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8"/>
  </p:notesMasterIdLst>
  <p:handoutMasterIdLst>
    <p:handoutMasterId r:id="rId29"/>
  </p:handoutMasterIdLst>
  <p:sldIdLst>
    <p:sldId id="286" r:id="rId6"/>
    <p:sldId id="310" r:id="rId7"/>
    <p:sldId id="329" r:id="rId8"/>
    <p:sldId id="311" r:id="rId9"/>
    <p:sldId id="312" r:id="rId10"/>
    <p:sldId id="313" r:id="rId11"/>
    <p:sldId id="314" r:id="rId12"/>
    <p:sldId id="326" r:id="rId13"/>
    <p:sldId id="327" r:id="rId14"/>
    <p:sldId id="315" r:id="rId15"/>
    <p:sldId id="316" r:id="rId16"/>
    <p:sldId id="317" r:id="rId17"/>
    <p:sldId id="318" r:id="rId18"/>
    <p:sldId id="319" r:id="rId19"/>
    <p:sldId id="321" r:id="rId20"/>
    <p:sldId id="324" r:id="rId21"/>
    <p:sldId id="280" r:id="rId22"/>
    <p:sldId id="325" r:id="rId23"/>
    <p:sldId id="328" r:id="rId24"/>
    <p:sldId id="320" r:id="rId25"/>
    <p:sldId id="322" r:id="rId26"/>
    <p:sldId id="323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113" d="100"/>
          <a:sy n="113" d="100"/>
        </p:scale>
        <p:origin x="-5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Solutions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Circuit: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(a) is combinational, not sequential, because it has no registers.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(b) is a simple sequential circuit with no feedback.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(c) is neither a combinational circuit nor a synchronous sequential circuit, because it has a latch that is neither a register nor a combinational circuit.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(d) and (e) are synchronous sequential logic; they are two forms of finite state machines, which are discussed in Section 3.4.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Same as (d)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(f) is neither combinational nor synchronous sequential, because it has a cyclic path from the output of the combinational logic back to the input of the same logic but no register in the path.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(g) is synchronous sequential logic in the form of a pipeline, which we will study in Section 3.6. 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(h) is not, strictly speaking, a synchronous sequential circuit, because the second register receives a different clock signal than the first, delayed by two inverter delays.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– </a:t>
            </a:r>
            <a:r>
              <a:rPr lang="en-US" u="sng" dirty="0"/>
              <a:t>M</a:t>
            </a:r>
            <a:r>
              <a:rPr lang="en-US" dirty="0"/>
              <a:t>- inputs, </a:t>
            </a:r>
            <a:r>
              <a:rPr lang="en-US" u="sng" dirty="0"/>
              <a:t>N</a:t>
            </a:r>
            <a:r>
              <a:rPr lang="en-US" dirty="0"/>
              <a:t> – Outputs, and </a:t>
            </a:r>
            <a:r>
              <a:rPr lang="en-US" u="sng" dirty="0"/>
              <a:t>K</a:t>
            </a:r>
            <a:r>
              <a:rPr lang="en-US" dirty="0"/>
              <a:t> - bits of state</a:t>
            </a:r>
          </a:p>
          <a:p>
            <a:pPr lvl="1"/>
            <a:r>
              <a:rPr lang="en-US" dirty="0" smtClean="0"/>
              <a:t>FSMs have </a:t>
            </a:r>
            <a:r>
              <a:rPr lang="en-US" u="sng" dirty="0" smtClean="0"/>
              <a:t>K</a:t>
            </a:r>
            <a:r>
              <a:rPr lang="en-US" dirty="0" smtClean="0"/>
              <a:t> registers that can be one of a finite number (2</a:t>
            </a:r>
            <a:r>
              <a:rPr lang="en-US" baseline="30000" dirty="0" smtClean="0"/>
              <a:t>K</a:t>
            </a:r>
            <a:r>
              <a:rPr lang="en-US" dirty="0" smtClean="0"/>
              <a:t>) unique states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types of FSMs</a:t>
            </a:r>
          </a:p>
          <a:p>
            <a:pPr lvl="1"/>
            <a:r>
              <a:rPr lang="en-US" dirty="0" smtClean="0"/>
              <a:t>Moore FSM</a:t>
            </a:r>
          </a:p>
          <a:p>
            <a:pPr lvl="1"/>
            <a:r>
              <a:rPr lang="en-US" dirty="0" smtClean="0"/>
              <a:t>Mealy FSM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545336" y="3456432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291584" y="3456432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092952" y="3456432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10800000">
            <a:off x="4453128" y="3456433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658368" y="3858768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2" idx="1"/>
          </p:cNvCxnSpPr>
          <p:nvPr/>
        </p:nvCxnSpPr>
        <p:spPr bwMode="auto">
          <a:xfrm flipH="1">
            <a:off x="3044952" y="3858768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7760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7114032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62890" y="3534157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78268" y="3534157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21275" y="3318713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379470" y="3318714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30" name="Straight Connector 29"/>
          <p:cNvCxnSpPr>
            <a:stCxn id="14" idx="3"/>
            <a:endCxn id="35" idx="2"/>
          </p:cNvCxnSpPr>
          <p:nvPr/>
        </p:nvCxnSpPr>
        <p:spPr bwMode="auto">
          <a:xfrm flipV="1">
            <a:off x="4614672" y="3153120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245102" y="2845343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5427726" y="3858768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230376" y="4078224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1226820" y="4459224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226820" y="4078224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>
            <a:off x="1258697" y="37649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3189351" y="378182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5110988" y="3781822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>
            <a:off x="7275068" y="377877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178687" y="352958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23057" y="3528095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694" y="3526606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08774" y="354333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</a:t>
            </a:r>
            <a:r>
              <a:rPr lang="en-US" dirty="0">
                <a:solidFill>
                  <a:srgbClr val="FF0000"/>
                </a:solidFill>
              </a:rPr>
              <a:t>outputs</a:t>
            </a:r>
            <a:r>
              <a:rPr lang="en-US" dirty="0"/>
              <a:t> </a:t>
            </a:r>
            <a:r>
              <a:rPr lang="en-US" dirty="0" smtClean="0"/>
              <a:t>depend only on </a:t>
            </a:r>
            <a:r>
              <a:rPr lang="en-US" dirty="0" smtClean="0">
                <a:solidFill>
                  <a:srgbClr val="FF0000"/>
                </a:solidFill>
              </a:rPr>
              <a:t>current state </a:t>
            </a:r>
            <a:r>
              <a:rPr lang="en-US" dirty="0" smtClean="0"/>
              <a:t>of the machine.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 bwMode="auto">
          <a:xfrm>
            <a:off x="6038894" y="4515029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=1</a:t>
            </a:r>
          </a:p>
        </p:txBody>
      </p:sp>
      <p:cxnSp>
        <p:nvCxnSpPr>
          <p:cNvPr id="35" name="Curved Connector 34"/>
          <p:cNvCxnSpPr>
            <a:stCxn id="34" idx="5"/>
            <a:endCxn id="34" idx="6"/>
          </p:cNvCxnSpPr>
          <p:nvPr/>
        </p:nvCxnSpPr>
        <p:spPr bwMode="auto">
          <a:xfrm rot="5400000" flipH="1" flipV="1">
            <a:off x="6852420" y="5225180"/>
            <a:ext cx="413092" cy="161189"/>
          </a:xfrm>
          <a:prstGeom prst="curvedConnector4">
            <a:avLst>
              <a:gd name="adj1" fmla="val -96760"/>
              <a:gd name="adj2" fmla="val 388895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35"/>
          <p:cNvSpPr/>
          <p:nvPr/>
        </p:nvSpPr>
        <p:spPr bwMode="auto">
          <a:xfrm>
            <a:off x="3823716" y="4515029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S0</a:t>
            </a:r>
            <a:endParaRPr lang="en-US" sz="1600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O</a:t>
            </a:r>
            <a:r>
              <a:rPr lang="en-US" sz="1600" dirty="0" smtClean="0"/>
              <a:t>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=0</a:t>
            </a:r>
          </a:p>
        </p:txBody>
      </p:sp>
      <p:cxnSp>
        <p:nvCxnSpPr>
          <p:cNvPr id="38" name="Curved Connector 37"/>
          <p:cNvCxnSpPr>
            <a:stCxn id="36" idx="0"/>
            <a:endCxn id="34" idx="0"/>
          </p:cNvCxnSpPr>
          <p:nvPr/>
        </p:nvCxnSpPr>
        <p:spPr bwMode="auto">
          <a:xfrm rot="5400000" flipH="1" flipV="1">
            <a:off x="5481639" y="3407440"/>
            <a:ext cx="12700" cy="2215178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Curved Connector 38"/>
          <p:cNvCxnSpPr>
            <a:stCxn id="34" idx="4"/>
            <a:endCxn id="36" idx="4"/>
          </p:cNvCxnSpPr>
          <p:nvPr/>
        </p:nvCxnSpPr>
        <p:spPr bwMode="auto">
          <a:xfrm rot="5400000">
            <a:off x="5481639" y="4575840"/>
            <a:ext cx="12700" cy="2215178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6054239" y="3778428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58966" y="586935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 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315204" y="587313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8176" y="4354790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 0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2965468">
            <a:off x="6922871" y="4421574"/>
            <a:ext cx="182453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Random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 FSM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89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42" grpId="0"/>
      <p:bldP spid="43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 -   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Mealy Machine – </a:t>
            </a:r>
            <a:r>
              <a:rPr lang="en-US" dirty="0" smtClean="0">
                <a:solidFill>
                  <a:srgbClr val="FF0000"/>
                </a:solidFill>
              </a:rPr>
              <a:t>outputs</a:t>
            </a:r>
            <a:r>
              <a:rPr lang="en-US" dirty="0" smtClean="0"/>
              <a:t> depend on both the </a:t>
            </a:r>
            <a:r>
              <a:rPr lang="en-US" dirty="0" smtClean="0">
                <a:solidFill>
                  <a:srgbClr val="FF0000"/>
                </a:solidFill>
              </a:rPr>
              <a:t>current state and current inputs </a:t>
            </a:r>
            <a:r>
              <a:rPr lang="en-US" dirty="0" smtClean="0"/>
              <a:t>of the machine.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1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2" name="Straight Connector 21"/>
          <p:cNvCxnSpPr>
            <a:stCxn id="13" idx="3"/>
            <a:endCxn id="23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1099566" y="26974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5937377" y="26883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099566" y="26974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923662" y="30723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38"/>
          <p:cNvSpPr/>
          <p:nvPr/>
        </p:nvSpPr>
        <p:spPr bwMode="auto">
          <a:xfrm>
            <a:off x="6038894" y="4515029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  <a:endParaRPr lang="en-US" sz="1600" dirty="0" smtClean="0"/>
          </a:p>
        </p:txBody>
      </p:sp>
      <p:cxnSp>
        <p:nvCxnSpPr>
          <p:cNvPr id="41" name="Curved Connector 40"/>
          <p:cNvCxnSpPr>
            <a:stCxn id="39" idx="5"/>
            <a:endCxn id="39" idx="6"/>
          </p:cNvCxnSpPr>
          <p:nvPr/>
        </p:nvCxnSpPr>
        <p:spPr bwMode="auto">
          <a:xfrm rot="5400000" flipH="1" flipV="1">
            <a:off x="6852420" y="5225180"/>
            <a:ext cx="413092" cy="161189"/>
          </a:xfrm>
          <a:prstGeom prst="curvedConnector4">
            <a:avLst>
              <a:gd name="adj1" fmla="val -96760"/>
              <a:gd name="adj2" fmla="val 388895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41"/>
          <p:cNvSpPr/>
          <p:nvPr/>
        </p:nvSpPr>
        <p:spPr bwMode="auto">
          <a:xfrm>
            <a:off x="3823716" y="4515029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S0</a:t>
            </a:r>
            <a:endParaRPr lang="en-US" sz="1600" dirty="0" smtClean="0"/>
          </a:p>
        </p:txBody>
      </p:sp>
      <p:cxnSp>
        <p:nvCxnSpPr>
          <p:cNvPr id="43" name="Curved Connector 42"/>
          <p:cNvCxnSpPr>
            <a:stCxn id="42" idx="0"/>
            <a:endCxn id="39" idx="0"/>
          </p:cNvCxnSpPr>
          <p:nvPr/>
        </p:nvCxnSpPr>
        <p:spPr bwMode="auto">
          <a:xfrm rot="5400000" flipH="1" flipV="1">
            <a:off x="5481639" y="3407440"/>
            <a:ext cx="12700" cy="2215178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urved Connector 43"/>
          <p:cNvCxnSpPr>
            <a:stCxn id="39" idx="4"/>
            <a:endCxn id="42" idx="4"/>
          </p:cNvCxnSpPr>
          <p:nvPr/>
        </p:nvCxnSpPr>
        <p:spPr bwMode="auto">
          <a:xfrm rot="5400000">
            <a:off x="5481639" y="4575840"/>
            <a:ext cx="12700" cy="2215178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058966" y="586935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 0</a:t>
            </a:r>
          </a:p>
          <a:p>
            <a:r>
              <a:rPr lang="en-US" dirty="0" smtClean="0"/>
              <a:t>Out = 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315204" y="587313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=1</a:t>
            </a:r>
          </a:p>
          <a:p>
            <a:r>
              <a:rPr lang="en-US" dirty="0" smtClean="0"/>
              <a:t>Out = 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088176" y="435479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= 0</a:t>
            </a:r>
          </a:p>
          <a:p>
            <a:r>
              <a:rPr lang="en-US" dirty="0" smtClean="0"/>
              <a:t>Out = 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965468">
            <a:off x="6922872" y="4421574"/>
            <a:ext cx="182453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Random</a:t>
            </a:r>
          </a:p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 FSM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58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5" grpId="0"/>
      <p:bldP spid="46" grpId="0"/>
      <p:bldP spid="4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Design a State Machine:</a:t>
            </a:r>
          </a:p>
          <a:p>
            <a:pPr marL="406400" lvl="1" indent="0">
              <a:buNone/>
            </a:pPr>
            <a:r>
              <a:rPr lang="en-US" dirty="0" smtClean="0"/>
              <a:t>0)  Description</a:t>
            </a:r>
          </a:p>
          <a:p>
            <a:pPr marL="406400" lvl="1" indent="0">
              <a:buNone/>
            </a:pPr>
            <a:r>
              <a:rPr lang="en-US" dirty="0" smtClean="0"/>
              <a:t>1)  State Transition Diagram</a:t>
            </a:r>
          </a:p>
          <a:p>
            <a:pPr marL="406400" lvl="1" indent="0">
              <a:buNone/>
            </a:pPr>
            <a:r>
              <a:rPr lang="en-US" dirty="0" smtClean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 smtClean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 smtClean="0"/>
              <a:t>4)  Schematic</a:t>
            </a:r>
          </a:p>
          <a:p>
            <a:r>
              <a:rPr lang="en-US" dirty="0" smtClean="0"/>
              <a:t>Lets Build a Vending Machine:</a:t>
            </a:r>
          </a:p>
          <a:p>
            <a:pPr lvl="1"/>
            <a:r>
              <a:rPr lang="en-US" dirty="0" smtClean="0"/>
              <a:t>Only takes Quarters.  Only </a:t>
            </a:r>
            <a:r>
              <a:rPr lang="en-US" smtClean="0"/>
              <a:t>sells Root Beer (RB) </a:t>
            </a:r>
            <a:endParaRPr lang="en-US" dirty="0" smtClean="0"/>
          </a:p>
          <a:p>
            <a:pPr lvl="1"/>
            <a:r>
              <a:rPr lang="en-US" dirty="0" smtClean="0"/>
              <a:t>No change.  50₵ per Soda</a:t>
            </a:r>
          </a:p>
          <a:p>
            <a:pPr lvl="1"/>
            <a:r>
              <a:rPr lang="en-US" dirty="0" smtClean="0"/>
              <a:t>Inputs:  C = Coin (also, there’s a clock)</a:t>
            </a:r>
          </a:p>
          <a:p>
            <a:pPr lvl="1"/>
            <a:r>
              <a:rPr lang="en-US" dirty="0" smtClean="0"/>
              <a:t>Outputs:  S = Soda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799582" y="1433957"/>
            <a:ext cx="3344418" cy="14646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Real Life Examples of State Machines: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Soda Machine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Software Applications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Spell Checker – Using Soundex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Driving to School/Work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Calibri"/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4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 Machine </a:t>
            </a:r>
            <a:r>
              <a:rPr lang="en-US" dirty="0"/>
              <a:t>– outputs </a:t>
            </a:r>
            <a:r>
              <a:rPr lang="en-US" dirty="0" smtClean="0"/>
              <a:t>depend only on current state of the machine.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45336" y="267215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291584" y="267215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92952" y="267215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rot="10800000">
            <a:off x="4453128" y="267215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658368" y="307449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9" idx="1"/>
          </p:cNvCxnSpPr>
          <p:nvPr/>
        </p:nvCxnSpPr>
        <p:spPr bwMode="auto">
          <a:xfrm flipH="1">
            <a:off x="3044952" y="307449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H="1">
            <a:off x="4937760" y="307449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>
            <a:off x="7114032" y="307449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62890" y="274988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8268" y="274988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21275" y="253443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79470" y="253444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20" name="Straight Connector 19"/>
          <p:cNvCxnSpPr>
            <a:stCxn id="11" idx="3"/>
            <a:endCxn id="21" idx="2"/>
          </p:cNvCxnSpPr>
          <p:nvPr/>
        </p:nvCxnSpPr>
        <p:spPr bwMode="auto">
          <a:xfrm flipV="1">
            <a:off x="4614672" y="236884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45102" y="206106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5427726" y="307449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230376" y="329395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1226820" y="367495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226820" y="329395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1258697" y="298071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flipH="1">
            <a:off x="3189351" y="299754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110988" y="299754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7275068" y="299449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1178687" y="274531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23057" y="274382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44694" y="274233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08774" y="275906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Combinational </a:t>
            </a:r>
            <a:r>
              <a:rPr lang="en-US" dirty="0" smtClean="0"/>
              <a:t>Logic 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Logic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8665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 smtClean="0"/>
              <a:t>Draw me a picture of a Mealy or Moore State Transition Diagram that shows</a:t>
            </a:r>
          </a:p>
          <a:p>
            <a:r>
              <a:rPr lang="en-US" dirty="0" smtClean="0"/>
              <a:t>A Snail is crawling across a sequence of numbers and he smiles if the last 2 numbers are “11”</a:t>
            </a:r>
          </a:p>
          <a:p>
            <a:r>
              <a:rPr lang="en-US" dirty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5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</a:t>
            </a:r>
            <a:r>
              <a:rPr lang="en-US" dirty="0" smtClean="0"/>
              <a:t>Exercise – One Moore Solution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800100" y="1536700"/>
            <a:ext cx="5223631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A Snail is crawling across a sequence of numbers and he smiles if the last 2 numbers are “11”</a:t>
            </a:r>
          </a:p>
          <a:p>
            <a:r>
              <a:rPr lang="en-US" sz="2000" kern="0" dirty="0" smtClean="0"/>
              <a:t>Sequence:  0100110111</a:t>
            </a:r>
          </a:p>
          <a:p>
            <a:endParaRPr lang="en-US" kern="0" dirty="0" smtClean="0"/>
          </a:p>
        </p:txBody>
      </p:sp>
      <p:pic>
        <p:nvPicPr>
          <p:cNvPr id="30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38671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S1</a:t>
            </a:r>
          </a:p>
          <a:p>
            <a:pPr algn="ctr"/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sym typeface="Wingdings" panose="05000000000000000000" pitchFamily="2" charset="2"/>
              </a:rPr>
              <a:t>=0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71650" y="33623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</a:t>
            </a:r>
            <a:r>
              <a:rPr lang="en-US" sz="2000" dirty="0" smtClean="0"/>
              <a:t>=0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867150" y="50958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ym typeface="Wingdings" panose="05000000000000000000" pitchFamily="2" charset="2"/>
              </a:rPr>
              <a:t>=1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Curved Connector 6"/>
          <p:cNvCxnSpPr>
            <a:stCxn id="5" idx="7"/>
            <a:endCxn id="4" idx="1"/>
          </p:cNvCxnSpPr>
          <p:nvPr/>
        </p:nvCxnSpPr>
        <p:spPr bwMode="auto">
          <a:xfrm rot="5400000" flipH="1" flipV="1">
            <a:off x="3343275" y="28328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urved Connector 7"/>
          <p:cNvCxnSpPr>
            <a:stCxn id="4" idx="6"/>
            <a:endCxn id="6" idx="6"/>
          </p:cNvCxnSpPr>
          <p:nvPr/>
        </p:nvCxnSpPr>
        <p:spPr bwMode="auto">
          <a:xfrm>
            <a:off x="4914900" y="38671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urved Connector 8"/>
          <p:cNvCxnSpPr>
            <a:stCxn id="6" idx="2"/>
            <a:endCxn id="5" idx="4"/>
          </p:cNvCxnSpPr>
          <p:nvPr/>
        </p:nvCxnSpPr>
        <p:spPr bwMode="auto">
          <a:xfrm rot="10800000">
            <a:off x="2295526" y="43719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urved Connector 9"/>
          <p:cNvCxnSpPr>
            <a:stCxn id="5" idx="0"/>
            <a:endCxn id="5" idx="2"/>
          </p:cNvCxnSpPr>
          <p:nvPr/>
        </p:nvCxnSpPr>
        <p:spPr bwMode="auto">
          <a:xfrm rot="16200000" flipH="1" flipV="1">
            <a:off x="1781175" y="33527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447800" y="2833085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25762" y="2831596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019675" y="4580037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941989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4" idx="3"/>
            <a:endCxn id="5" idx="5"/>
          </p:cNvCxnSpPr>
          <p:nvPr/>
        </p:nvCxnSpPr>
        <p:spPr bwMode="auto">
          <a:xfrm rot="5400000">
            <a:off x="3343275" y="354680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925762" y="4192123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N=0</a:t>
            </a:r>
            <a:endParaRPr lang="en-US" sz="2000" dirty="0"/>
          </a:p>
        </p:txBody>
      </p:sp>
      <p:cxnSp>
        <p:nvCxnSpPr>
          <p:cNvPr id="23" name="Curved Connector 22"/>
          <p:cNvCxnSpPr>
            <a:stCxn id="6" idx="3"/>
            <a:endCxn id="6" idx="6"/>
          </p:cNvCxnSpPr>
          <p:nvPr/>
        </p:nvCxnSpPr>
        <p:spPr bwMode="auto">
          <a:xfrm rot="5400000" flipH="1" flipV="1">
            <a:off x="4289261" y="5332029"/>
            <a:ext cx="356965" cy="894311"/>
          </a:xfrm>
          <a:prstGeom prst="curvedConnector4">
            <a:avLst>
              <a:gd name="adj1" fmla="val -121471"/>
              <a:gd name="adj2" fmla="val 11917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5019675" y="578722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  <a:r>
              <a:rPr lang="en-US" sz="2000" dirty="0" smtClean="0"/>
              <a:t>=1</a:t>
            </a:r>
            <a:endParaRPr lang="en-US" sz="2000" dirty="0"/>
          </a:p>
        </p:txBody>
      </p:sp>
      <p:cxnSp>
        <p:nvCxnSpPr>
          <p:cNvPr id="50" name="Straight Arrow Connector 49"/>
          <p:cNvCxnSpPr>
            <a:endCxn id="5" idx="2"/>
          </p:cNvCxnSpPr>
          <p:nvPr/>
        </p:nvCxnSpPr>
        <p:spPr bwMode="auto">
          <a:xfrm>
            <a:off x="800100" y="3867150"/>
            <a:ext cx="971550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52475" y="3471831"/>
            <a:ext cx="84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9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17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279776" y="2988734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$0.25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RB=0</a:t>
            </a:r>
          </a:p>
        </p:txBody>
      </p:sp>
      <p:cxnSp>
        <p:nvCxnSpPr>
          <p:cNvPr id="6" name="Curved Connector 5"/>
          <p:cNvCxnSpPr>
            <a:stCxn id="4" idx="5"/>
            <a:endCxn id="4" idx="6"/>
          </p:cNvCxnSpPr>
          <p:nvPr/>
        </p:nvCxnSpPr>
        <p:spPr bwMode="auto">
          <a:xfrm rot="5400000" flipH="1" flipV="1">
            <a:off x="4093302" y="3698885"/>
            <a:ext cx="413092" cy="161189"/>
          </a:xfrm>
          <a:prstGeom prst="curvedConnector4">
            <a:avLst>
              <a:gd name="adj1" fmla="val -96760"/>
              <a:gd name="adj2" fmla="val 388895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1659466" y="1820334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$0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RB=0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532466" y="3741925"/>
            <a:ext cx="1100667" cy="11684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$0.50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RB=1</a:t>
            </a:r>
          </a:p>
        </p:txBody>
      </p:sp>
      <p:cxnSp>
        <p:nvCxnSpPr>
          <p:cNvPr id="17" name="Curved Connector 16"/>
          <p:cNvCxnSpPr>
            <a:stCxn id="12" idx="6"/>
            <a:endCxn id="4" idx="0"/>
          </p:cNvCxnSpPr>
          <p:nvPr/>
        </p:nvCxnSpPr>
        <p:spPr bwMode="auto">
          <a:xfrm>
            <a:off x="2760133" y="2404534"/>
            <a:ext cx="1069977" cy="584200"/>
          </a:xfrm>
          <a:prstGeom prst="curvedConnector2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Curved Connector 20"/>
          <p:cNvCxnSpPr>
            <a:stCxn id="4" idx="3"/>
            <a:endCxn id="13" idx="6"/>
          </p:cNvCxnSpPr>
          <p:nvPr/>
        </p:nvCxnSpPr>
        <p:spPr bwMode="auto">
          <a:xfrm rot="5400000">
            <a:off x="2867000" y="3752159"/>
            <a:ext cx="340099" cy="807832"/>
          </a:xfrm>
          <a:prstGeom prst="curvedConnector2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urved Connector 22"/>
          <p:cNvCxnSpPr>
            <a:stCxn id="13" idx="2"/>
            <a:endCxn id="12" idx="2"/>
          </p:cNvCxnSpPr>
          <p:nvPr/>
        </p:nvCxnSpPr>
        <p:spPr bwMode="auto">
          <a:xfrm rot="10800000" flipH="1">
            <a:off x="1532466" y="2404535"/>
            <a:ext cx="127000" cy="1921591"/>
          </a:xfrm>
          <a:prstGeom prst="curvedConnector3">
            <a:avLst>
              <a:gd name="adj1" fmla="val -613334"/>
            </a:avLst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3295121" y="225213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99848" y="434305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22875" y="4291111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21266" y="3232438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C:\Users\Kevin.Walchko\Desktop\Fsm_Moore_model_door_contro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1" y="1509184"/>
            <a:ext cx="4307683" cy="43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Kevin.Walchko\Desktop\Fsm_mealy_model_door_contro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65" y="3012472"/>
            <a:ext cx="4021667" cy="134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4133" y="5858935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Moore FSM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7866" y="4810555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Mealy FSM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15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Homework #2 (LSN 15/16 Worksheet) Due LSN 17</a:t>
            </a:r>
          </a:p>
          <a:p>
            <a:r>
              <a:rPr lang="en-US" dirty="0" smtClean="0"/>
              <a:t>Lab #2 Prelab Due LSN 19</a:t>
            </a:r>
          </a:p>
          <a:p>
            <a:r>
              <a:rPr lang="en-US" dirty="0" smtClean="0"/>
              <a:t>Finite State Machines – FSMs</a:t>
            </a:r>
          </a:p>
          <a:p>
            <a:pPr lvl="1"/>
            <a:r>
              <a:rPr lang="en-US" dirty="0" smtClean="0"/>
              <a:t>Design FSMs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</a:t>
            </a:r>
            <a:r>
              <a:rPr lang="en-US" dirty="0" smtClean="0"/>
              <a:t>Machines </a:t>
            </a:r>
            <a:r>
              <a:rPr lang="en-US" dirty="0"/>
              <a:t>- </a:t>
            </a:r>
            <a:r>
              <a:rPr lang="en-US" dirty="0" smtClean="0"/>
              <a:t>  Moore vs Mealy Machine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638550" y="23717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S1</a:t>
            </a:r>
          </a:p>
          <a:p>
            <a:r>
              <a:rPr lang="en-US" dirty="0" smtClean="0"/>
              <a:t>25₵</a:t>
            </a: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T=0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1543050" y="237172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S0</a:t>
            </a:r>
          </a:p>
          <a:p>
            <a:r>
              <a:rPr lang="en-US" dirty="0" smtClean="0"/>
              <a:t>0₵</a:t>
            </a: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T=0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3638550" y="410527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50₵</a:t>
            </a: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7" name="Curved Connector 66"/>
          <p:cNvCxnSpPr>
            <a:stCxn id="64" idx="7"/>
            <a:endCxn id="7" idx="1"/>
          </p:cNvCxnSpPr>
          <p:nvPr/>
        </p:nvCxnSpPr>
        <p:spPr bwMode="auto">
          <a:xfrm rot="5400000" flipH="1" flipV="1">
            <a:off x="3114675" y="184227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urved Connector 68"/>
          <p:cNvCxnSpPr>
            <a:stCxn id="7" idx="6"/>
            <a:endCxn id="65" idx="6"/>
          </p:cNvCxnSpPr>
          <p:nvPr/>
        </p:nvCxnSpPr>
        <p:spPr bwMode="auto">
          <a:xfrm>
            <a:off x="4686300" y="2876550"/>
            <a:ext cx="12700" cy="1733552"/>
          </a:xfrm>
          <a:prstGeom prst="curvedConnector3">
            <a:avLst>
              <a:gd name="adj1" fmla="val 1800000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Curved Connector 78"/>
          <p:cNvCxnSpPr>
            <a:stCxn id="65" idx="2"/>
            <a:endCxn id="64" idx="4"/>
          </p:cNvCxnSpPr>
          <p:nvPr/>
        </p:nvCxnSpPr>
        <p:spPr bwMode="auto">
          <a:xfrm rot="10800000">
            <a:off x="2066926" y="3381376"/>
            <a:ext cx="15716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urved Connector 114"/>
          <p:cNvCxnSpPr>
            <a:stCxn id="64" idx="0"/>
            <a:endCxn id="64" idx="2"/>
          </p:cNvCxnSpPr>
          <p:nvPr/>
        </p:nvCxnSpPr>
        <p:spPr bwMode="auto">
          <a:xfrm rot="16200000" flipH="1" flipV="1">
            <a:off x="1552575" y="2362199"/>
            <a:ext cx="504825" cy="523875"/>
          </a:xfrm>
          <a:prstGeom prst="curvedConnector4">
            <a:avLst>
              <a:gd name="adj1" fmla="val -45283"/>
              <a:gd name="adj2" fmla="val 143636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Curved Connector 117"/>
          <p:cNvCxnSpPr>
            <a:stCxn id="7" idx="6"/>
            <a:endCxn id="7" idx="0"/>
          </p:cNvCxnSpPr>
          <p:nvPr/>
        </p:nvCxnSpPr>
        <p:spPr bwMode="auto">
          <a:xfrm flipH="1" flipV="1">
            <a:off x="4162425" y="2371725"/>
            <a:ext cx="523875" cy="504825"/>
          </a:xfrm>
          <a:prstGeom prst="curvedConnector4">
            <a:avLst>
              <a:gd name="adj1" fmla="val -43636"/>
              <a:gd name="adj2" fmla="val 145283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7810500" y="227647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Green</a:t>
            </a:r>
            <a:r>
              <a:rPr lang="en-US" sz="1200" dirty="0" err="1" smtClean="0"/>
              <a:t>R</a:t>
            </a:r>
            <a:r>
              <a:rPr lang="en-US" sz="1200" dirty="0" smtClean="0"/>
              <a:t>=0</a:t>
            </a:r>
            <a:endParaRPr lang="en-US" sz="1200" dirty="0"/>
          </a:p>
          <a:p>
            <a:r>
              <a:rPr lang="en-US" sz="1200" dirty="0" smtClean="0"/>
              <a:t>G=1</a:t>
            </a:r>
            <a:endParaRPr lang="en-US" sz="1200" dirty="0"/>
          </a:p>
          <a:p>
            <a:r>
              <a:rPr lang="en-US" sz="1200" dirty="0"/>
              <a:t>Y</a:t>
            </a:r>
            <a:r>
              <a:rPr lang="en-US" sz="1200" dirty="0" smtClean="0"/>
              <a:t>=0</a:t>
            </a:r>
            <a:endParaRPr lang="en-US" sz="12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5715000" y="2276475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R=1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G</a:t>
            </a:r>
            <a:r>
              <a:rPr lang="en-US" sz="1200" dirty="0" smtClean="0"/>
              <a:t>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=0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6769100" y="4010027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Yellow</a:t>
            </a:r>
          </a:p>
          <a:p>
            <a:r>
              <a:rPr lang="en-US" sz="1200" dirty="0" smtClean="0"/>
              <a:t>R=0</a:t>
            </a:r>
            <a:endParaRPr lang="en-US" sz="1200" dirty="0"/>
          </a:p>
          <a:p>
            <a:r>
              <a:rPr lang="en-US" sz="1200" dirty="0" smtClean="0"/>
              <a:t>G=0</a:t>
            </a:r>
            <a:endParaRPr lang="en-US" sz="1200" dirty="0"/>
          </a:p>
          <a:p>
            <a:r>
              <a:rPr lang="en-US" sz="1200" dirty="0" smtClean="0"/>
              <a:t>Y=1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</p:txBody>
      </p:sp>
      <p:cxnSp>
        <p:nvCxnSpPr>
          <p:cNvPr id="124" name="Curved Connector 123"/>
          <p:cNvCxnSpPr>
            <a:stCxn id="122" idx="7"/>
            <a:endCxn id="121" idx="1"/>
          </p:cNvCxnSpPr>
          <p:nvPr/>
        </p:nvCxnSpPr>
        <p:spPr bwMode="auto">
          <a:xfrm rot="5400000" flipH="1" flipV="1">
            <a:off x="7286625" y="1747021"/>
            <a:ext cx="12700" cy="1354628"/>
          </a:xfrm>
          <a:prstGeom prst="curvedConnector3">
            <a:avLst>
              <a:gd name="adj1" fmla="val 2964252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Curved Connector 124"/>
          <p:cNvCxnSpPr>
            <a:stCxn id="121" idx="4"/>
            <a:endCxn id="123" idx="6"/>
          </p:cNvCxnSpPr>
          <p:nvPr/>
        </p:nvCxnSpPr>
        <p:spPr bwMode="auto">
          <a:xfrm rot="5400000">
            <a:off x="7461250" y="3641726"/>
            <a:ext cx="1228727" cy="517525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Curved Connector 125"/>
          <p:cNvCxnSpPr>
            <a:stCxn id="123" idx="2"/>
            <a:endCxn id="122" idx="4"/>
          </p:cNvCxnSpPr>
          <p:nvPr/>
        </p:nvCxnSpPr>
        <p:spPr bwMode="auto">
          <a:xfrm rot="10800000">
            <a:off x="6238876" y="3286126"/>
            <a:ext cx="530225" cy="1228727"/>
          </a:xfrm>
          <a:prstGeom prst="curvedConnector2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Oval 126"/>
          <p:cNvSpPr/>
          <p:nvPr/>
        </p:nvSpPr>
        <p:spPr bwMode="auto">
          <a:xfrm>
            <a:off x="1409700" y="4105278"/>
            <a:ext cx="1047750" cy="100965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S2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T=0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Ghost State</a:t>
            </a:r>
          </a:p>
        </p:txBody>
      </p:sp>
      <p:cxnSp>
        <p:nvCxnSpPr>
          <p:cNvPr id="128" name="Curved Connector 127"/>
          <p:cNvCxnSpPr>
            <a:stCxn id="127" idx="2"/>
            <a:endCxn id="64" idx="2"/>
          </p:cNvCxnSpPr>
          <p:nvPr/>
        </p:nvCxnSpPr>
        <p:spPr bwMode="auto">
          <a:xfrm rot="10800000" flipH="1">
            <a:off x="1409700" y="2876551"/>
            <a:ext cx="133350" cy="1733553"/>
          </a:xfrm>
          <a:prstGeom prst="curvedConnector3">
            <a:avLst>
              <a:gd name="adj1" fmla="val -171429"/>
            </a:avLst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1219200" y="1842485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2697162" y="1840996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4162425" y="1830265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935009" y="3589436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C=1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3958799"/>
            <a:ext cx="847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C=X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Review          Book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223631" cy="4324350"/>
          </a:xfrm>
        </p:spPr>
        <p:txBody>
          <a:bodyPr/>
          <a:lstStyle/>
          <a:p>
            <a:r>
              <a:rPr lang="en-US" dirty="0"/>
              <a:t>Take a look at how the book implements “01”</a:t>
            </a:r>
          </a:p>
          <a:p>
            <a:r>
              <a:rPr lang="en-US" dirty="0"/>
              <a:t>Example 3.7 on p 132</a:t>
            </a:r>
          </a:p>
          <a:p>
            <a:r>
              <a:rPr lang="en-US" dirty="0" smtClean="0"/>
              <a:t>A Snail is crawling across a sequence of numbers and he smiles if the last 2 numbers are “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Sequence:  0100110111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pic>
        <p:nvPicPr>
          <p:cNvPr id="1026" name="Picture 2" descr="C:\Users\Jeffrey.Falkinburg\Documents\Courses\ECE281\Spr15\Falkinburg\Book Material\Book Snail 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31" y="1508760"/>
            <a:ext cx="2717933" cy="4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Review          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3.7 on p 132</a:t>
            </a:r>
          </a:p>
          <a:p>
            <a:r>
              <a:rPr lang="en-US" dirty="0"/>
              <a:t>A Snail is crawling across a sequence of numbers and he smiles if the last 2 numbers are “</a:t>
            </a:r>
            <a:r>
              <a:rPr lang="en-US" dirty="0">
                <a:solidFill>
                  <a:srgbClr val="FF0000"/>
                </a:solidFill>
              </a:rPr>
              <a:t>01</a:t>
            </a:r>
            <a:r>
              <a:rPr lang="en-US" dirty="0"/>
              <a:t>”</a:t>
            </a:r>
          </a:p>
          <a:p>
            <a:r>
              <a:rPr lang="en-US" dirty="0"/>
              <a:t>Sequence:  0100110111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668121"/>
            <a:ext cx="7813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31937" y="5877921"/>
            <a:ext cx="608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3.30 FSM state transition diagrams: (a) Moore machine, (b) Mealy machine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79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CE3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4" r="5695"/>
          <a:stretch/>
        </p:blipFill>
        <p:spPr bwMode="auto">
          <a:xfrm>
            <a:off x="347138" y="1501311"/>
            <a:ext cx="5020733" cy="2599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4" y="4092051"/>
            <a:ext cx="7448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9667" y="1964267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c_B_mux2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18200" y="3539067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c_result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 flipV="1">
            <a:off x="4284133" y="3378200"/>
            <a:ext cx="1634067" cy="314756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4" idx="1"/>
          </p:cNvCxnSpPr>
          <p:nvPr/>
        </p:nvCxnSpPr>
        <p:spPr bwMode="auto">
          <a:xfrm flipH="1">
            <a:off x="4707467" y="2118156"/>
            <a:ext cx="1092200" cy="489577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55733" y="1526711"/>
            <a:ext cx="293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Define intermediate signals (wires)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47028" y="5679646"/>
            <a:ext cx="3179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a piece of the code … behavioral</a:t>
            </a:r>
            <a:endParaRPr lang="en-US" dirty="0"/>
          </a:p>
        </p:txBody>
      </p:sp>
      <p:sp>
        <p:nvSpPr>
          <p:cNvPr id="12" name="Right Brace 11"/>
          <p:cNvSpPr/>
          <p:nvPr/>
        </p:nvSpPr>
        <p:spPr bwMode="auto">
          <a:xfrm>
            <a:off x="4351867" y="5249338"/>
            <a:ext cx="474133" cy="1157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6000" y="6090382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Don’t forget to add 3 more test vectors of your own!!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44533" y="4995333"/>
            <a:ext cx="3687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comments to explain what is happening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040467" y="5149221"/>
            <a:ext cx="2904066" cy="354112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4" idx="1"/>
          </p:cNvCxnSpPr>
          <p:nvPr/>
        </p:nvCxnSpPr>
        <p:spPr bwMode="auto">
          <a:xfrm flipH="1">
            <a:off x="3361267" y="5149222"/>
            <a:ext cx="1583266" cy="94116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242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D-Flip Flop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13157186"/>
                  </p:ext>
                </p:extLst>
              </p:nvPr>
            </p:nvGraphicFramePr>
            <p:xfrm>
              <a:off x="5774410" y="2092482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effectLst/>
                                            <a:latin typeface="Cambria Math"/>
                                            <a:ea typeface="Calibri"/>
                                            <a:cs typeface="Times New Roman"/>
                                          </a:rPr>
                                          <m:t>𝑸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1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𝒑𝒓𝒆𝒗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5215901"/>
                  </p:ext>
                </p:extLst>
              </p:nvPr>
            </p:nvGraphicFramePr>
            <p:xfrm>
              <a:off x="5774410" y="2092482"/>
              <a:ext cx="2929180" cy="308578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835359"/>
                    <a:gridCol w="452034"/>
                    <a:gridCol w="773882"/>
                    <a:gridCol w="867905"/>
                  </a:tblGrid>
                  <a:tr h="46897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CLK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36364" t="-11688" b="-56623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 dirty="0" err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121127" b="-514085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218056" b="-406944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322535" b="-312676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Q</a:t>
                          </a:r>
                          <a:r>
                            <a:rPr lang="en-US" sz="2000" b="1" baseline="-25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prev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 rotWithShape="1">
                          <a:blip r:embed="rId2"/>
                          <a:stretch>
                            <a:fillRect l="-236364" t="-416667" b="-208333"/>
                          </a:stretch>
                        </a:blipFill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  <a:tr h="436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↑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0</a:t>
                          </a:r>
                          <a:endParaRPr lang="en-US" sz="20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50975"/>
            <a:ext cx="2819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5000" y="5819775"/>
            <a:ext cx="533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3.8 D flip-flop: (a) schematic, (b) symbol, (c) condensed symbol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44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last time:  What do F/Fs create?</a:t>
            </a:r>
          </a:p>
          <a:p>
            <a:pPr lvl="1"/>
            <a:r>
              <a:rPr lang="en-US" dirty="0" smtClean="0"/>
              <a:t>Memory!</a:t>
            </a:r>
            <a:endParaRPr lang="en-US" dirty="0"/>
          </a:p>
          <a:p>
            <a:r>
              <a:rPr lang="en-US" dirty="0" smtClean="0"/>
              <a:t>When do F/Fs this?</a:t>
            </a:r>
          </a:p>
          <a:p>
            <a:pPr lvl="1"/>
            <a:r>
              <a:rPr lang="en-US" dirty="0" smtClean="0"/>
              <a:t>Clock Edge!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705702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7" y="2812256"/>
            <a:ext cx="53435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9845" y="5860256"/>
            <a:ext cx="3702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I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b="1" dirty="0"/>
              <a:t>Figure 3.20 Flip-flop current state and next state</a:t>
            </a:r>
            <a:endParaRPr lang="en-US" alt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r="29465"/>
          <a:stretch/>
        </p:blipFill>
        <p:spPr bwMode="auto">
          <a:xfrm>
            <a:off x="3227831" y="2812256"/>
            <a:ext cx="2651761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3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Circuit 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14 February 2017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circuit – Combinational circuit followed by bank of flip flops</a:t>
            </a:r>
          </a:p>
          <a:p>
            <a:pPr lvl="1"/>
            <a:r>
              <a:rPr lang="en-US" dirty="0" smtClean="0"/>
              <a:t>Properties</a:t>
            </a:r>
            <a:r>
              <a:rPr lang="en-US" dirty="0"/>
              <a:t>:	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Each </a:t>
            </a:r>
            <a:r>
              <a:rPr lang="en-US" dirty="0"/>
              <a:t>element is either a register or a combinational </a:t>
            </a:r>
            <a:r>
              <a:rPr lang="en-US" dirty="0" smtClean="0"/>
              <a:t>circuit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At </a:t>
            </a:r>
            <a:r>
              <a:rPr lang="en-US" dirty="0"/>
              <a:t>least one circuit is a </a:t>
            </a:r>
            <a:r>
              <a:rPr lang="en-US" dirty="0" smtClean="0"/>
              <a:t>register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All </a:t>
            </a:r>
            <a:r>
              <a:rPr lang="en-US" dirty="0"/>
              <a:t>registers have the same </a:t>
            </a:r>
            <a:r>
              <a:rPr lang="en-US" dirty="0" smtClean="0"/>
              <a:t>clock</a:t>
            </a:r>
          </a:p>
          <a:p>
            <a:pPr marL="863600" lvl="1" indent="-457200">
              <a:buFont typeface="+mj-lt"/>
              <a:buAutoNum type="alphaLcParenR"/>
            </a:pPr>
            <a:r>
              <a:rPr lang="en-US" dirty="0" smtClean="0"/>
              <a:t>Every </a:t>
            </a:r>
            <a:r>
              <a:rPr lang="en-US" dirty="0"/>
              <a:t>cyclic path contains at least one register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 FSMs, Pipelines</a:t>
            </a:r>
          </a:p>
          <a:p>
            <a:r>
              <a:rPr lang="en-US" dirty="0"/>
              <a:t>Asynchronous circuit – Timing not limited by clock registers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3.5: Synchronous Sequential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14 February 2017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2" y="1949239"/>
            <a:ext cx="6705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32385" y="2941607"/>
            <a:ext cx="35983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57200">
              <a:buFont typeface="+mj-lt"/>
              <a:buAutoNum type="alphaLcParenR"/>
            </a:pPr>
            <a:r>
              <a:rPr lang="en-US" dirty="0"/>
              <a:t>Each element is either a register or a combinational circuit</a:t>
            </a:r>
          </a:p>
          <a:p>
            <a:pPr marL="406400" indent="-457200">
              <a:buFont typeface="+mj-lt"/>
              <a:buAutoNum type="alphaLcParenR"/>
            </a:pPr>
            <a:r>
              <a:rPr lang="en-US" dirty="0"/>
              <a:t>At least one circuit is a register</a:t>
            </a:r>
          </a:p>
          <a:p>
            <a:pPr marL="406400" indent="-457200">
              <a:buFont typeface="+mj-lt"/>
              <a:buAutoNum type="alphaLcParenR"/>
            </a:pPr>
            <a:r>
              <a:rPr lang="en-US" dirty="0"/>
              <a:t>All registers have the same clock</a:t>
            </a:r>
          </a:p>
          <a:p>
            <a:pPr marL="406400" indent="-457200">
              <a:buFont typeface="+mj-lt"/>
              <a:buAutoNum type="alphaLcParenR"/>
            </a:pPr>
            <a:r>
              <a:rPr lang="en-US" dirty="0"/>
              <a:t>Every cyclic path contains at least one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Machines</a:t>
            </a:r>
            <a:endParaRPr lang="en-US" dirty="0"/>
          </a:p>
        </p:txBody>
      </p:sp>
      <p:pic>
        <p:nvPicPr>
          <p:cNvPr id="1026" name="Picture 2" descr="C:\Users\Kevin.Walchko\Desktop\fs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475231"/>
            <a:ext cx="3793067" cy="48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.Walchko\Desktop\tcpfs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119" y="1475232"/>
            <a:ext cx="3412906" cy="48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1800" y="5779757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7249" y="15140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Coin-operated Turnstile</a:t>
            </a:r>
            <a:endParaRPr lang="en-US" dirty="0"/>
          </a:p>
        </p:txBody>
      </p:sp>
      <p:pic>
        <p:nvPicPr>
          <p:cNvPr id="2050" name="Picture 2" descr="C:\Users\Kevin.Walchko\Desktop\110px-Torniqueterevolu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92" y="2142595"/>
            <a:ext cx="2153012" cy="32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.Walchko\Desktop\330px-Turnstile_state_machine_color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0" y="1782763"/>
            <a:ext cx="4932240" cy="21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3" y="4020609"/>
            <a:ext cx="60579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02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68571</TotalTime>
  <Words>1101</Words>
  <Application>Microsoft Office PowerPoint</Application>
  <PresentationFormat>On-screen Show (4:3)</PresentationFormat>
  <Paragraphs>368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4_USAFA Standard</vt:lpstr>
      <vt:lpstr>5_USAFA Standard</vt:lpstr>
      <vt:lpstr>PowerPoint Presentation</vt:lpstr>
      <vt:lpstr>Lesson 15 Outline</vt:lpstr>
      <vt:lpstr>CE3</vt:lpstr>
      <vt:lpstr>D-Flip Flop</vt:lpstr>
      <vt:lpstr>Flip-Flops</vt:lpstr>
      <vt:lpstr>Synchronous Circuit Properties</vt:lpstr>
      <vt:lpstr>Examples of Circuits</vt:lpstr>
      <vt:lpstr>Finite State Machines</vt:lpstr>
      <vt:lpstr>Simple Coin-operated Turnstile</vt:lpstr>
      <vt:lpstr>Finite State Machines</vt:lpstr>
      <vt:lpstr>Finite State Machines -   Moore Machine</vt:lpstr>
      <vt:lpstr>Finite State Machines -    Mealy Machine</vt:lpstr>
      <vt:lpstr>Finite State Machines - Design</vt:lpstr>
      <vt:lpstr>Finite State Machines -   Moore vs Mealy Machine</vt:lpstr>
      <vt:lpstr>In-Class Exercise</vt:lpstr>
      <vt:lpstr>In-Class Exercise – One Moore Solution</vt:lpstr>
      <vt:lpstr>PowerPoint Presentation</vt:lpstr>
      <vt:lpstr>PowerPoint Presentation</vt:lpstr>
      <vt:lpstr>PowerPoint Presentation</vt:lpstr>
      <vt:lpstr>Finite State Machines -   Moore vs Mealy Machine</vt:lpstr>
      <vt:lpstr>Homework – Review          Book Example</vt:lpstr>
      <vt:lpstr>Homework – Review          Book Example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4286</cp:revision>
  <cp:lastPrinted>2015-06-02T19:35:14Z</cp:lastPrinted>
  <dcterms:created xsi:type="dcterms:W3CDTF">2005-08-12T19:45:51Z</dcterms:created>
  <dcterms:modified xsi:type="dcterms:W3CDTF">2017-02-14T19:17:44Z</dcterms:modified>
</cp:coreProperties>
</file>