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6"/>
  </p:notesMasterIdLst>
  <p:handoutMasterIdLst>
    <p:handoutMasterId r:id="rId37"/>
  </p:handoutMasterIdLst>
  <p:sldIdLst>
    <p:sldId id="286" r:id="rId6"/>
    <p:sldId id="310" r:id="rId7"/>
    <p:sldId id="311" r:id="rId8"/>
    <p:sldId id="314" r:id="rId9"/>
    <p:sldId id="313" r:id="rId10"/>
    <p:sldId id="315" r:id="rId11"/>
    <p:sldId id="316" r:id="rId12"/>
    <p:sldId id="317" r:id="rId13"/>
    <p:sldId id="318" r:id="rId14"/>
    <p:sldId id="340" r:id="rId15"/>
    <p:sldId id="312" r:id="rId16"/>
    <p:sldId id="322" r:id="rId17"/>
    <p:sldId id="333" r:id="rId18"/>
    <p:sldId id="334" r:id="rId19"/>
    <p:sldId id="335" r:id="rId20"/>
    <p:sldId id="323" r:id="rId21"/>
    <p:sldId id="336" r:id="rId22"/>
    <p:sldId id="337" r:id="rId23"/>
    <p:sldId id="324" r:id="rId24"/>
    <p:sldId id="325" r:id="rId25"/>
    <p:sldId id="326" r:id="rId26"/>
    <p:sldId id="280" r:id="rId27"/>
    <p:sldId id="320" r:id="rId28"/>
    <p:sldId id="321" r:id="rId29"/>
    <p:sldId id="338" r:id="rId30"/>
    <p:sldId id="339" r:id="rId31"/>
    <p:sldId id="329" r:id="rId32"/>
    <p:sldId id="330" r:id="rId33"/>
    <p:sldId id="331" r:id="rId34"/>
    <p:sldId id="332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113" d="100"/>
          <a:sy n="113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4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16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46" y="1524000"/>
            <a:ext cx="9177866" cy="458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865749" y="1642820"/>
            <a:ext cx="0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48394" y="1956070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8289003" y="1642820"/>
            <a:ext cx="1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7666" y="1956070"/>
            <a:ext cx="1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Analysis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– Analysis</a:t>
            </a:r>
            <a:br>
              <a:rPr lang="en-US" dirty="0"/>
            </a:br>
            <a:r>
              <a:rPr lang="en-US" sz="2800" dirty="0"/>
              <a:t>Joe Homeowner’s Garage Door Opener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Homeowner’s </a:t>
            </a:r>
            <a:r>
              <a:rPr lang="en-US" dirty="0" err="1" smtClean="0"/>
              <a:t>Gargage</a:t>
            </a:r>
            <a:r>
              <a:rPr lang="en-US" dirty="0" smtClean="0"/>
              <a:t> Door Opener…we are given the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03" y="2318440"/>
            <a:ext cx="5903595" cy="409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9" y="2318441"/>
            <a:ext cx="7897062" cy="409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11696" y="2743200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6688" y="474268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56688" y="5090160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11696" y="455218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56688" y="277063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56688" y="311962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3486912"/>
            <a:ext cx="5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CLK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5273040"/>
            <a:ext cx="5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CLK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83936" y="2907792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83936" y="4712208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56688" y="2386584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45152" y="274777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S1*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5152" y="4546056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S0*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56688" y="402328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56688" y="437689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2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Analysis</a:t>
            </a:r>
            <a:br>
              <a:rPr lang="en-US" dirty="0" smtClean="0"/>
            </a:br>
            <a:r>
              <a:rPr lang="en-US" sz="2800" dirty="0" smtClean="0"/>
              <a:t>Joe Homeowner’s Garage Door Opener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71609"/>
              </p:ext>
            </p:extLst>
          </p:nvPr>
        </p:nvGraphicFramePr>
        <p:xfrm>
          <a:off x="6324599" y="1952625"/>
          <a:ext cx="2577466" cy="3855720"/>
        </p:xfrm>
        <a:graphic>
          <a:graphicData uri="http://schemas.openxmlformats.org/drawingml/2006/table">
            <a:tbl>
              <a:tblPr firstRow="1" firstCol="1" bandRow="1"/>
              <a:tblGrid>
                <a:gridCol w="296565"/>
                <a:gridCol w="325067"/>
                <a:gridCol w="281635"/>
                <a:gridCol w="305387"/>
                <a:gridCol w="391574"/>
                <a:gridCol w="427542"/>
                <a:gridCol w="549696"/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Table: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7" name="Left Brace 46"/>
          <p:cNvSpPr/>
          <p:nvPr/>
        </p:nvSpPr>
        <p:spPr>
          <a:xfrm>
            <a:off x="5966777" y="2732405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5968047" y="3454400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Left Brace 48"/>
          <p:cNvSpPr/>
          <p:nvPr/>
        </p:nvSpPr>
        <p:spPr>
          <a:xfrm>
            <a:off x="5969952" y="4170680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Left Brace 49"/>
          <p:cNvSpPr/>
          <p:nvPr/>
        </p:nvSpPr>
        <p:spPr>
          <a:xfrm>
            <a:off x="5968682" y="4906645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557837" y="2924809"/>
            <a:ext cx="431165" cy="301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5551487" y="3637279"/>
            <a:ext cx="431165" cy="301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552757" y="4354829"/>
            <a:ext cx="431165" cy="301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4954587" y="4980204"/>
            <a:ext cx="1026160" cy="7314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95662"/>
              </p:ext>
            </p:extLst>
          </p:nvPr>
        </p:nvGraphicFramePr>
        <p:xfrm>
          <a:off x="51756" y="4906645"/>
          <a:ext cx="19545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480"/>
                <a:gridCol w="365760"/>
                <a:gridCol w="548640"/>
                <a:gridCol w="62865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Unlock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691702" y="2330950"/>
            <a:ext cx="4709349" cy="2677696"/>
            <a:chOff x="369125" y="1419958"/>
            <a:chExt cx="4709349" cy="26776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88" y="1659254"/>
              <a:ext cx="4619686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369125" y="1419958"/>
              <a:ext cx="436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Step 4)  </a:t>
              </a:r>
              <a:r>
                <a:rPr lang="en-US" b="1" u="sng" dirty="0"/>
                <a:t>Schematic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83138" y="1466125"/>
            <a:ext cx="436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2)  </a:t>
            </a:r>
            <a:r>
              <a:rPr lang="en-US" b="1" u="sng" dirty="0"/>
              <a:t>State Transition Table &amp; Output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Analysis</a:t>
            </a:r>
            <a:br>
              <a:rPr lang="en-US" dirty="0" smtClean="0"/>
            </a:br>
            <a:r>
              <a:rPr lang="en-US" sz="2800" dirty="0" smtClean="0"/>
              <a:t>Joe Homeowner’s Garage Door Opener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01232"/>
              </p:ext>
            </p:extLst>
          </p:nvPr>
        </p:nvGraphicFramePr>
        <p:xfrm>
          <a:off x="1380649" y="1694204"/>
          <a:ext cx="2520316" cy="4068424"/>
        </p:xfrm>
        <a:graphic>
          <a:graphicData uri="http://schemas.openxmlformats.org/drawingml/2006/table">
            <a:tbl>
              <a:tblPr firstRow="1" firstCol="1" bandRow="1"/>
              <a:tblGrid>
                <a:gridCol w="289989"/>
                <a:gridCol w="317860"/>
                <a:gridCol w="275390"/>
                <a:gridCol w="298616"/>
                <a:gridCol w="382891"/>
                <a:gridCol w="418062"/>
                <a:gridCol w="537508"/>
              </a:tblGrid>
              <a:tr h="202162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Table: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91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3049" y="6425273"/>
            <a:ext cx="592667" cy="33655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01832" y="1417390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1)  </a:t>
            </a:r>
            <a:r>
              <a:rPr lang="en-US" b="1" u="sng" dirty="0"/>
              <a:t>State Transition Diagram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999968" y="2613231"/>
            <a:ext cx="353060" cy="638175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Left Brace 32"/>
          <p:cNvSpPr/>
          <p:nvPr/>
        </p:nvSpPr>
        <p:spPr>
          <a:xfrm>
            <a:off x="1001238" y="3443176"/>
            <a:ext cx="353060" cy="638175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1003143" y="4254706"/>
            <a:ext cx="353060" cy="638175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001873" y="5009721"/>
            <a:ext cx="353060" cy="638175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591028" y="2805636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M0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584678" y="3626056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M1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85948" y="4438856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M2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-12222" y="4997021"/>
            <a:ext cx="1026160" cy="689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M3 Ghost State – never gets here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176" y="1427706"/>
            <a:ext cx="436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2)  </a:t>
            </a:r>
            <a:r>
              <a:rPr lang="en-US" b="1" u="sng" dirty="0"/>
              <a:t>State Transition Table &amp; Output Table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56989"/>
              </p:ext>
            </p:extLst>
          </p:nvPr>
        </p:nvGraphicFramePr>
        <p:xfrm>
          <a:off x="3841615" y="4854352"/>
          <a:ext cx="19545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480"/>
                <a:gridCol w="365760"/>
                <a:gridCol w="548640"/>
                <a:gridCol w="62865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Unlock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97312" y="5902053"/>
            <a:ext cx="436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0)  </a:t>
            </a:r>
            <a:r>
              <a:rPr lang="en-US" b="1" u="sng" dirty="0"/>
              <a:t>Description</a:t>
            </a:r>
            <a:endParaRPr lang="en-US" dirty="0"/>
          </a:p>
          <a:p>
            <a:r>
              <a:rPr lang="en-US" b="1" dirty="0"/>
              <a:t>What is the Door combination?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96145" y="1769382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</a:t>
            </a:r>
            <a:endParaRPr lang="en-US" sz="2000" dirty="0"/>
          </a:p>
        </p:txBody>
      </p:sp>
      <p:sp>
        <p:nvSpPr>
          <p:cNvPr id="74" name="Oval 73"/>
          <p:cNvSpPr/>
          <p:nvPr/>
        </p:nvSpPr>
        <p:spPr bwMode="auto">
          <a:xfrm>
            <a:off x="4258407" y="1940862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Unlock=1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Ghost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State</a:t>
            </a:r>
          </a:p>
        </p:txBody>
      </p:sp>
      <p:cxnSp>
        <p:nvCxnSpPr>
          <p:cNvPr id="75" name="Curved Connector 74"/>
          <p:cNvCxnSpPr>
            <a:stCxn id="74" idx="7"/>
            <a:endCxn id="76" idx="1"/>
          </p:cNvCxnSpPr>
          <p:nvPr/>
        </p:nvCxnSpPr>
        <p:spPr bwMode="auto">
          <a:xfrm rot="16200000" flipH="1">
            <a:off x="5976215" y="1265224"/>
            <a:ext cx="268511" cy="1915506"/>
          </a:xfrm>
          <a:prstGeom prst="curvedConnector3">
            <a:avLst>
              <a:gd name="adj1" fmla="val -140203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914785" y="2209373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M0</a:t>
            </a:r>
          </a:p>
          <a:p>
            <a:pPr algn="ctr" eaLnBrk="0" hangingPunct="0"/>
            <a:r>
              <a:rPr lang="en-US" dirty="0" smtClean="0"/>
              <a:t>Unlock=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7" name="Curved Connector 76"/>
          <p:cNvCxnSpPr>
            <a:endCxn id="76" idx="0"/>
          </p:cNvCxnSpPr>
          <p:nvPr/>
        </p:nvCxnSpPr>
        <p:spPr bwMode="auto">
          <a:xfrm rot="10800000">
            <a:off x="7438660" y="2209373"/>
            <a:ext cx="523876" cy="371690"/>
          </a:xfrm>
          <a:prstGeom prst="curvedConnector4">
            <a:avLst>
              <a:gd name="adj1" fmla="val -36364"/>
              <a:gd name="adj2" fmla="val 17431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8082146" y="1959882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else</a:t>
            </a:r>
            <a:endParaRPr lang="en-US" sz="2000" dirty="0"/>
          </a:p>
        </p:txBody>
      </p:sp>
      <p:cxnSp>
        <p:nvCxnSpPr>
          <p:cNvPr id="79" name="Curved Connector 78"/>
          <p:cNvCxnSpPr>
            <a:stCxn id="76" idx="6"/>
            <a:endCxn id="80" idx="6"/>
          </p:cNvCxnSpPr>
          <p:nvPr/>
        </p:nvCxnSpPr>
        <p:spPr bwMode="auto">
          <a:xfrm>
            <a:off x="7962535" y="2714198"/>
            <a:ext cx="1" cy="1530476"/>
          </a:xfrm>
          <a:prstGeom prst="curvedConnector3">
            <a:avLst>
              <a:gd name="adj1" fmla="val 228601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Oval 79"/>
          <p:cNvSpPr/>
          <p:nvPr/>
        </p:nvSpPr>
        <p:spPr bwMode="auto">
          <a:xfrm>
            <a:off x="6914786" y="3739849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M1</a:t>
            </a:r>
          </a:p>
          <a:p>
            <a:pPr algn="ctr" eaLnBrk="0" hangingPunct="0"/>
            <a:r>
              <a:rPr lang="en-US" dirty="0"/>
              <a:t>Unlock=</a:t>
            </a:r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0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81" name="Curved Connector 80"/>
          <p:cNvCxnSpPr>
            <a:stCxn id="80" idx="2"/>
            <a:endCxn id="76" idx="2"/>
          </p:cNvCxnSpPr>
          <p:nvPr/>
        </p:nvCxnSpPr>
        <p:spPr bwMode="auto">
          <a:xfrm rot="10800000">
            <a:off x="6914786" y="2714198"/>
            <a:ext cx="1" cy="1530476"/>
          </a:xfrm>
          <a:prstGeom prst="curvedConnector3">
            <a:avLst>
              <a:gd name="adj1" fmla="val 228601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8158346" y="3374631"/>
            <a:ext cx="108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A=11(3)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6567670" y="3363080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else</a:t>
            </a:r>
            <a:endParaRPr lang="en-US" sz="2000" dirty="0"/>
          </a:p>
        </p:txBody>
      </p:sp>
      <p:sp>
        <p:nvSpPr>
          <p:cNvPr id="84" name="Oval 83"/>
          <p:cNvSpPr/>
          <p:nvPr/>
        </p:nvSpPr>
        <p:spPr bwMode="auto">
          <a:xfrm>
            <a:off x="4591783" y="3739849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M2</a:t>
            </a:r>
          </a:p>
          <a:p>
            <a:pPr algn="ctr" eaLnBrk="0" hangingPunct="0"/>
            <a:r>
              <a:rPr lang="en-US" dirty="0" smtClean="0"/>
              <a:t>Unlock=1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85" name="Curved Connector 84"/>
          <p:cNvCxnSpPr>
            <a:stCxn id="80" idx="4"/>
            <a:endCxn id="84" idx="4"/>
          </p:cNvCxnSpPr>
          <p:nvPr/>
        </p:nvCxnSpPr>
        <p:spPr bwMode="auto">
          <a:xfrm rot="5400000">
            <a:off x="6277160" y="3587998"/>
            <a:ext cx="12700" cy="2323003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5652234" y="4543094"/>
            <a:ext cx="126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A=01(1)</a:t>
            </a:r>
            <a:endParaRPr lang="en-US" sz="2000" dirty="0"/>
          </a:p>
        </p:txBody>
      </p:sp>
      <p:cxnSp>
        <p:nvCxnSpPr>
          <p:cNvPr id="87" name="Curved Connector 86"/>
          <p:cNvCxnSpPr>
            <a:stCxn id="84" idx="0"/>
          </p:cNvCxnSpPr>
          <p:nvPr/>
        </p:nvCxnSpPr>
        <p:spPr bwMode="auto">
          <a:xfrm rot="5400000" flipH="1" flipV="1">
            <a:off x="5435830" y="2260891"/>
            <a:ext cx="1158786" cy="1799131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524682" y="2962970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/>
      <p:bldP spid="73" grpId="0"/>
      <p:bldP spid="74" grpId="0" animBg="1"/>
      <p:bldP spid="76" grpId="0" animBg="1"/>
      <p:bldP spid="78" grpId="0"/>
      <p:bldP spid="80" grpId="0" animBg="1"/>
      <p:bldP spid="82" grpId="0"/>
      <p:bldP spid="83" grpId="0"/>
      <p:bldP spid="84" grpId="0" animBg="1"/>
      <p:bldP spid="86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Analysis</a:t>
            </a:r>
            <a:br>
              <a:rPr lang="en-US" dirty="0" smtClean="0"/>
            </a:br>
            <a:r>
              <a:rPr lang="en-US" sz="2800" dirty="0" smtClean="0"/>
              <a:t>Joe Homeowner’s Garage Door Opener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00162" y="147431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 bwMode="auto">
          <a:xfrm>
            <a:off x="4381499" y="1712474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Unlock=1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Ghost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State</a:t>
            </a:r>
          </a:p>
        </p:txBody>
      </p:sp>
      <p:cxnSp>
        <p:nvCxnSpPr>
          <p:cNvPr id="49" name="Curved Connector 48"/>
          <p:cNvCxnSpPr>
            <a:stCxn id="47" idx="7"/>
            <a:endCxn id="50" idx="1"/>
          </p:cNvCxnSpPr>
          <p:nvPr/>
        </p:nvCxnSpPr>
        <p:spPr bwMode="auto">
          <a:xfrm rot="16200000" flipH="1">
            <a:off x="6023107" y="1113037"/>
            <a:ext cx="201836" cy="1696431"/>
          </a:xfrm>
          <a:prstGeom prst="curvedConnector3">
            <a:avLst>
              <a:gd name="adj1" fmla="val -186518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Oval 49"/>
          <p:cNvSpPr/>
          <p:nvPr/>
        </p:nvSpPr>
        <p:spPr bwMode="auto">
          <a:xfrm>
            <a:off x="6818802" y="1914310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M0</a:t>
            </a:r>
          </a:p>
          <a:p>
            <a:pPr algn="ctr" eaLnBrk="0" hangingPunct="0"/>
            <a:r>
              <a:rPr lang="en-US" dirty="0" smtClean="0"/>
              <a:t>Unlock=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1" name="Curved Connector 50"/>
          <p:cNvCxnSpPr>
            <a:endCxn id="50" idx="0"/>
          </p:cNvCxnSpPr>
          <p:nvPr/>
        </p:nvCxnSpPr>
        <p:spPr bwMode="auto">
          <a:xfrm rot="10800000">
            <a:off x="7342677" y="1914310"/>
            <a:ext cx="523876" cy="371690"/>
          </a:xfrm>
          <a:prstGeom prst="curvedConnector4">
            <a:avLst>
              <a:gd name="adj1" fmla="val -36364"/>
              <a:gd name="adj2" fmla="val 17431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986163" y="166481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else</a:t>
            </a:r>
            <a:endParaRPr lang="en-US" sz="2000" dirty="0"/>
          </a:p>
        </p:txBody>
      </p:sp>
      <p:cxnSp>
        <p:nvCxnSpPr>
          <p:cNvPr id="54" name="Curved Connector 53"/>
          <p:cNvCxnSpPr>
            <a:stCxn id="50" idx="6"/>
            <a:endCxn id="55" idx="6"/>
          </p:cNvCxnSpPr>
          <p:nvPr/>
        </p:nvCxnSpPr>
        <p:spPr bwMode="auto">
          <a:xfrm>
            <a:off x="7866552" y="2419135"/>
            <a:ext cx="1" cy="1720976"/>
          </a:xfrm>
          <a:prstGeom prst="curvedConnector3">
            <a:avLst>
              <a:gd name="adj1" fmla="val 228601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818803" y="3635286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M1</a:t>
            </a:r>
          </a:p>
          <a:p>
            <a:pPr algn="ctr" eaLnBrk="0" hangingPunct="0"/>
            <a:r>
              <a:rPr lang="en-US" dirty="0"/>
              <a:t>Unlock=</a:t>
            </a:r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0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58" name="Curved Connector 57"/>
          <p:cNvCxnSpPr>
            <a:stCxn id="55" idx="2"/>
            <a:endCxn id="50" idx="2"/>
          </p:cNvCxnSpPr>
          <p:nvPr/>
        </p:nvCxnSpPr>
        <p:spPr bwMode="auto">
          <a:xfrm rot="10800000">
            <a:off x="6818803" y="2419135"/>
            <a:ext cx="1" cy="1720976"/>
          </a:xfrm>
          <a:prstGeom prst="curvedConnector3">
            <a:avLst>
              <a:gd name="adj1" fmla="val 228601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8062363" y="3079568"/>
            <a:ext cx="108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A=11(3)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71687" y="306801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else</a:t>
            </a:r>
            <a:endParaRPr lang="en-US" sz="2000" dirty="0"/>
          </a:p>
        </p:txBody>
      </p:sp>
      <p:sp>
        <p:nvSpPr>
          <p:cNvPr id="63" name="Oval 62"/>
          <p:cNvSpPr/>
          <p:nvPr/>
        </p:nvSpPr>
        <p:spPr bwMode="auto">
          <a:xfrm>
            <a:off x="4495800" y="3635286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M2</a:t>
            </a:r>
          </a:p>
          <a:p>
            <a:pPr algn="ctr" eaLnBrk="0" hangingPunct="0"/>
            <a:r>
              <a:rPr lang="en-US" dirty="0" smtClean="0"/>
              <a:t>Unlock=1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64" name="Curved Connector 63"/>
          <p:cNvCxnSpPr>
            <a:stCxn id="55" idx="4"/>
            <a:endCxn id="63" idx="4"/>
          </p:cNvCxnSpPr>
          <p:nvPr/>
        </p:nvCxnSpPr>
        <p:spPr bwMode="auto">
          <a:xfrm rot="5400000">
            <a:off x="6181177" y="3483435"/>
            <a:ext cx="12700" cy="2323003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5556251" y="4438531"/>
            <a:ext cx="126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A=01(1)</a:t>
            </a:r>
            <a:endParaRPr lang="en-US" sz="2000" dirty="0"/>
          </a:p>
        </p:txBody>
      </p:sp>
      <p:cxnSp>
        <p:nvCxnSpPr>
          <p:cNvPr id="68" name="Curved Connector 67"/>
          <p:cNvCxnSpPr>
            <a:stCxn id="63" idx="0"/>
          </p:cNvCxnSpPr>
          <p:nvPr/>
        </p:nvCxnSpPr>
        <p:spPr bwMode="auto">
          <a:xfrm rot="5400000" flipH="1" flipV="1">
            <a:off x="5244596" y="2061079"/>
            <a:ext cx="1349286" cy="1799129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428699" y="266790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80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Analysis Example</a:t>
            </a:r>
            <a:br>
              <a:rPr lang="en-US" dirty="0"/>
            </a:br>
            <a:r>
              <a:rPr lang="en-US" dirty="0"/>
              <a:t>HW 3.31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</a:t>
            </a:r>
            <a:r>
              <a:rPr lang="en-US" dirty="0"/>
              <a:t>3.31 – Write the next state/output tables and equations.  Draw the state transition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" y="2900999"/>
            <a:ext cx="8577072" cy="206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85032" y="3296983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27520" y="3298507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81784" y="3296983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S1*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33416" y="330060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S0*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95016" y="3457003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67984" y="3457002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12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br>
              <a:rPr lang="en-US" dirty="0" smtClean="0"/>
            </a:br>
            <a:r>
              <a:rPr lang="en-US" dirty="0" smtClean="0"/>
              <a:t>HW 3.31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540799"/>
              </p:ext>
            </p:extLst>
          </p:nvPr>
        </p:nvGraphicFramePr>
        <p:xfrm>
          <a:off x="6118860" y="1806612"/>
          <a:ext cx="2411730" cy="2313432"/>
        </p:xfrm>
        <a:graphic>
          <a:graphicData uri="http://schemas.openxmlformats.org/drawingml/2006/table">
            <a:tbl>
              <a:tblPr firstRow="1" firstCol="1" bandRow="1"/>
              <a:tblGrid>
                <a:gridCol w="277495"/>
                <a:gridCol w="304165"/>
                <a:gridCol w="572770"/>
                <a:gridCol w="400050"/>
                <a:gridCol w="342900"/>
                <a:gridCol w="514350"/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Table</a:t>
                      </a: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5" y="1727735"/>
            <a:ext cx="5080000" cy="122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9125" y="1419958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4)  </a:t>
            </a:r>
            <a:r>
              <a:rPr lang="en-US" b="1" u="sng" dirty="0"/>
              <a:t>Schematic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125" y="2963328"/>
            <a:ext cx="4360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3)  </a:t>
            </a:r>
            <a:r>
              <a:rPr lang="en-US" b="1" u="sng" dirty="0"/>
              <a:t>Next State and Output State Equations</a:t>
            </a:r>
            <a:endParaRPr lang="en-US" dirty="0"/>
          </a:p>
          <a:p>
            <a:r>
              <a:rPr lang="en-US" b="1" dirty="0"/>
              <a:t>Next State Equations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Output Equation: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3138" y="1466125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2)  </a:t>
            </a:r>
            <a:r>
              <a:rPr lang="en-US" b="1" u="sng" dirty="0"/>
              <a:t>State Transition Table &amp; Output </a:t>
            </a:r>
            <a:r>
              <a:rPr lang="en-US" b="1" u="sng" dirty="0" smtClean="0"/>
              <a:t>Table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30997"/>
              </p:ext>
            </p:extLst>
          </p:nvPr>
        </p:nvGraphicFramePr>
        <p:xfrm>
          <a:off x="6395085" y="4186398"/>
          <a:ext cx="19545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480"/>
                <a:gridCol w="365760"/>
                <a:gridCol w="548640"/>
                <a:gridCol w="62865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125" y="2963328"/>
                <a:ext cx="436086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Step 3)  </a:t>
                </a:r>
                <a:r>
                  <a:rPr lang="en-US" b="1" u="sng" dirty="0"/>
                  <a:t>Next State and Output State Equations</a:t>
                </a:r>
                <a:endParaRPr lang="en-US" dirty="0"/>
              </a:p>
              <a:p>
                <a:r>
                  <a:rPr lang="en-US" b="1" dirty="0"/>
                  <a:t>Next State Equations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/>
                  <a:t>Output </a:t>
                </a:r>
                <a:r>
                  <a:rPr lang="en-US" b="1" dirty="0"/>
                  <a:t>Equation: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𝑸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5" y="2963328"/>
                <a:ext cx="4360862" cy="1385892"/>
              </a:xfrm>
              <a:prstGeom prst="rect">
                <a:avLst/>
              </a:prstGeom>
              <a:blipFill rotWithShape="1">
                <a:blip r:embed="rId3"/>
                <a:stretch>
                  <a:fillRect l="-420" t="-441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>
            <a:off x="5889815" y="2647099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449125" y="2648369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M0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5451030" y="2991904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M1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452300" y="3362744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M2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5885370" y="2999524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5895530" y="3369094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5891085" y="3721519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448490" y="3723424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M3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1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br>
              <a:rPr lang="en-US" dirty="0" smtClean="0"/>
            </a:br>
            <a:r>
              <a:rPr lang="en-US" dirty="0" smtClean="0"/>
              <a:t>HW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4013" y="1466124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2)  </a:t>
            </a:r>
            <a:r>
              <a:rPr lang="en-US" b="1" u="sng" dirty="0" smtClean="0"/>
              <a:t>State Transition Table &amp; Output Table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641540" y="2628048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00850" y="2629318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M0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02755" y="2991903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M1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04025" y="3362743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M2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637095" y="2999523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647255" y="3369093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642810" y="3721518"/>
            <a:ext cx="214630" cy="284480"/>
          </a:xfrm>
          <a:prstGeom prst="lef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00215" y="3723423"/>
            <a:ext cx="431165" cy="284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M3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97868"/>
              </p:ext>
            </p:extLst>
          </p:nvPr>
        </p:nvGraphicFramePr>
        <p:xfrm>
          <a:off x="1156335" y="4170742"/>
          <a:ext cx="19545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480"/>
                <a:gridCol w="365760"/>
                <a:gridCol w="548640"/>
                <a:gridCol w="62865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16674"/>
              </p:ext>
            </p:extLst>
          </p:nvPr>
        </p:nvGraphicFramePr>
        <p:xfrm>
          <a:off x="861885" y="1795182"/>
          <a:ext cx="2411730" cy="2313432"/>
        </p:xfrm>
        <a:graphic>
          <a:graphicData uri="http://schemas.openxmlformats.org/drawingml/2006/table">
            <a:tbl>
              <a:tblPr firstRow="1" firstCol="1" bandRow="1"/>
              <a:tblGrid>
                <a:gridCol w="277495"/>
                <a:gridCol w="304165"/>
                <a:gridCol w="572770"/>
                <a:gridCol w="400050"/>
                <a:gridCol w="342900"/>
                <a:gridCol w="514350"/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Table: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01832" y="1417390"/>
            <a:ext cx="436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1)  </a:t>
            </a:r>
            <a:r>
              <a:rPr lang="en-US" b="1" u="sng" dirty="0"/>
              <a:t>State Transition Diagram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5469" y="5711553"/>
            <a:ext cx="834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0)  </a:t>
            </a:r>
            <a:r>
              <a:rPr lang="en-US" b="1" u="sng" dirty="0" smtClean="0"/>
              <a:t>Description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622" y="5708106"/>
            <a:ext cx="8344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0)  </a:t>
            </a:r>
            <a:r>
              <a:rPr lang="en-US" b="1" u="sng" dirty="0" smtClean="0"/>
              <a:t>Description</a:t>
            </a:r>
          </a:p>
          <a:p>
            <a:r>
              <a:rPr lang="en-US" b="1" dirty="0">
                <a:solidFill>
                  <a:srgbClr val="FF0000"/>
                </a:solidFill>
              </a:rPr>
              <a:t>This finite state machine is a divide-by-two counter (see Section 3.4.2)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when X = 0. When X = 1, the output, Q, is HIGH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 smtClean="0"/>
          </a:p>
        </p:txBody>
      </p:sp>
      <p:sp>
        <p:nvSpPr>
          <p:cNvPr id="34" name="Oval 33"/>
          <p:cNvSpPr/>
          <p:nvPr/>
        </p:nvSpPr>
        <p:spPr bwMode="auto">
          <a:xfrm>
            <a:off x="3877957" y="2359443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Q=0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743340" y="235981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M1</a:t>
            </a:r>
          </a:p>
          <a:p>
            <a:pPr algn="ctr" eaLnBrk="0" hangingPunct="0"/>
            <a:r>
              <a:rPr lang="en-US" dirty="0" smtClean="0"/>
              <a:t>Q=1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9" name="Curved Connector 38"/>
          <p:cNvCxnSpPr>
            <a:stCxn id="36" idx="6"/>
            <a:endCxn id="40" idx="6"/>
          </p:cNvCxnSpPr>
          <p:nvPr/>
        </p:nvCxnSpPr>
        <p:spPr bwMode="auto">
          <a:xfrm flipH="1">
            <a:off x="7695103" y="2864640"/>
            <a:ext cx="95987" cy="2191495"/>
          </a:xfrm>
          <a:prstGeom prst="curvedConnector3">
            <a:avLst>
              <a:gd name="adj1" fmla="val -238157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6647353" y="4551310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M2</a:t>
            </a:r>
          </a:p>
          <a:p>
            <a:pPr algn="ctr" eaLnBrk="0" hangingPunct="0"/>
            <a:r>
              <a:rPr lang="en-US" dirty="0"/>
              <a:t>Q=1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41" name="Curved Connector 40"/>
          <p:cNvCxnSpPr>
            <a:stCxn id="40" idx="2"/>
            <a:endCxn id="36" idx="2"/>
          </p:cNvCxnSpPr>
          <p:nvPr/>
        </p:nvCxnSpPr>
        <p:spPr bwMode="auto">
          <a:xfrm rot="10800000" flipH="1">
            <a:off x="6647352" y="2864641"/>
            <a:ext cx="95987" cy="2191495"/>
          </a:xfrm>
          <a:prstGeom prst="curvedConnector3">
            <a:avLst>
              <a:gd name="adj1" fmla="val -238157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805188" y="3760333"/>
            <a:ext cx="108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X=X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4538" y="4007903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X=1</a:t>
            </a:r>
            <a:endParaRPr lang="en-US" sz="2000" dirty="0"/>
          </a:p>
        </p:txBody>
      </p:sp>
      <p:sp>
        <p:nvSpPr>
          <p:cNvPr id="44" name="Oval 43"/>
          <p:cNvSpPr/>
          <p:nvPr/>
        </p:nvSpPr>
        <p:spPr bwMode="auto">
          <a:xfrm>
            <a:off x="3781970" y="4551310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M3</a:t>
            </a:r>
          </a:p>
          <a:p>
            <a:pPr algn="ctr" eaLnBrk="0" hangingPunct="0"/>
            <a:r>
              <a:rPr lang="en-US" dirty="0"/>
              <a:t>Q=1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45" name="Curved Connector 44"/>
          <p:cNvCxnSpPr>
            <a:stCxn id="40" idx="4"/>
            <a:endCxn id="44" idx="4"/>
          </p:cNvCxnSpPr>
          <p:nvPr/>
        </p:nvCxnSpPr>
        <p:spPr bwMode="auto">
          <a:xfrm rot="5400000">
            <a:off x="5738537" y="4128269"/>
            <a:ext cx="12700" cy="2865383"/>
          </a:xfrm>
          <a:prstGeom prst="curvedConnector3">
            <a:avLst>
              <a:gd name="adj1" fmla="val 2775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168352" y="5465331"/>
            <a:ext cx="126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X=X</a:t>
            </a:r>
            <a:endParaRPr lang="en-US" sz="2000" dirty="0"/>
          </a:p>
        </p:txBody>
      </p:sp>
      <p:cxnSp>
        <p:nvCxnSpPr>
          <p:cNvPr id="47" name="Curved Connector 46"/>
          <p:cNvCxnSpPr>
            <a:stCxn id="34" idx="6"/>
            <a:endCxn id="44" idx="6"/>
          </p:cNvCxnSpPr>
          <p:nvPr/>
        </p:nvCxnSpPr>
        <p:spPr bwMode="auto">
          <a:xfrm flipH="1">
            <a:off x="4829720" y="2864268"/>
            <a:ext cx="95987" cy="2191867"/>
          </a:xfrm>
          <a:prstGeom prst="curvedConnector3">
            <a:avLst>
              <a:gd name="adj1" fmla="val -238157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035002" y="3760146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X=1</a:t>
            </a:r>
            <a:endParaRPr lang="en-US" sz="2000" dirty="0"/>
          </a:p>
        </p:txBody>
      </p:sp>
      <p:cxnSp>
        <p:nvCxnSpPr>
          <p:cNvPr id="53" name="Curved Connector 52"/>
          <p:cNvCxnSpPr>
            <a:endCxn id="40" idx="1"/>
          </p:cNvCxnSpPr>
          <p:nvPr/>
        </p:nvCxnSpPr>
        <p:spPr bwMode="auto">
          <a:xfrm>
            <a:off x="4925709" y="2864643"/>
            <a:ext cx="1875083" cy="18345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321024" y="2664588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X=0</a:t>
            </a:r>
            <a:endParaRPr lang="en-US" sz="2000" dirty="0"/>
          </a:p>
        </p:txBody>
      </p:sp>
      <p:cxnSp>
        <p:nvCxnSpPr>
          <p:cNvPr id="61" name="Curved Connector 60"/>
          <p:cNvCxnSpPr>
            <a:stCxn id="40" idx="2"/>
            <a:endCxn id="34" idx="4"/>
          </p:cNvCxnSpPr>
          <p:nvPr/>
        </p:nvCxnSpPr>
        <p:spPr bwMode="auto">
          <a:xfrm rot="10800000">
            <a:off x="4401833" y="3369093"/>
            <a:ext cx="2245521" cy="1687042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168352" y="4356210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X=0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1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4" grpId="0" animBg="1"/>
      <p:bldP spid="36" grpId="0" animBg="1"/>
      <p:bldP spid="40" grpId="0" animBg="1"/>
      <p:bldP spid="42" grpId="0"/>
      <p:bldP spid="43" grpId="0"/>
      <p:bldP spid="44" grpId="0" animBg="1"/>
      <p:bldP spid="46" grpId="0"/>
      <p:bldP spid="48" grpId="0"/>
      <p:bldP spid="56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Divide-by-N Counter 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one </a:t>
            </a:r>
            <a:r>
              <a:rPr lang="en-US" dirty="0"/>
              <a:t>output and no inputs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Y is HIGH for one clock cycle out of every </a:t>
            </a:r>
            <a:r>
              <a:rPr lang="en-US" dirty="0" smtClean="0"/>
              <a:t>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the output divides the frequency of the clock by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16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/>
              <a:t>Homework #2 (LSN 15/16 Worksheet) Due LSN </a:t>
            </a:r>
            <a:r>
              <a:rPr lang="en-US" dirty="0" smtClean="0"/>
              <a:t>17 (next time)</a:t>
            </a:r>
            <a:endParaRPr lang="en-US" dirty="0"/>
          </a:p>
          <a:p>
            <a:r>
              <a:rPr lang="en-US" dirty="0"/>
              <a:t>Lab #2 Prelab Due LSN </a:t>
            </a:r>
            <a:r>
              <a:rPr lang="en-US" dirty="0" smtClean="0"/>
              <a:t>19</a:t>
            </a:r>
          </a:p>
          <a:p>
            <a:r>
              <a:rPr lang="en-US" dirty="0" smtClean="0"/>
              <a:t>A little Review</a:t>
            </a:r>
            <a:endParaRPr lang="en-US" dirty="0"/>
          </a:p>
          <a:p>
            <a:r>
              <a:rPr lang="en-US" dirty="0" smtClean="0"/>
              <a:t>Finite State Machines – FSMs</a:t>
            </a:r>
          </a:p>
          <a:p>
            <a:pPr lvl="1"/>
            <a:r>
              <a:rPr lang="en-US" dirty="0" smtClean="0"/>
              <a:t>FSM Analysis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Divide-by-3 </a:t>
            </a:r>
            <a:r>
              <a:rPr lang="en-US" dirty="0" smtClean="0"/>
              <a:t>Counter </a:t>
            </a:r>
            <a:r>
              <a:rPr lang="en-US" dirty="0"/>
              <a:t>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waveform and state transition diagram for a divide-by-3 counter is shown in Figure </a:t>
            </a:r>
            <a:r>
              <a:rPr lang="en-US" dirty="0" smtClean="0"/>
              <a:t>3.28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8" y="2588218"/>
            <a:ext cx="5836199" cy="37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29161"/>
              </p:ext>
            </p:extLst>
          </p:nvPr>
        </p:nvGraphicFramePr>
        <p:xfrm>
          <a:off x="6253047" y="2360393"/>
          <a:ext cx="2678228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9114"/>
                <a:gridCol w="1339114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Next State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Next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52090"/>
              </p:ext>
            </p:extLst>
          </p:nvPr>
        </p:nvGraphicFramePr>
        <p:xfrm>
          <a:off x="6509290" y="4550304"/>
          <a:ext cx="2143017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22521"/>
                <a:gridCol w="1020496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Output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Output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9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3.31 – Write the next state/output tables and equations.  Draw the state transition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" y="2450592"/>
            <a:ext cx="7848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01568" y="3333559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42888" y="3325939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21280" y="335394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S1*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90032" y="334632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7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22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 analysis is a process that begins with a circuit schematic and results in a state transition diagram.  If given a schematic, the first step in analysis would be</a:t>
            </a:r>
            <a:r>
              <a:rPr lang="en-US" dirty="0" smtClean="0"/>
              <a:t>: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Determine </a:t>
            </a:r>
            <a:r>
              <a:rPr lang="en-US" dirty="0"/>
              <a:t>the logic elements required to build the state </a:t>
            </a:r>
            <a:r>
              <a:rPr lang="en-US" dirty="0" smtClean="0"/>
              <a:t>machine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Determine </a:t>
            </a:r>
            <a:r>
              <a:rPr lang="en-US" dirty="0"/>
              <a:t>the next-state and output functions implemented by the </a:t>
            </a:r>
            <a:r>
              <a:rPr lang="en-US" dirty="0" smtClean="0"/>
              <a:t>circuit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Predict </a:t>
            </a:r>
            <a:r>
              <a:rPr lang="en-US" dirty="0"/>
              <a:t>the next state that the circuit will transition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4947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AIM-9B</a:t>
            </a:r>
            <a:br>
              <a:rPr lang="en-US" dirty="0" smtClean="0"/>
            </a:br>
            <a:r>
              <a:rPr lang="en-US" dirty="0" smtClean="0"/>
              <a:t>AA-2 (K-13)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29208" r="11024" b="33875"/>
          <a:stretch/>
        </p:blipFill>
        <p:spPr bwMode="auto">
          <a:xfrm>
            <a:off x="-9053" y="3163186"/>
            <a:ext cx="4427145" cy="157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5735"/>
          <a:stretch/>
        </p:blipFill>
        <p:spPr bwMode="auto">
          <a:xfrm>
            <a:off x="-9053" y="4740752"/>
            <a:ext cx="4267200" cy="212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/>
          <a:stretch/>
        </p:blipFill>
        <p:spPr bwMode="auto">
          <a:xfrm>
            <a:off x="5145896" y="4271990"/>
            <a:ext cx="399357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3" y="1676400"/>
            <a:ext cx="3041583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66"/>
          <a:stretch/>
        </p:blipFill>
        <p:spPr bwMode="auto">
          <a:xfrm>
            <a:off x="228600" y="337070"/>
            <a:ext cx="2200275" cy="11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http://weaponsystems.net/image.php/AA-2%20Atoll.jpg?&amp;size=overview&amp;cropratio=665:300&amp;image=/img/ws/msl_aam_aa2_o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1"/>
          <a:stretch/>
        </p:blipFill>
        <p:spPr bwMode="auto">
          <a:xfrm>
            <a:off x="4707548" y="2611130"/>
            <a:ext cx="4431924" cy="16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upload.wikimedia.org/wikipedia/commons/a/a8/AA-2_Atol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" t="21989" r="19066" b="9814"/>
          <a:stretch/>
        </p:blipFill>
        <p:spPr bwMode="auto">
          <a:xfrm>
            <a:off x="5548703" y="337070"/>
            <a:ext cx="3590769" cy="20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8" t="19529" r="3837" b="21679"/>
          <a:stretch/>
        </p:blipFill>
        <p:spPr bwMode="auto">
          <a:xfrm>
            <a:off x="3179510" y="1332747"/>
            <a:ext cx="2157274" cy="127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1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F-35 / J-31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phillip.warner\Desktop\1200px-F-35A_flight_(cropped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"/>
          <a:stretch/>
        </p:blipFill>
        <p:spPr bwMode="auto">
          <a:xfrm>
            <a:off x="0" y="2188467"/>
            <a:ext cx="4328746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hillip.warner\Desktop\Shenyang_J-31_(F60)_at_the_2014_Zhuhai_Air_Show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4"/>
          <a:stretch/>
        </p:blipFill>
        <p:spPr bwMode="auto">
          <a:xfrm>
            <a:off x="4328747" y="2188467"/>
            <a:ext cx="4815254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1" y="58049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http://www.airliners.net/photo/Untitled-(AVIC)/Shenyang-J-31-(F60)/2542713/L/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47300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U.S. Air Force photo by Master Sgt. Donald R. Allen - http://www.dvidshub.net/image/935698/aerial-refueling-f-35-lightning-ii-joint-strike-fighters-eglin-afb-fla#.UZyEMrVU8QY, Public Domain, https://commons.wikimedia.org/w/index.php?curid=49689165</a:t>
            </a:r>
          </a:p>
        </p:txBody>
      </p:sp>
    </p:spTree>
    <p:extLst>
      <p:ext uri="{BB962C8B-B14F-4D97-AF65-F5344CB8AC3E}">
        <p14:creationId xmlns:p14="http://schemas.microsoft.com/office/powerpoint/2010/main" val="8103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Analysis</a:t>
            </a:r>
            <a:br>
              <a:rPr lang="en-US" dirty="0" smtClean="0"/>
            </a:br>
            <a:r>
              <a:rPr lang="en-US" sz="2800" dirty="0" smtClean="0"/>
              <a:t>Joe Homeowner’s Garage Door Opener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53482"/>
              </p:ext>
            </p:extLst>
          </p:nvPr>
        </p:nvGraphicFramePr>
        <p:xfrm>
          <a:off x="6324599" y="1952625"/>
          <a:ext cx="2577466" cy="3855720"/>
        </p:xfrm>
        <a:graphic>
          <a:graphicData uri="http://schemas.openxmlformats.org/drawingml/2006/table">
            <a:tbl>
              <a:tblPr firstRow="1" firstCol="1" bandRow="1"/>
              <a:tblGrid>
                <a:gridCol w="296565"/>
                <a:gridCol w="325067"/>
                <a:gridCol w="281635"/>
                <a:gridCol w="305387"/>
                <a:gridCol w="391574"/>
                <a:gridCol w="427542"/>
                <a:gridCol w="549696"/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Table: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Next State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7" name="Left Brace 46"/>
          <p:cNvSpPr/>
          <p:nvPr/>
        </p:nvSpPr>
        <p:spPr>
          <a:xfrm>
            <a:off x="5966777" y="2732405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5968047" y="3454400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Left Brace 48"/>
          <p:cNvSpPr/>
          <p:nvPr/>
        </p:nvSpPr>
        <p:spPr>
          <a:xfrm>
            <a:off x="5969952" y="4170680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Left Brace 49"/>
          <p:cNvSpPr/>
          <p:nvPr/>
        </p:nvSpPr>
        <p:spPr>
          <a:xfrm>
            <a:off x="5968682" y="4906645"/>
            <a:ext cx="353060" cy="67691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557837" y="2924809"/>
            <a:ext cx="431165" cy="301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5551487" y="3637279"/>
            <a:ext cx="431165" cy="301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552757" y="4354829"/>
            <a:ext cx="431165" cy="301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4954587" y="4893944"/>
            <a:ext cx="1026160" cy="7314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84589"/>
              </p:ext>
            </p:extLst>
          </p:nvPr>
        </p:nvGraphicFramePr>
        <p:xfrm>
          <a:off x="2828608" y="4711505"/>
          <a:ext cx="19545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480"/>
                <a:gridCol w="365760"/>
                <a:gridCol w="548640"/>
                <a:gridCol w="62865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 State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Unlock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73063" y="4097654"/>
            <a:ext cx="4360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3)  </a:t>
            </a:r>
            <a:r>
              <a:rPr lang="en-US" b="1" u="sng" dirty="0"/>
              <a:t>Next State and Output State Equations</a:t>
            </a:r>
            <a:endParaRPr lang="en-US" dirty="0"/>
          </a:p>
          <a:p>
            <a:r>
              <a:rPr lang="en-US" b="1" dirty="0"/>
              <a:t>Next State Equations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Output Equation:</a:t>
            </a:r>
            <a:endParaRPr lang="en-US" dirty="0"/>
          </a:p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369125" y="1419958"/>
            <a:ext cx="4709349" cy="2677696"/>
            <a:chOff x="369125" y="1419958"/>
            <a:chExt cx="4709349" cy="26776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88" y="1659254"/>
              <a:ext cx="4619686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369125" y="1419958"/>
              <a:ext cx="436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Step 4)  </a:t>
              </a:r>
              <a:r>
                <a:rPr lang="en-US" b="1" u="sng" dirty="0"/>
                <a:t>Schematic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83138" y="1466125"/>
            <a:ext cx="436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2)  </a:t>
            </a:r>
            <a:r>
              <a:rPr lang="en-US" b="1" u="sng" dirty="0"/>
              <a:t>State Transition Table &amp; Output Table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73063" y="4097654"/>
                <a:ext cx="436086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Step 3)  </a:t>
                </a:r>
                <a:r>
                  <a:rPr lang="en-US" b="1" u="sng" dirty="0"/>
                  <a:t>Next State and Output State Equations</a:t>
                </a:r>
                <a:endParaRPr lang="en-US" dirty="0"/>
              </a:p>
              <a:p>
                <a:r>
                  <a:rPr lang="en-US" b="1" dirty="0"/>
                  <a:t>Next State Equations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1" dirty="0"/>
                  <a:t>Output Equation: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𝑼𝒏𝒍𝒐𝒄𝒌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3" y="4097654"/>
                <a:ext cx="4360862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279" t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528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46" grpId="0"/>
      <p:bldP spid="59" grpId="0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 smtClean="0"/>
              <a:t>Draw me a picture of a Mealy or Moore State Transition Diagram that shows</a:t>
            </a:r>
          </a:p>
          <a:p>
            <a:r>
              <a:rPr lang="en-US" dirty="0" smtClean="0"/>
              <a:t>A Snail is crawling across a sequence of numbers and he smiles if the last 2 numbers are “11”</a:t>
            </a:r>
          </a:p>
          <a:p>
            <a:r>
              <a:rPr lang="en-US" dirty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pic>
        <p:nvPicPr>
          <p:cNvPr id="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smtClean="0"/>
              <a:t>Exercise – One Moore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800100" y="1536700"/>
            <a:ext cx="522363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A Snail is crawling across a sequence of numbers and he smiles if the last 2 numbers are “11”</a:t>
            </a:r>
          </a:p>
          <a:p>
            <a:r>
              <a:rPr lang="en-US" sz="2000" kern="0" dirty="0" smtClean="0"/>
              <a:t>Sequence:  0100110111</a:t>
            </a:r>
          </a:p>
          <a:p>
            <a:endParaRPr lang="en-US" kern="0" dirty="0" smtClean="0"/>
          </a:p>
        </p:txBody>
      </p:sp>
      <p:pic>
        <p:nvPicPr>
          <p:cNvPr id="30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8671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S1</a:t>
            </a:r>
          </a:p>
          <a:p>
            <a:pPr algn="ctr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=0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716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</a:t>
            </a:r>
            <a:r>
              <a:rPr lang="en-US" sz="2000" dirty="0" smtClean="0"/>
              <a:t>=0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67150" y="509587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=1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Curved Connector 6"/>
          <p:cNvCxnSpPr>
            <a:stCxn id="5" idx="7"/>
            <a:endCxn id="4" idx="1"/>
          </p:cNvCxnSpPr>
          <p:nvPr/>
        </p:nvCxnSpPr>
        <p:spPr bwMode="auto">
          <a:xfrm rot="5400000" flipH="1" flipV="1">
            <a:off x="3343275" y="283287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urved Connector 7"/>
          <p:cNvCxnSpPr>
            <a:stCxn id="4" idx="6"/>
            <a:endCxn id="6" idx="6"/>
          </p:cNvCxnSpPr>
          <p:nvPr/>
        </p:nvCxnSpPr>
        <p:spPr bwMode="auto">
          <a:xfrm>
            <a:off x="4914900" y="3867150"/>
            <a:ext cx="12700" cy="1733552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urved Connector 8"/>
          <p:cNvCxnSpPr>
            <a:stCxn id="6" idx="2"/>
            <a:endCxn id="5" idx="4"/>
          </p:cNvCxnSpPr>
          <p:nvPr/>
        </p:nvCxnSpPr>
        <p:spPr bwMode="auto">
          <a:xfrm rot="10800000">
            <a:off x="2295526" y="4371976"/>
            <a:ext cx="15716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urved Connector 9"/>
          <p:cNvCxnSpPr>
            <a:stCxn id="5" idx="0"/>
            <a:endCxn id="5" idx="2"/>
          </p:cNvCxnSpPr>
          <p:nvPr/>
        </p:nvCxnSpPr>
        <p:spPr bwMode="auto">
          <a:xfrm rot="16200000" flipH="1" flipV="1">
            <a:off x="1781175" y="3352799"/>
            <a:ext cx="504825" cy="523875"/>
          </a:xfrm>
          <a:prstGeom prst="curvedConnector4">
            <a:avLst>
              <a:gd name="adj1" fmla="val -45283"/>
              <a:gd name="adj2" fmla="val 14363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47800" y="2833085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25762" y="2831596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19675" y="458003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94198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19" name="Curved Connector 18"/>
          <p:cNvCxnSpPr>
            <a:stCxn id="4" idx="3"/>
            <a:endCxn id="5" idx="5"/>
          </p:cNvCxnSpPr>
          <p:nvPr/>
        </p:nvCxnSpPr>
        <p:spPr bwMode="auto">
          <a:xfrm rot="5400000">
            <a:off x="3343275" y="354680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925762" y="4192123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23" name="Curved Connector 22"/>
          <p:cNvCxnSpPr>
            <a:stCxn id="6" idx="3"/>
            <a:endCxn id="6" idx="6"/>
          </p:cNvCxnSpPr>
          <p:nvPr/>
        </p:nvCxnSpPr>
        <p:spPr bwMode="auto">
          <a:xfrm rot="5400000" flipH="1" flipV="1">
            <a:off x="4289261" y="5332029"/>
            <a:ext cx="356965" cy="894311"/>
          </a:xfrm>
          <a:prstGeom prst="curvedConnector4">
            <a:avLst>
              <a:gd name="adj1" fmla="val -121471"/>
              <a:gd name="adj2" fmla="val 11917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019675" y="578722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endCxn id="5" idx="2"/>
          </p:cNvCxnSpPr>
          <p:nvPr/>
        </p:nvCxnSpPr>
        <p:spPr bwMode="auto">
          <a:xfrm>
            <a:off x="800100" y="3867150"/>
            <a:ext cx="97155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52475" y="347183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7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7" grpId="0"/>
      <p:bldP spid="18" grpId="0"/>
      <p:bldP spid="22" grpId="0"/>
      <p:bldP spid="48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Review          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/>
              <a:t>Take a look at how the book implements “01”</a:t>
            </a:r>
          </a:p>
          <a:p>
            <a:r>
              <a:rPr lang="en-US" dirty="0"/>
              <a:t>Example 3.7 on p 132</a:t>
            </a:r>
          </a:p>
          <a:p>
            <a:r>
              <a:rPr lang="en-US" dirty="0" smtClean="0"/>
              <a:t>A Snail is crawling across a sequence of numbers and he smiles if the last 2 numbers are “</a:t>
            </a:r>
            <a:r>
              <a:rPr lang="en-US" dirty="0" smtClean="0">
                <a:solidFill>
                  <a:srgbClr val="FF0000"/>
                </a:solidFill>
              </a:rPr>
              <a:t>01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pic>
        <p:nvPicPr>
          <p:cNvPr id="102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last time:  What do F/Fs create?</a:t>
            </a:r>
          </a:p>
          <a:p>
            <a:pPr lvl="1"/>
            <a:r>
              <a:rPr lang="en-US" dirty="0" smtClean="0"/>
              <a:t>Memory!</a:t>
            </a:r>
            <a:endParaRPr lang="en-US" dirty="0"/>
          </a:p>
          <a:p>
            <a:r>
              <a:rPr lang="en-US" dirty="0" smtClean="0"/>
              <a:t>When do F/Fs this?</a:t>
            </a:r>
          </a:p>
          <a:p>
            <a:pPr lvl="1"/>
            <a:r>
              <a:rPr lang="en-US" dirty="0" smtClean="0"/>
              <a:t>Clock Edge!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6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3.7 on p 132</a:t>
            </a:r>
          </a:p>
          <a:p>
            <a:r>
              <a:rPr lang="en-US" dirty="0"/>
              <a:t>A Snail is crawling across a sequence of numbers and he smiles if the last 2 numbers are “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”</a:t>
            </a:r>
          </a:p>
          <a:p>
            <a:r>
              <a:rPr lang="en-US" dirty="0"/>
              <a:t>Sequence:  0100110111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668121"/>
            <a:ext cx="78136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31937" y="5877921"/>
            <a:ext cx="608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3.30 FSM state transition diagrams: (a) Moore machine, (b) Mealy machine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11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489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True/False   The state transition diagram below represents a Moore machine.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pic>
        <p:nvPicPr>
          <p:cNvPr id="6" name="Content Placeholder 5" descr="http://dfec-sp/EE281/Course%20Images/Preflight%2018_1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39181"/>
            <a:ext cx="5638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3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2 &amp;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finite state machine below a Mealy or Moore machine?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What is the next state equation for D1?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pic>
        <p:nvPicPr>
          <p:cNvPr id="6" name="Content Placeholder 3" descr="http://dfec-sp/EE281/Course%20Images/Preflight%2018_2_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24" y="2720181"/>
            <a:ext cx="76931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3325368"/>
            <a:ext cx="381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678424" y="3316742"/>
            <a:ext cx="381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7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finite state machine below, if the state machine is in state S2 and the input EN is a '1' when the clock transitions from low to high, what will be the machine's next state and output?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706538"/>
              </p:ext>
            </p:extLst>
          </p:nvPr>
        </p:nvGraphicFramePr>
        <p:xfrm>
          <a:off x="2828544" y="3380232"/>
          <a:ext cx="3678238" cy="27395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95328"/>
                <a:gridCol w="643393"/>
                <a:gridCol w="919361"/>
                <a:gridCol w="920156"/>
              </a:tblGrid>
              <a:tr h="769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Current State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Next State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S’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 smtClean="0"/>
              <a:t>5 </a:t>
            </a:r>
            <a:r>
              <a:rPr lang="en-US" dirty="0"/>
              <a:t>&amp; </a:t>
            </a:r>
            <a:r>
              <a:rPr lang="en-US" dirty="0" smtClean="0"/>
              <a:t>6 </a:t>
            </a:r>
            <a:r>
              <a:rPr lang="en-US" dirty="0"/>
              <a:t>&amp;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True/False  The steps for designing a clocked synchronous state machine, starting from a word description, are just about the reverse of the analysis steps.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If a state machine requires 5 states to implement the problem, how many D </a:t>
            </a:r>
            <a:r>
              <a:rPr lang="en-US" dirty="0" smtClean="0"/>
              <a:t>flip-flops </a:t>
            </a:r>
            <a:r>
              <a:rPr lang="en-US" dirty="0"/>
              <a:t>are needed (assume binary encoding)?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If a state machine requires 5 states to implement the problem, how many total states will exist in the final circuit?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circuits is a valid synchronous sequential circuit?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21085" t="20000" r="44015" b="55349"/>
          <a:stretch>
            <a:fillRect/>
          </a:stretch>
        </p:blipFill>
        <p:spPr bwMode="auto">
          <a:xfrm>
            <a:off x="1325562" y="2863088"/>
            <a:ext cx="2171700" cy="122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/>
          <a:srcRect l="31076" t="49576" r="26680" b="27637"/>
          <a:stretch>
            <a:fillRect/>
          </a:stretch>
        </p:blipFill>
        <p:spPr bwMode="auto">
          <a:xfrm>
            <a:off x="1066800" y="4724400"/>
            <a:ext cx="2689225" cy="11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30335" t="16324" r="26186" b="44867"/>
          <a:stretch>
            <a:fillRect/>
          </a:stretch>
        </p:blipFill>
        <p:spPr bwMode="auto">
          <a:xfrm>
            <a:off x="5269992" y="4294187"/>
            <a:ext cx="2827655" cy="202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48200" y="2252152"/>
            <a:ext cx="442264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457200" algn="l">
              <a:tabLst>
                <a:tab pos="457200" algn="l"/>
              </a:tabLst>
            </a:pPr>
            <a:r>
              <a:rPr lang="en-US" sz="1600" b="1" u="sng" dirty="0" smtClean="0"/>
              <a:t>Synchronous Sequential Circuit Properties:</a:t>
            </a:r>
            <a:endParaRPr lang="en-US" sz="1600" b="1" u="sng" dirty="0"/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Each element is either a register or a combinational circuit</a:t>
            </a:r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At least one circuit is a register</a:t>
            </a:r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All registers have the same clock</a:t>
            </a:r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Every cyclic path contains at least one register</a:t>
            </a:r>
          </a:p>
          <a:p>
            <a:pPr marL="457200" indent="-457200" algn="l">
              <a:tabLst>
                <a:tab pos="457200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74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68692</TotalTime>
  <Words>1751</Words>
  <Application>Microsoft Office PowerPoint</Application>
  <PresentationFormat>On-screen Show (4:3)</PresentationFormat>
  <Paragraphs>1054</Paragraphs>
  <Slides>30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4_USAFA Standard</vt:lpstr>
      <vt:lpstr>5_USAFA Standard</vt:lpstr>
      <vt:lpstr>PowerPoint Presentation</vt:lpstr>
      <vt:lpstr>Lesson 16 Outline</vt:lpstr>
      <vt:lpstr>Review: Flip-Flops</vt:lpstr>
      <vt:lpstr>Finite State Machines -   Moore vs Mealy Machine</vt:lpstr>
      <vt:lpstr>Question 1</vt:lpstr>
      <vt:lpstr>Questions 2 &amp; 3</vt:lpstr>
      <vt:lpstr>Question 4</vt:lpstr>
      <vt:lpstr>Questions 5 &amp; 6 &amp; 7</vt:lpstr>
      <vt:lpstr>Question 8</vt:lpstr>
      <vt:lpstr>Reverse Engineering</vt:lpstr>
      <vt:lpstr>Finite State Machines – Design/Analysis</vt:lpstr>
      <vt:lpstr>Finite State Machines – Analysis Joe Homeowner’s Garage Door Opener</vt:lpstr>
      <vt:lpstr>Finite State Machines – Analysis Joe Homeowner’s Garage Door Opener</vt:lpstr>
      <vt:lpstr>Finite State Machines – Analysis Joe Homeowner’s Garage Door Opener</vt:lpstr>
      <vt:lpstr>Finite State Machines – Analysis Joe Homeowner’s Garage Door Opener</vt:lpstr>
      <vt:lpstr>Another Analysis Example HW 3.31</vt:lpstr>
      <vt:lpstr>Another Analysis Example HW 3.31</vt:lpstr>
      <vt:lpstr>Another Analysis Example HW 3.31</vt:lpstr>
      <vt:lpstr>Divide-by-N Counter – Example 3.6</vt:lpstr>
      <vt:lpstr>Divide-by-3 Counter – Example 3.6</vt:lpstr>
      <vt:lpstr>Another Analysis Example</vt:lpstr>
      <vt:lpstr>PowerPoint Presentation</vt:lpstr>
      <vt:lpstr>Question 9</vt:lpstr>
      <vt:lpstr>AIM-9B AA-2 (K-13)</vt:lpstr>
      <vt:lpstr>F-35 / J-31</vt:lpstr>
      <vt:lpstr>Finite State Machines – Analysis Joe Homeowner’s Garage Door Opener</vt:lpstr>
      <vt:lpstr>In-Class Exercise</vt:lpstr>
      <vt:lpstr>In-Class Exercise – One Moore Solution</vt:lpstr>
      <vt:lpstr>Homework – Review          Book Example</vt:lpstr>
      <vt:lpstr>Homework – Review          Book Example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4292</cp:revision>
  <cp:lastPrinted>2015-06-02T19:35:14Z</cp:lastPrinted>
  <dcterms:created xsi:type="dcterms:W3CDTF">2005-08-12T19:45:51Z</dcterms:created>
  <dcterms:modified xsi:type="dcterms:W3CDTF">2017-02-16T19:12:58Z</dcterms:modified>
</cp:coreProperties>
</file>