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34" r:id="rId2"/>
    <p:sldId id="427" r:id="rId3"/>
    <p:sldId id="438" r:id="rId4"/>
    <p:sldId id="441" r:id="rId5"/>
    <p:sldId id="442" r:id="rId6"/>
    <p:sldId id="439" r:id="rId7"/>
    <p:sldId id="436" r:id="rId8"/>
    <p:sldId id="433" r:id="rId9"/>
    <p:sldId id="437" r:id="rId10"/>
    <p:sldId id="440" r:id="rId11"/>
    <p:sldId id="428" r:id="rId12"/>
    <p:sldId id="443" r:id="rId13"/>
    <p:sldId id="426" r:id="rId14"/>
    <p:sldId id="414" r:id="rId15"/>
    <p:sldId id="416" r:id="rId16"/>
    <p:sldId id="417" r:id="rId17"/>
    <p:sldId id="418" r:id="rId18"/>
    <p:sldId id="419" r:id="rId19"/>
    <p:sldId id="421" r:id="rId20"/>
    <p:sldId id="423" r:id="rId21"/>
  </p:sldIdLst>
  <p:sldSz cx="9144000" cy="6858000" type="screen4x3"/>
  <p:notesSz cx="69977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3300"/>
    <a:srgbClr val="FFFF00"/>
    <a:srgbClr val="0C2D83"/>
    <a:srgbClr val="66CCFF"/>
    <a:srgbClr val="96969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88632" autoAdjust="0"/>
  </p:normalViewPr>
  <p:slideViewPr>
    <p:cSldViewPr snapToGrid="0">
      <p:cViewPr varScale="1">
        <p:scale>
          <a:sx n="124" d="100"/>
          <a:sy n="124" d="100"/>
        </p:scale>
        <p:origin x="-654" y="-72"/>
      </p:cViewPr>
      <p:guideLst>
        <p:guide orient="horz" pos="2160"/>
        <p:guide pos="1168"/>
      </p:guideLst>
    </p:cSldViewPr>
  </p:slideViewPr>
  <p:outlineViewPr>
    <p:cViewPr>
      <p:scale>
        <a:sx n="33" d="100"/>
        <a:sy n="33" d="100"/>
      </p:scale>
      <p:origin x="0" y="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1476" y="-114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BA592BF-96B1-4BDD-AB63-48571AD14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58B39FB-84CC-4C5A-B5B1-8154B1214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8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6269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E9278C8-E5EE-462E-BFC0-169FC82E5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CE2C88F-2F80-4F57-B629-AD63D6A3CD1E}" type="datetime3">
              <a:rPr lang="en-US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8107B25-DB33-4D52-9248-649980D80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B8CC284-99AC-4293-AE5B-530D41210E42}" type="datetime3">
              <a:rPr lang="en-US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1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706F834-159A-4AE9-914A-1B0F0E8AD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0E6973E-609D-4352-9813-DC0294ABD1EE}" type="datetime3">
              <a:rPr lang="en-US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6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831508C-0412-436C-8BFB-038593FE6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90D3FB-3257-4FD9-8154-9111B082BA15}" type="datetime3">
              <a:rPr lang="en-US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D8A509F-8526-420E-866A-D77FF145C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30731EF-8206-4D19-8D39-B25064A6708F}" type="datetime3">
              <a:rPr lang="en-US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3889DE-89C0-4168-9C6C-257E843B1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B85745C-8606-4303-879B-5A18E2F8952B}" type="datetime3">
              <a:rPr lang="en-US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DB18A8A-4F34-4DBD-AC6E-5B59F960E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E123FBF-B932-47DA-A850-F8DD01574AF6}" type="datetime3">
              <a:rPr lang="en-US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F91313A-6512-497A-8C26-DF1D11D9F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31CE8DA-7AA2-4A75-8CED-F07C8E806852}" type="datetime3">
              <a:rPr lang="en-US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600" b="1" i="1" smtClean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499B3F-0BE5-46DB-A63A-0AC90058E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A3EF21E-B3F7-42B7-9F68-64BA459DC7A7}" type="datetime3">
              <a:rPr lang="en-US"/>
              <a:pPr>
                <a:defRPr/>
              </a:pPr>
              <a:t>9 January 2017</a:t>
            </a:fld>
            <a:endParaRPr lang="en-US"/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3/lab/labnotebook.html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falkinburg/ECE_382_Lab_Ex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2820692" y="1774209"/>
            <a:ext cx="5831944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  <a:sym typeface="Wingdings" pitchFamily="2" charset="2"/>
              </a:rPr>
              <a:t>ECE </a:t>
            </a:r>
            <a:r>
              <a:rPr lang="en-US" sz="4000" kern="0" dirty="0" smtClean="0">
                <a:effectLst/>
                <a:latin typeface="Trebuchet MS" panose="020B0603020202020204" pitchFamily="34" charset="0"/>
                <a:sym typeface="Wingdings" pitchFamily="2" charset="2"/>
              </a:rPr>
              <a:t>281</a:t>
            </a:r>
          </a:p>
          <a:p>
            <a:pPr algn="ctr"/>
            <a:r>
              <a:rPr lang="en-US" sz="4000" kern="0" dirty="0" smtClean="0">
                <a:effectLst/>
                <a:latin typeface="Trebuchet MS" panose="020B0603020202020204" pitchFamily="34" charset="0"/>
                <a:sym typeface="Wingdings" pitchFamily="2" charset="2"/>
              </a:rPr>
              <a:t>Lesson 2</a:t>
            </a:r>
            <a:endParaRPr lang="en-US" sz="4000" kern="0" dirty="0">
              <a:effectLst/>
              <a:latin typeface="Trebuchet MS" panose="020B0603020202020204" pitchFamily="34" charset="0"/>
              <a:sym typeface="Wingdings" pitchFamily="2" charset="2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  <a:sym typeface="Wingdings" pitchFamily="2" charset="2"/>
              </a:rPr>
              <a:pPr algn="ctr" eaLnBrk="1" hangingPunct="1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  <a:sym typeface="Wingdings" pitchFamily="2" charset="2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1"/>
            <a:ext cx="4508500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Walchko, PhD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0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Number Conversions</a:t>
            </a:r>
            <a:endParaRPr lang="en-US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36819277"/>
              </p:ext>
            </p:extLst>
          </p:nvPr>
        </p:nvGraphicFramePr>
        <p:xfrm>
          <a:off x="1175198" y="2495621"/>
          <a:ext cx="6534594" cy="2438400"/>
        </p:xfrm>
        <a:graphic>
          <a:graphicData uri="http://schemas.openxmlformats.org/drawingml/2006/table">
            <a:tbl>
              <a:tblPr/>
              <a:tblGrid>
                <a:gridCol w="2240432"/>
                <a:gridCol w="2147081"/>
                <a:gridCol w="2147081"/>
              </a:tblGrid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2’s Complement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Unsigned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 rot="16200000">
            <a:off x="7591584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Copyright © 2007 Elsevier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6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Carry/Overflow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055" y="1559752"/>
            <a:ext cx="8131175" cy="4324350"/>
          </a:xfrm>
        </p:spPr>
        <p:txBody>
          <a:bodyPr/>
          <a:lstStyle/>
          <a:p>
            <a:r>
              <a:rPr lang="en-US" dirty="0" smtClean="0"/>
              <a:t>Overflow – Overflow occurs when the answer is too big to fit in the available number of bit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t exceeds the range</a:t>
            </a:r>
          </a:p>
          <a:p>
            <a:pPr lvl="1"/>
            <a:r>
              <a:rPr lang="en-US" dirty="0" smtClean="0"/>
              <a:t>The answer is not the correct sign (2’s Comp)</a:t>
            </a:r>
          </a:p>
          <a:p>
            <a:r>
              <a:rPr lang="en-US" dirty="0" smtClean="0"/>
              <a:t>Carry – Whenever your answer takes more than a single bit, the extra bit is a carry.</a:t>
            </a:r>
          </a:p>
          <a:p>
            <a:r>
              <a:rPr lang="en-US" dirty="0" smtClean="0"/>
              <a:t>Carry and Overflow are independent</a:t>
            </a:r>
          </a:p>
          <a:p>
            <a:pPr lvl="1"/>
            <a:r>
              <a:rPr lang="en-US" dirty="0" smtClean="0"/>
              <a:t>They can occur at the same time</a:t>
            </a:r>
          </a:p>
          <a:p>
            <a:pPr lvl="1"/>
            <a:r>
              <a:rPr lang="en-US" dirty="0" smtClean="0"/>
              <a:t>One can occur without the other</a:t>
            </a:r>
          </a:p>
          <a:p>
            <a:pPr marL="406400" lvl="1" indent="0">
              <a:buNone/>
            </a:pPr>
            <a:r>
              <a:rPr lang="en-US" dirty="0" smtClean="0"/>
              <a:t>(this will probably make more sense as we continue 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9 January 2017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49597" y="595512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-5 + (- 6)?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E828A729-6264-454A-894C-FD3ACBF8A9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EC104480-063D-49C3-B37B-6FDC4DA8C788}" type="datetime3">
              <a:rPr lang="en-US" smtClean="0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66888"/>
            <a:ext cx="16573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914400" y="5638800"/>
            <a:ext cx="1492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1.13 Buffer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Buffer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32"/>
          <a:stretch/>
        </p:blipFill>
        <p:spPr bwMode="auto">
          <a:xfrm>
            <a:off x="3578820" y="1779806"/>
            <a:ext cx="1657350" cy="142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97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6888"/>
            <a:ext cx="1905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914400" y="5486400"/>
            <a:ext cx="1725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1.12 NOT gate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NOT Gate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65"/>
          <a:stretch/>
        </p:blipFill>
        <p:spPr bwMode="auto">
          <a:xfrm>
            <a:off x="3441918" y="1779806"/>
            <a:ext cx="1905000" cy="139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17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4970" y="3387428"/>
            <a:ext cx="2352675" cy="193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8288"/>
            <a:ext cx="21050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1"/>
          <p:cNvSpPr>
            <a:spLocks noChangeArrowheads="1"/>
          </p:cNvSpPr>
          <p:nvPr/>
        </p:nvSpPr>
        <p:spPr bwMode="auto">
          <a:xfrm>
            <a:off x="914400" y="5715000"/>
            <a:ext cx="1725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1.14 AND gate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AND Gate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40"/>
          <a:stretch/>
        </p:blipFill>
        <p:spPr bwMode="auto">
          <a:xfrm>
            <a:off x="3502620" y="1520211"/>
            <a:ext cx="2105025" cy="140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1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28950" y="3387428"/>
            <a:ext cx="2352675" cy="193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38288"/>
            <a:ext cx="21050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1"/>
          <p:cNvSpPr>
            <a:spLocks noChangeArrowheads="1"/>
          </p:cNvSpPr>
          <p:nvPr/>
        </p:nvSpPr>
        <p:spPr bwMode="auto">
          <a:xfrm>
            <a:off x="762000" y="5791200"/>
            <a:ext cx="1630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1.15 OR gate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OR Gate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69"/>
          <a:stretch/>
        </p:blipFill>
        <p:spPr bwMode="auto">
          <a:xfrm>
            <a:off x="3305016" y="1551206"/>
            <a:ext cx="2105025" cy="13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59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8720" y="3426420"/>
            <a:ext cx="2352675" cy="193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14057" y="3426420"/>
            <a:ext cx="2352675" cy="193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39394" y="3426420"/>
            <a:ext cx="2352675" cy="193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914400" y="5729288"/>
            <a:ext cx="2994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1.16 More two-input logic gates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XOR, NAND, and NOR Gates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8" r="33911"/>
          <a:stretch/>
        </p:blipFill>
        <p:spPr bwMode="auto">
          <a:xfrm>
            <a:off x="3301139" y="1559520"/>
            <a:ext cx="243754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44"/>
          <a:stretch/>
        </p:blipFill>
        <p:spPr bwMode="auto">
          <a:xfrm>
            <a:off x="985440" y="1556940"/>
            <a:ext cx="19592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2"/>
          <a:stretch/>
        </p:blipFill>
        <p:spPr bwMode="auto">
          <a:xfrm>
            <a:off x="5873858" y="1554360"/>
            <a:ext cx="229720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8" r="33911" b="64493"/>
          <a:stretch/>
        </p:blipFill>
        <p:spPr bwMode="auto">
          <a:xfrm>
            <a:off x="3314057" y="1572438"/>
            <a:ext cx="2437540" cy="132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44" b="64424"/>
          <a:stretch/>
        </p:blipFill>
        <p:spPr bwMode="auto">
          <a:xfrm>
            <a:off x="998358" y="1569858"/>
            <a:ext cx="1959238" cy="132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2" b="64355"/>
          <a:stretch/>
        </p:blipFill>
        <p:spPr bwMode="auto">
          <a:xfrm>
            <a:off x="5886776" y="1567278"/>
            <a:ext cx="2297202" cy="133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6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08" y="1465719"/>
            <a:ext cx="23526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838200" y="5638800"/>
            <a:ext cx="1843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1.17 XNOR gate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XNOR Gate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53" y="3475494"/>
            <a:ext cx="2224830" cy="20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33970" y="5638800"/>
            <a:ext cx="2281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1.18 XNOR truth table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30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215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86" y="1457226"/>
            <a:ext cx="2286000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1"/>
          <p:cNvSpPr>
            <a:spLocks noChangeArrowheads="1"/>
          </p:cNvSpPr>
          <p:nvPr/>
        </p:nvSpPr>
        <p:spPr bwMode="auto">
          <a:xfrm>
            <a:off x="822702" y="5930682"/>
            <a:ext cx="2632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1.19 Three-input NOR gate</a:t>
            </a: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altLang="en-US" dirty="0"/>
              <a:t>Three-input NOR </a:t>
            </a:r>
            <a:r>
              <a:rPr lang="en-US" kern="0" dirty="0" smtClean="0"/>
              <a:t>Gate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86" y="3159836"/>
            <a:ext cx="2286000" cy="270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53116" y="5947470"/>
            <a:ext cx="307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1.20 Three-input NOR truth table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265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Addition/Subtraction</a:t>
            </a:r>
          </a:p>
          <a:p>
            <a:r>
              <a:rPr lang="en-US" dirty="0" smtClean="0"/>
              <a:t>Carry/Overflow</a:t>
            </a:r>
          </a:p>
          <a:p>
            <a:r>
              <a:rPr lang="en-US" dirty="0" smtClean="0"/>
              <a:t>Negative Numbers</a:t>
            </a:r>
          </a:p>
          <a:p>
            <a:r>
              <a:rPr lang="en-US" dirty="0" smtClean="0"/>
              <a:t>Logic </a:t>
            </a:r>
            <a:r>
              <a:rPr lang="en-US" dirty="0" smtClean="0"/>
              <a:t>Gates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2355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45" y="1981994"/>
            <a:ext cx="3124200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"/>
          <p:cNvSpPr>
            <a:spLocks noChangeArrowheads="1"/>
          </p:cNvSpPr>
          <p:nvPr/>
        </p:nvSpPr>
        <p:spPr bwMode="auto">
          <a:xfrm>
            <a:off x="125749" y="5791200"/>
            <a:ext cx="25415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1.21 Four-input AND gate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Four-input AND Gate</a:t>
            </a:r>
            <a:endParaRPr lang="en-US" kern="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42" y="1570573"/>
            <a:ext cx="25146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0742" y="5806795"/>
            <a:ext cx="2979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1.22 Four-input AND truth table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9 January 2017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Private </a:t>
            </a:r>
            <a:r>
              <a:rPr lang="en-US" dirty="0" err="1" smtClean="0"/>
              <a:t>Bitbucket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https://bitbucket.org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Name repo something like “ECE281_YourName”</a:t>
            </a:r>
          </a:p>
          <a:p>
            <a:pPr lvl="1"/>
            <a:r>
              <a:rPr lang="en-US" dirty="0" smtClean="0"/>
              <a:t>Give me access to repo.  My Username:  </a:t>
            </a:r>
            <a:r>
              <a:rPr lang="en-US" dirty="0" err="1" smtClean="0"/>
              <a:t>walchko</a:t>
            </a:r>
            <a:endParaRPr lang="en-US" dirty="0" smtClean="0"/>
          </a:p>
          <a:p>
            <a:r>
              <a:rPr lang="en-US" dirty="0" smtClean="0"/>
              <a:t>Example/Template Lab Notebook: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ece.ninja/383/lab/labnotebook.html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https://github.com/jfalkinburg/ECE_382_Lab_Ex/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Logic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9 January 2017</a:t>
            </a:fld>
            <a:endParaRPr lang="en-US"/>
          </a:p>
        </p:txBody>
      </p:sp>
      <p:pic>
        <p:nvPicPr>
          <p:cNvPr id="1027" name="Picture 3" descr="C:\Users\Kevin.Walchko\Desktop\51e5c089ce395f8d16000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90" y="1651414"/>
            <a:ext cx="5715001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09226" y="4665597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Combinational circuits are built of five basic logic gates:</a:t>
            </a:r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AND</a:t>
            </a:r>
            <a:r>
              <a:rPr lang="en-US" dirty="0"/>
              <a:t> gate - output is 1 if </a:t>
            </a:r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inputs</a:t>
            </a:r>
            <a:r>
              <a:rPr lang="en-US" dirty="0"/>
              <a:t> are 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OR</a:t>
            </a:r>
            <a:r>
              <a:rPr lang="en-US" dirty="0"/>
              <a:t> gate - output is 1 if </a:t>
            </a:r>
            <a:r>
              <a:rPr lang="en-US" dirty="0">
                <a:solidFill>
                  <a:srgbClr val="FF0000"/>
                </a:solidFill>
              </a:rPr>
              <a:t>AT LEAST one </a:t>
            </a:r>
            <a:r>
              <a:rPr lang="en-US" dirty="0"/>
              <a:t>input is 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XOR</a:t>
            </a:r>
            <a:r>
              <a:rPr lang="en-US" dirty="0"/>
              <a:t> gate - output is 1 if </a:t>
            </a:r>
            <a:r>
              <a:rPr lang="en-US" dirty="0">
                <a:solidFill>
                  <a:srgbClr val="FF0000"/>
                </a:solidFill>
              </a:rPr>
              <a:t>ONLY one </a:t>
            </a:r>
            <a:r>
              <a:rPr lang="en-US" dirty="0"/>
              <a:t>input is 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NAND</a:t>
            </a:r>
            <a:r>
              <a:rPr lang="en-US" dirty="0"/>
              <a:t> gate - output is 1 if </a:t>
            </a:r>
            <a:r>
              <a:rPr lang="en-US" dirty="0">
                <a:solidFill>
                  <a:srgbClr val="FF0000"/>
                </a:solidFill>
              </a:rPr>
              <a:t>AT LEAST one </a:t>
            </a:r>
            <a:r>
              <a:rPr lang="en-US" dirty="0"/>
              <a:t>input is 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NOR</a:t>
            </a:r>
            <a:r>
              <a:rPr lang="en-US" dirty="0"/>
              <a:t> gate - output is 1 if </a:t>
            </a:r>
            <a:r>
              <a:rPr lang="en-US" dirty="0">
                <a:solidFill>
                  <a:srgbClr val="FF0000"/>
                </a:solidFill>
              </a:rPr>
              <a:t>BOTH inputs </a:t>
            </a:r>
            <a:r>
              <a:rPr lang="en-US" dirty="0"/>
              <a:t>are 0</a:t>
            </a:r>
          </a:p>
        </p:txBody>
      </p:sp>
    </p:spTree>
    <p:extLst>
      <p:ext uri="{BB962C8B-B14F-4D97-AF65-F5344CB8AC3E}">
        <p14:creationId xmlns:p14="http://schemas.microsoft.com/office/powerpoint/2010/main" val="536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E828A729-6264-454A-894C-FD3ACBF8A9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EC104480-063D-49C3-B37B-6FDC4DA8C788}" type="datetime3">
              <a:rPr lang="en-US" smtClean="0"/>
              <a:pPr>
                <a:defRPr/>
              </a:pPr>
              <a:t>9 January 2017</a:t>
            </a:fld>
            <a:endParaRPr lang="en-US"/>
          </a:p>
        </p:txBody>
      </p:sp>
      <p:pic>
        <p:nvPicPr>
          <p:cNvPr id="2050" name="Picture 2" descr="C:\Users\Kevin.Walchko\Desktop\524f44a3757b7fc74a8b45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76" y="190660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1947" y="5985861"/>
            <a:ext cx="681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These 1’s are really represented by voltage levels like 5V, 3.3V, 1.8V and 0’s are 0V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11174"/>
              </p:ext>
            </p:extLst>
          </p:nvPr>
        </p:nvGraphicFramePr>
        <p:xfrm>
          <a:off x="490281" y="1508506"/>
          <a:ext cx="8269671" cy="4480815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756557"/>
                <a:gridCol w="2756557"/>
                <a:gridCol w="2756557"/>
              </a:tblGrid>
              <a:tr h="999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Decimal 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Binary</a:t>
                      </a:r>
                      <a:endParaRPr lang="en-US" sz="2400" b="1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Hexadecimal</a:t>
                      </a:r>
                      <a:endParaRPr lang="en-US" sz="2400" b="1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2007</a:t>
                      </a:r>
                      <a:r>
                        <a:rPr lang="en-US" sz="2400" baseline="-25000" dirty="0" smtClean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1 1011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0xDEAD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506473"/>
              </p:ext>
            </p:extLst>
          </p:nvPr>
        </p:nvGraphicFramePr>
        <p:xfrm>
          <a:off x="490281" y="1508506"/>
          <a:ext cx="8269671" cy="4480815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756557"/>
                <a:gridCol w="2756557"/>
                <a:gridCol w="2756557"/>
              </a:tblGrid>
              <a:tr h="999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Decimal 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Binary</a:t>
                      </a:r>
                      <a:endParaRPr lang="en-US" sz="2400" b="1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sng" dirty="0">
                          <a:effectLst/>
                        </a:rPr>
                        <a:t>Hexadecimal</a:t>
                      </a:r>
                      <a:endParaRPr lang="en-US" sz="2400" b="1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2007</a:t>
                      </a:r>
                      <a:r>
                        <a:rPr lang="en-US" sz="2400" baseline="-25000" dirty="0" smtClean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111 1101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0111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0x7D7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1 1011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0x1B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57005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1101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1110 1010 1101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0xDEAD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9 January 2017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2536" y="6064416"/>
            <a:ext cx="3211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https://en.wikipedia.org/wiki/Hexspeak</a:t>
            </a:r>
          </a:p>
        </p:txBody>
      </p:sp>
    </p:spTree>
    <p:extLst>
      <p:ext uri="{BB962C8B-B14F-4D97-AF65-F5344CB8AC3E}">
        <p14:creationId xmlns:p14="http://schemas.microsoft.com/office/powerpoint/2010/main" val="18648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71" y="1521332"/>
            <a:ext cx="5416283" cy="48871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</a:t>
            </a:r>
            <a:r>
              <a:rPr lang="en-US" dirty="0" smtClean="0"/>
              <a:t>ower </a:t>
            </a:r>
            <a:r>
              <a:rPr lang="en-US" dirty="0" smtClean="0"/>
              <a:t>levels of programming (like assembly), the programmer needs to determine what the right answer is</a:t>
            </a:r>
          </a:p>
          <a:p>
            <a:pPr lvl="1"/>
            <a:r>
              <a:rPr lang="en-US" dirty="0" smtClean="0"/>
              <a:t>Higher level languages (Python, C/C++, Ruby,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en-US" dirty="0" smtClean="0"/>
              <a:t>generally take </a:t>
            </a:r>
            <a:r>
              <a:rPr lang="en-US" dirty="0" smtClean="0"/>
              <a:t>care of this automatically</a:t>
            </a:r>
          </a:p>
          <a:p>
            <a:pPr lvl="1"/>
            <a:r>
              <a:rPr lang="en-US" dirty="0" smtClean="0"/>
              <a:t>If you manipulate bits/bytes (like data through a network) you need to understand </a:t>
            </a:r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Writing drivers/working close to metal</a:t>
            </a:r>
          </a:p>
          <a:p>
            <a:pPr lvl="1"/>
            <a:r>
              <a:rPr lang="en-US" dirty="0" smtClean="0"/>
              <a:t>We will talk about Arithmetic Logic Unit (ALU)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signed </a:t>
            </a:r>
            <a:r>
              <a:rPr lang="en-US" dirty="0" smtClean="0"/>
              <a:t>magnitude, 2’s </a:t>
            </a:r>
            <a:r>
              <a:rPr lang="en-US" dirty="0" smtClean="0"/>
              <a:t>complement, unsigned</a:t>
            </a:r>
          </a:p>
          <a:p>
            <a:pPr lvl="1"/>
            <a:r>
              <a:rPr lang="en-US" dirty="0" smtClean="0"/>
              <a:t>Pro’s/Con’s</a:t>
            </a:r>
          </a:p>
          <a:p>
            <a:pPr lvl="1"/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Subtraction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9 January 2017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886651" y="3788229"/>
            <a:ext cx="3227294" cy="2483300"/>
            <a:chOff x="4891401" y="3427078"/>
            <a:chExt cx="3915010" cy="2959714"/>
          </a:xfrm>
        </p:grpSpPr>
        <p:pic>
          <p:nvPicPr>
            <p:cNvPr id="1027" name="Picture 3" descr="C:\Users\Kevin.Walchko\Desktop\74181aluschemati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1401" y="3427078"/>
              <a:ext cx="3915010" cy="2959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796502" y="6079015"/>
              <a:ext cx="21048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4b ALU for the 74181 IC</a:t>
              </a:r>
              <a:endParaRPr lang="en-US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69" y="1753881"/>
            <a:ext cx="3005138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4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Number Conversions</a:t>
            </a:r>
            <a:endParaRPr lang="en-US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4210657"/>
              </p:ext>
            </p:extLst>
          </p:nvPr>
        </p:nvGraphicFramePr>
        <p:xfrm>
          <a:off x="675736" y="1481328"/>
          <a:ext cx="7934864" cy="4827269"/>
        </p:xfrm>
        <a:graphic>
          <a:graphicData uri="http://schemas.openxmlformats.org/drawingml/2006/table">
            <a:tbl>
              <a:tblPr/>
              <a:tblGrid>
                <a:gridCol w="1400270"/>
                <a:gridCol w="2240432"/>
                <a:gridCol w="2147081"/>
                <a:gridCol w="2147081"/>
              </a:tblGrid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 Digit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 Equivalent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marL="108416" marR="1084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marL="108416" marR="1084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 rot="16200000">
            <a:off x="7591584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Copyright © 2007 Elsevier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69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12078</TotalTime>
  <Words>632</Words>
  <Application>Microsoft Office PowerPoint</Application>
  <PresentationFormat>On-screen Show (4:3)</PresentationFormat>
  <Paragraphs>229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 Presentation</vt:lpstr>
      <vt:lpstr>PowerPoint Presentation</vt:lpstr>
      <vt:lpstr>Lesson 2 Outline</vt:lpstr>
      <vt:lpstr>Bitbucket</vt:lpstr>
      <vt:lpstr>Simple Logic Overview</vt:lpstr>
      <vt:lpstr>Logic Tables</vt:lpstr>
      <vt:lpstr>Exercise</vt:lpstr>
      <vt:lpstr>Exercise</vt:lpstr>
      <vt:lpstr>Math</vt:lpstr>
      <vt:lpstr>Number Conversions</vt:lpstr>
      <vt:lpstr>Number Conversions</vt:lpstr>
      <vt:lpstr>Carry/Overflow</vt:lpstr>
      <vt:lpstr>backups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HQ USAF/______, Pentagon, DC 20330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Falkinburg, Jeffery L Capt USAF USAFA HQ USAFA</dc:creator>
  <cp:lastModifiedBy>Test</cp:lastModifiedBy>
  <cp:revision>448</cp:revision>
  <dcterms:created xsi:type="dcterms:W3CDTF">2000-04-26T18:38:01Z</dcterms:created>
  <dcterms:modified xsi:type="dcterms:W3CDTF">2017-01-09T19:28:17Z</dcterms:modified>
</cp:coreProperties>
</file>