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41"/>
  </p:notesMasterIdLst>
  <p:handoutMasterIdLst>
    <p:handoutMasterId r:id="rId42"/>
  </p:handoutMasterIdLst>
  <p:sldIdLst>
    <p:sldId id="286" r:id="rId6"/>
    <p:sldId id="310" r:id="rId7"/>
    <p:sldId id="313" r:id="rId8"/>
    <p:sldId id="315" r:id="rId9"/>
    <p:sldId id="316" r:id="rId10"/>
    <p:sldId id="317" r:id="rId11"/>
    <p:sldId id="319" r:id="rId12"/>
    <p:sldId id="320" r:id="rId13"/>
    <p:sldId id="321" r:id="rId14"/>
    <p:sldId id="322" r:id="rId15"/>
    <p:sldId id="323" r:id="rId16"/>
    <p:sldId id="324" r:id="rId17"/>
    <p:sldId id="326" r:id="rId18"/>
    <p:sldId id="327" r:id="rId19"/>
    <p:sldId id="328" r:id="rId20"/>
    <p:sldId id="330" r:id="rId21"/>
    <p:sldId id="342" r:id="rId22"/>
    <p:sldId id="333" r:id="rId23"/>
    <p:sldId id="335" r:id="rId24"/>
    <p:sldId id="336" r:id="rId25"/>
    <p:sldId id="337" r:id="rId26"/>
    <p:sldId id="338" r:id="rId27"/>
    <p:sldId id="339" r:id="rId28"/>
    <p:sldId id="340" r:id="rId29"/>
    <p:sldId id="280" r:id="rId30"/>
    <p:sldId id="332" r:id="rId31"/>
    <p:sldId id="334" r:id="rId32"/>
    <p:sldId id="312" r:id="rId33"/>
    <p:sldId id="314" r:id="rId34"/>
    <p:sldId id="341" r:id="rId35"/>
    <p:sldId id="311" r:id="rId36"/>
    <p:sldId id="318" r:id="rId37"/>
    <p:sldId id="325" r:id="rId38"/>
    <p:sldId id="331" r:id="rId39"/>
    <p:sldId id="329" r:id="rId4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2989" autoAdjust="0"/>
  </p:normalViewPr>
  <p:slideViewPr>
    <p:cSldViewPr snapToGrid="0">
      <p:cViewPr varScale="1">
        <p:scale>
          <a:sx n="120" d="100"/>
          <a:sy n="120" d="100"/>
        </p:scale>
        <p:origin x="-1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6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9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21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 Kb Array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37" y="1950820"/>
            <a:ext cx="40862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91639" y="5806018"/>
            <a:ext cx="54645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600" b="1" dirty="0" smtClean="0"/>
              <a:t>32 </a:t>
            </a:r>
            <a:r>
              <a:rPr lang="en-US" altLang="en-US" sz="1600" b="1" dirty="0"/>
              <a:t>Kb array: depth = 2</a:t>
            </a:r>
            <a:r>
              <a:rPr lang="en-US" altLang="en-US" sz="1600" b="1" baseline="30000" dirty="0"/>
              <a:t>10</a:t>
            </a:r>
            <a:r>
              <a:rPr lang="en-US" altLang="en-US" sz="1600" b="1" dirty="0"/>
              <a:t> = 1024 words, width = 32 bits</a:t>
            </a:r>
            <a:endParaRPr lang="en-US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530271" y="2330976"/>
            <a:ext cx="233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1024 words of size 32b inside this memory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9976" y="300559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31026" y="503692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memory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RAM – </a:t>
            </a:r>
            <a:endParaRPr lang="en-US" dirty="0" smtClean="0"/>
          </a:p>
          <a:p>
            <a:pPr lvl="2"/>
            <a:r>
              <a:rPr lang="en-US" dirty="0" smtClean="0"/>
              <a:t>Random Access Memory </a:t>
            </a:r>
          </a:p>
          <a:p>
            <a:pPr lvl="2"/>
            <a:r>
              <a:rPr lang="en-US" dirty="0" smtClean="0"/>
              <a:t>Delay same for all addresses, vs sequential (e.g. type)</a:t>
            </a:r>
          </a:p>
          <a:p>
            <a:pPr lvl="2"/>
            <a:r>
              <a:rPr lang="en-US" dirty="0" smtClean="0"/>
              <a:t>Volatile </a:t>
            </a:r>
            <a:r>
              <a:rPr lang="en-US" dirty="0"/>
              <a:t>– Loses its </a:t>
            </a:r>
            <a:r>
              <a:rPr lang="en-US" dirty="0" smtClean="0"/>
              <a:t>data when </a:t>
            </a:r>
            <a:r>
              <a:rPr lang="en-US" dirty="0"/>
              <a:t>the power is lost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ROM </a:t>
            </a:r>
            <a:r>
              <a:rPr lang="en-US" dirty="0" smtClean="0"/>
              <a:t>– </a:t>
            </a:r>
          </a:p>
          <a:p>
            <a:pPr lvl="2"/>
            <a:r>
              <a:rPr lang="en-US" dirty="0" smtClean="0"/>
              <a:t>Read </a:t>
            </a:r>
            <a:r>
              <a:rPr lang="en-US" dirty="0"/>
              <a:t>Only Memory </a:t>
            </a:r>
            <a:endParaRPr lang="en-US" dirty="0" smtClean="0"/>
          </a:p>
          <a:p>
            <a:pPr lvl="2"/>
            <a:r>
              <a:rPr lang="en-US" dirty="0" smtClean="0"/>
              <a:t>Also randomly accessed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Some </a:t>
            </a:r>
            <a:r>
              <a:rPr lang="en-US" dirty="0" smtClean="0"/>
              <a:t>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re-writable</a:t>
            </a:r>
            <a:endParaRPr lang="en-US" dirty="0"/>
          </a:p>
          <a:p>
            <a:pPr lvl="2"/>
            <a:r>
              <a:rPr lang="en-US" dirty="0" smtClean="0"/>
              <a:t>Non-Volatile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793" y="4280685"/>
            <a:ext cx="2482045" cy="196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71" y="1470531"/>
            <a:ext cx="2264179" cy="15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714" y="4280686"/>
            <a:ext cx="3041286" cy="196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0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DRAM – Dynamic RAM</a:t>
            </a:r>
          </a:p>
          <a:p>
            <a:pPr lvl="1"/>
            <a:r>
              <a:rPr lang="en-US" dirty="0" smtClean="0"/>
              <a:t>Bit stored as absence or presence of charge on a capacitor</a:t>
            </a:r>
          </a:p>
          <a:p>
            <a:pPr lvl="1"/>
            <a:r>
              <a:rPr lang="en-US" dirty="0" smtClean="0"/>
              <a:t>Reading destroys data; must be rewritten</a:t>
            </a:r>
          </a:p>
          <a:p>
            <a:pPr lvl="1"/>
            <a:r>
              <a:rPr lang="en-US" dirty="0" smtClean="0"/>
              <a:t>Must be refreshed every few </a:t>
            </a:r>
            <a:r>
              <a:rPr lang="en-US" dirty="0" err="1" smtClean="0"/>
              <a:t>miliseconds</a:t>
            </a:r>
            <a:r>
              <a:rPr lang="en-US" dirty="0" smtClean="0"/>
              <a:t> due to leaking charge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38" y="3504537"/>
            <a:ext cx="3810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0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Stored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4" y="3129366"/>
            <a:ext cx="757713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2815845" y="3612488"/>
            <a:ext cx="833803" cy="88643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092" y="282158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transistor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9" idx="1"/>
          </p:cNvCxnSpPr>
          <p:nvPr/>
        </p:nvCxnSpPr>
        <p:spPr bwMode="auto">
          <a:xfrm>
            <a:off x="2241315" y="3129366"/>
            <a:ext cx="696638" cy="61293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986872" y="1594910"/>
            <a:ext cx="6885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Capacitors store 1 as charge or 0 as absence of 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Once read, needs to be refreshed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Capacitor leakage leads to constant refreshing even if not read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8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DRAM – Dynamic RAM</a:t>
            </a:r>
          </a:p>
          <a:p>
            <a:pPr lvl="1"/>
            <a:r>
              <a:rPr lang="en-US" dirty="0"/>
              <a:t>Bit stored as absence or presence of charge on a capacitor</a:t>
            </a:r>
          </a:p>
          <a:p>
            <a:pPr lvl="1"/>
            <a:r>
              <a:rPr lang="en-US" dirty="0"/>
              <a:t>Reading destroys data; must be rewritten</a:t>
            </a:r>
          </a:p>
          <a:p>
            <a:pPr lvl="1"/>
            <a:r>
              <a:rPr lang="en-US" dirty="0"/>
              <a:t>Must be refreshed every few </a:t>
            </a:r>
            <a:r>
              <a:rPr lang="en-US" dirty="0" err="1"/>
              <a:t>miliseconds</a:t>
            </a:r>
            <a:r>
              <a:rPr lang="en-US" dirty="0"/>
              <a:t> due to leaking </a:t>
            </a:r>
            <a:r>
              <a:rPr lang="en-US" dirty="0" smtClean="0"/>
              <a:t>charge</a:t>
            </a:r>
          </a:p>
          <a:p>
            <a:pPr lvl="1"/>
            <a:r>
              <a:rPr lang="en-US" dirty="0" smtClean="0"/>
              <a:t>SDRAM – Synchronous DRAM</a:t>
            </a:r>
          </a:p>
          <a:p>
            <a:pPr lvl="2"/>
            <a:r>
              <a:rPr lang="en-US" dirty="0" smtClean="0"/>
              <a:t>Uses pipelined memory access</a:t>
            </a:r>
          </a:p>
          <a:p>
            <a:pPr lvl="1"/>
            <a:r>
              <a:rPr lang="en-US" dirty="0" smtClean="0"/>
              <a:t>DDR SDRAM – Double data rate SDRAM</a:t>
            </a:r>
          </a:p>
          <a:p>
            <a:pPr lvl="2"/>
            <a:r>
              <a:rPr lang="en-US" dirty="0" smtClean="0"/>
              <a:t>Uses Rising and falling edge to access data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SRAM – Static RAM</a:t>
            </a:r>
          </a:p>
          <a:p>
            <a:pPr lvl="1"/>
            <a:r>
              <a:rPr lang="en-US" dirty="0" smtClean="0"/>
              <a:t>Does not need refreshing</a:t>
            </a:r>
          </a:p>
          <a:p>
            <a:pPr lvl="1"/>
            <a:r>
              <a:rPr lang="en-US" dirty="0" smtClean="0"/>
              <a:t>Bit stored in cross coupled inverters</a:t>
            </a:r>
          </a:p>
          <a:p>
            <a:pPr lvl="1"/>
            <a:r>
              <a:rPr lang="en-US" dirty="0" smtClean="0"/>
              <a:t>Inverters can restore value if noise interferes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74" y="3305714"/>
            <a:ext cx="63579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Larger memories tend to be slower</a:t>
            </a:r>
          </a:p>
          <a:p>
            <a:r>
              <a:rPr lang="en-US" dirty="0" smtClean="0"/>
              <a:t>More transistors = more size, power, and cost</a:t>
            </a:r>
          </a:p>
          <a:p>
            <a:r>
              <a:rPr lang="en-US" dirty="0" smtClean="0"/>
              <a:t>Best Memory depends on </a:t>
            </a:r>
            <a:r>
              <a:rPr lang="en-US" u="sng" dirty="0" smtClean="0"/>
              <a:t>speed</a:t>
            </a:r>
            <a:r>
              <a:rPr lang="en-US" dirty="0" smtClean="0"/>
              <a:t>, </a:t>
            </a:r>
            <a:r>
              <a:rPr lang="en-US" u="sng" dirty="0" smtClean="0"/>
              <a:t>cost</a:t>
            </a:r>
            <a:r>
              <a:rPr lang="en-US" dirty="0" smtClean="0"/>
              <a:t>, </a:t>
            </a:r>
            <a:r>
              <a:rPr lang="en-US" u="sng" dirty="0" smtClean="0"/>
              <a:t>power </a:t>
            </a:r>
            <a:r>
              <a:rPr lang="en-US" dirty="0" smtClean="0"/>
              <a:t>constraints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31744"/>
              </p:ext>
            </p:extLst>
          </p:nvPr>
        </p:nvGraphicFramePr>
        <p:xfrm>
          <a:off x="2256926" y="1658318"/>
          <a:ext cx="4692143" cy="2867189"/>
        </p:xfrm>
        <a:graphic>
          <a:graphicData uri="http://schemas.openxmlformats.org/drawingml/2006/table">
            <a:tbl>
              <a:tblPr/>
              <a:tblGrid>
                <a:gridCol w="1562873"/>
                <a:gridCol w="1564635"/>
                <a:gridCol w="1564635"/>
              </a:tblGrid>
              <a:tr h="114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Memory Type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Transistors per bit cell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Latency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Flip-Flop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SRAM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6678"/>
              </p:ext>
            </p:extLst>
          </p:nvPr>
        </p:nvGraphicFramePr>
        <p:xfrm>
          <a:off x="2257895" y="1661707"/>
          <a:ext cx="4692143" cy="2867189"/>
        </p:xfrm>
        <a:graphic>
          <a:graphicData uri="http://schemas.openxmlformats.org/drawingml/2006/table">
            <a:tbl>
              <a:tblPr/>
              <a:tblGrid>
                <a:gridCol w="1562873"/>
                <a:gridCol w="1564635"/>
                <a:gridCol w="1564635"/>
              </a:tblGrid>
              <a:tr h="114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Memory Type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Transistors per bit cell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Latency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Flip-Flop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~20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Fast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SRAM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Slow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40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Register Map</a:t>
            </a:r>
            <a:endParaRPr lang="en-US" dirty="0"/>
          </a:p>
        </p:txBody>
      </p:sp>
      <p:pic>
        <p:nvPicPr>
          <p:cNvPr id="3074" name="Picture 2" descr="Image result for raspberry pi regi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2" y="1541841"/>
            <a:ext cx="7101881" cy="478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 Bit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</a:t>
            </a:r>
            <a:r>
              <a:rPr lang="en-US" dirty="0" smtClean="0"/>
              <a:t>ROM – </a:t>
            </a:r>
            <a:r>
              <a:rPr lang="en-US" dirty="0"/>
              <a:t>Provides a way to connect transistor with ground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12" y="2376224"/>
            <a:ext cx="2455165" cy="375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3343708" y="3234521"/>
            <a:ext cx="1992573" cy="9462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09" y="1907507"/>
            <a:ext cx="2353081" cy="38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14762" y="5866872"/>
            <a:ext cx="354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way to implement, until you blow the fuse, you can read/write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4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 – Programmable Read Only Memory – Provides a way to connect transistor with ground</a:t>
            </a:r>
          </a:p>
          <a:p>
            <a:r>
              <a:rPr lang="en-US" dirty="0" smtClean="0"/>
              <a:t>Fuse Programmable ROM – blow fuse = 1,  cannot be rewritten</a:t>
            </a:r>
          </a:p>
          <a:p>
            <a:r>
              <a:rPr lang="en-US" dirty="0" smtClean="0"/>
              <a:t>EPROM – </a:t>
            </a:r>
            <a:r>
              <a:rPr lang="en-US" dirty="0" err="1" smtClean="0"/>
              <a:t>Eraseable</a:t>
            </a:r>
            <a:r>
              <a:rPr lang="en-US" dirty="0" smtClean="0"/>
              <a:t> PROM </a:t>
            </a:r>
          </a:p>
          <a:p>
            <a:pPr lvl="1"/>
            <a:r>
              <a:rPr lang="en-US" dirty="0" smtClean="0"/>
              <a:t>High voltage to write</a:t>
            </a:r>
          </a:p>
          <a:p>
            <a:pPr lvl="1"/>
            <a:r>
              <a:rPr lang="en-US" dirty="0" smtClean="0"/>
              <a:t>UV light to erase</a:t>
            </a:r>
          </a:p>
          <a:p>
            <a:r>
              <a:rPr lang="en-US" dirty="0" smtClean="0"/>
              <a:t>EEPROM – Electrically EPROM</a:t>
            </a:r>
          </a:p>
          <a:p>
            <a:pPr lvl="1"/>
            <a:r>
              <a:rPr lang="en-US" dirty="0" smtClean="0"/>
              <a:t>Bit cells individually erased</a:t>
            </a:r>
          </a:p>
          <a:p>
            <a:pPr lvl="1"/>
            <a:r>
              <a:rPr lang="en-US" dirty="0" smtClean="0"/>
              <a:t>Erased without UV light with extra circuitry</a:t>
            </a:r>
          </a:p>
          <a:p>
            <a:r>
              <a:rPr lang="en-US" dirty="0" smtClean="0"/>
              <a:t>Flash – Large blocks erased</a:t>
            </a:r>
          </a:p>
          <a:p>
            <a:pPr lvl="1"/>
            <a:r>
              <a:rPr lang="en-US" dirty="0" smtClean="0"/>
              <a:t>Cheaper because less erasing circuitry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21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Lab2 Notebook Due @ 2359 Today</a:t>
            </a:r>
          </a:p>
          <a:p>
            <a:r>
              <a:rPr lang="en-US" dirty="0" smtClean="0"/>
              <a:t>Sequential Building Blocks</a:t>
            </a:r>
          </a:p>
          <a:p>
            <a:pPr lvl="1"/>
            <a:r>
              <a:rPr lang="en-US" dirty="0" smtClean="0"/>
              <a:t>Counters</a:t>
            </a:r>
          </a:p>
          <a:p>
            <a:pPr lvl="1"/>
            <a:r>
              <a:rPr lang="en-US" dirty="0" smtClean="0"/>
              <a:t>Shift Registers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4-Word – 1-Bit memory array used as lookup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839912"/>
            <a:ext cx="5105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43100" y="5891212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5.52 4-word </a:t>
            </a:r>
            <a:r>
              <a:rPr lang="en-US" altLang="en-US" b="1" dirty="0">
                <a:sym typeface="Arial Unicode MS" pitchFamily="34" charset="-128"/>
              </a:rPr>
              <a:t></a:t>
            </a:r>
            <a:r>
              <a:rPr lang="en-US" altLang="en-US" b="1" dirty="0"/>
              <a:t> 1-bit memory array used as a lookup table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470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ROM Dot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93" y="1991434"/>
            <a:ext cx="4621213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187" y="5890334"/>
            <a:ext cx="2841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5.49 4 </a:t>
            </a:r>
            <a:r>
              <a:rPr lang="en-US" altLang="en-US" b="1" dirty="0">
                <a:sym typeface="Arial Unicode MS" pitchFamily="34" charset="-128"/>
              </a:rPr>
              <a:t></a:t>
            </a:r>
            <a:r>
              <a:rPr lang="en-US" altLang="en-US" b="1" dirty="0"/>
              <a:t> 3 ROM: dot notation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04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ROM Dot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93" y="1991434"/>
            <a:ext cx="4621213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187" y="5890334"/>
            <a:ext cx="2841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5.49 4 </a:t>
            </a:r>
            <a:r>
              <a:rPr lang="en-US" altLang="en-US" b="1" dirty="0">
                <a:sym typeface="Arial Unicode MS" pitchFamily="34" charset="-128"/>
              </a:rPr>
              <a:t></a:t>
            </a:r>
            <a:r>
              <a:rPr lang="en-US" altLang="en-US" b="1" dirty="0"/>
              <a:t> 3 ROM: dot notation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03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ROM Dot Notation                – using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23815"/>
            <a:ext cx="39624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05087" y="5873515"/>
            <a:ext cx="3933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5.50 4 </a:t>
            </a:r>
            <a:r>
              <a:rPr lang="en-US" altLang="en-US" b="1" dirty="0">
                <a:sym typeface="Arial Unicode MS" pitchFamily="34" charset="-128"/>
              </a:rPr>
              <a:t></a:t>
            </a:r>
            <a:r>
              <a:rPr lang="en-US" altLang="en-US" b="1" dirty="0"/>
              <a:t> 3 ROM implementation using gates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42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5.43:  Build a 32-Bit Synchronous Up/Down Counter</a:t>
            </a:r>
          </a:p>
          <a:p>
            <a:pPr lvl="1"/>
            <a:r>
              <a:rPr lang="en-US" dirty="0" smtClean="0"/>
              <a:t>Inputs:  Reset, Up = 1 (i.e. 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25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 – Programmable Read Only Memory – Provides a way to connect transistor with ground</a:t>
            </a:r>
          </a:p>
          <a:p>
            <a:r>
              <a:rPr lang="en-US" dirty="0" smtClean="0"/>
              <a:t>Fuse Programmable ROM – blow fuse = 1,  cannot be rewritten</a:t>
            </a:r>
          </a:p>
          <a:p>
            <a:r>
              <a:rPr lang="en-US" dirty="0" smtClean="0"/>
              <a:t>EPROM – </a:t>
            </a:r>
            <a:r>
              <a:rPr lang="en-US" dirty="0" err="1" smtClean="0"/>
              <a:t>Eraseable</a:t>
            </a:r>
            <a:r>
              <a:rPr lang="en-US" dirty="0" smtClean="0"/>
              <a:t> PROM </a:t>
            </a:r>
          </a:p>
          <a:p>
            <a:pPr lvl="1"/>
            <a:r>
              <a:rPr lang="en-US" dirty="0" smtClean="0"/>
              <a:t>High voltage to write</a:t>
            </a:r>
          </a:p>
          <a:p>
            <a:pPr lvl="1"/>
            <a:r>
              <a:rPr lang="en-US" dirty="0" smtClean="0"/>
              <a:t>UV light to erase</a:t>
            </a:r>
          </a:p>
          <a:p>
            <a:r>
              <a:rPr lang="en-US" dirty="0" smtClean="0"/>
              <a:t>EEPROM – Electrically EPROM</a:t>
            </a:r>
          </a:p>
          <a:p>
            <a:pPr lvl="1"/>
            <a:r>
              <a:rPr lang="en-US" dirty="0" smtClean="0"/>
              <a:t>Bit cells individually erased</a:t>
            </a:r>
          </a:p>
          <a:p>
            <a:pPr lvl="1"/>
            <a:r>
              <a:rPr lang="en-US" dirty="0" smtClean="0"/>
              <a:t>Erased without UV light with extra circuitry</a:t>
            </a:r>
          </a:p>
          <a:p>
            <a:r>
              <a:rPr lang="en-US" dirty="0" smtClean="0"/>
              <a:t>Flash – Large blocks erased</a:t>
            </a:r>
          </a:p>
          <a:p>
            <a:pPr lvl="1"/>
            <a:r>
              <a:rPr lang="en-US" dirty="0" smtClean="0"/>
              <a:t>Cheaper because less erasing circuitry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7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Fuse-Programmable ROM</a:t>
            </a:r>
            <a:br>
              <a:rPr lang="en-US" dirty="0" smtClean="0"/>
            </a:br>
            <a:r>
              <a:rPr lang="en-US" dirty="0" smtClean="0"/>
              <a:t>Bit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26" y="1468648"/>
            <a:ext cx="2705746" cy="44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807493" y="5915024"/>
            <a:ext cx="3452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Figure 5.51 Fuse-programmable ROM bit cell</a:t>
            </a:r>
            <a:endParaRPr lang="en-US" altLang="en-US" sz="1200" dirty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77754" y="3275476"/>
            <a:ext cx="2609018" cy="4163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77754" y="5595583"/>
            <a:ext cx="2609018" cy="3467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6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Symbol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610804"/>
            <a:ext cx="20574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65513" y="5804262"/>
            <a:ext cx="2212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Figure 5.30 Counter symbol</a:t>
            </a:r>
            <a:endParaRPr lang="en-US" alt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Symbol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487609"/>
            <a:ext cx="266700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86125" y="5856527"/>
            <a:ext cx="2571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Figure 5.33 Shift register symbol</a:t>
            </a:r>
            <a:endParaRPr lang="en-US" alt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N-Bit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098" y="1617461"/>
            <a:ext cx="5798902" cy="345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" y="4272213"/>
            <a:ext cx="3452804" cy="202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5" y="1449914"/>
            <a:ext cx="1784074" cy="263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21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with </a:t>
            </a:r>
            <a:br>
              <a:rPr lang="en-US" dirty="0" smtClean="0"/>
            </a:br>
            <a:r>
              <a:rPr lang="en-US" dirty="0" smtClean="0"/>
              <a:t>Parallel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a Shifter and a Shift Register?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443207"/>
            <a:ext cx="75438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68669" y="2506717"/>
            <a:ext cx="600666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A shifter is purely combinational </a:t>
            </a:r>
            <a:r>
              <a:rPr lang="en-US" sz="2400" b="1" dirty="0" smtClean="0"/>
              <a:t>logic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118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Sequential and Combinational Logic Circuits?</a:t>
            </a:r>
          </a:p>
          <a:p>
            <a:pPr lvl="1"/>
            <a:r>
              <a:rPr lang="en-US" dirty="0" smtClean="0"/>
              <a:t>Sequential has memory (i.e. Flip-Flops)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506" y="3184901"/>
            <a:ext cx="485298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798887" y="5887524"/>
            <a:ext cx="154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charset="0"/>
              </a:rPr>
              <a:t>Figure 5.41 Bit cell</a:t>
            </a:r>
            <a:endParaRPr lang="en-US" alt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7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Bit Cell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68" y="2522349"/>
            <a:ext cx="49196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76637" y="5857819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charset="0"/>
              </a:rPr>
              <a:t>Figure 5.44 DRAM bit cell</a:t>
            </a:r>
            <a:endParaRPr lang="en-US" alt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File – Group of </a:t>
            </a:r>
            <a:r>
              <a:rPr lang="en-US" dirty="0"/>
              <a:t>r</a:t>
            </a:r>
            <a:r>
              <a:rPr lang="en-US" dirty="0" smtClean="0"/>
              <a:t>egisters that stores temporary variables </a:t>
            </a:r>
          </a:p>
          <a:p>
            <a:pPr lvl="1"/>
            <a:r>
              <a:rPr lang="en-US" dirty="0" smtClean="0"/>
              <a:t>Often consists of small </a:t>
            </a:r>
            <a:r>
              <a:rPr lang="en-US" dirty="0" err="1" smtClean="0"/>
              <a:t>multiported</a:t>
            </a:r>
            <a:r>
              <a:rPr lang="en-US" dirty="0" smtClean="0"/>
              <a:t> SRAM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99" y="2723907"/>
            <a:ext cx="3946002" cy="317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66900" y="5897111"/>
            <a:ext cx="5410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5.47 32 </a:t>
            </a:r>
            <a:r>
              <a:rPr lang="en-US" altLang="en-US" b="1" dirty="0">
                <a:sym typeface="Arial Unicode MS" pitchFamily="34" charset="-128"/>
              </a:rPr>
              <a:t></a:t>
            </a:r>
            <a:r>
              <a:rPr lang="en-US" altLang="en-US" b="1" dirty="0"/>
              <a:t> 32 register file with two read ports and one write port</a:t>
            </a:r>
            <a:endParaRPr lang="en-US" altLang="en-US" dirty="0"/>
          </a:p>
        </p:txBody>
      </p:sp>
      <p:sp>
        <p:nvSpPr>
          <p:cNvPr id="10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39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Bit Cell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2995613"/>
            <a:ext cx="63579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552031" y="5856527"/>
            <a:ext cx="2025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Figure 5.46 SRAM bit cell</a:t>
            </a:r>
            <a:endParaRPr lang="en-US" alt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Schematic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16" y="4067121"/>
            <a:ext cx="6607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81" y="1516744"/>
            <a:ext cx="1869144" cy="223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0102" y="1893447"/>
            <a:ext cx="4548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Serial to parallel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Data shifted into registers on rising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Once all data in place, you can read the parallel out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035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with </a:t>
            </a:r>
            <a:br>
              <a:rPr lang="en-US" dirty="0" smtClean="0"/>
            </a:br>
            <a:r>
              <a:rPr lang="en-US" dirty="0" smtClean="0"/>
              <a:t>Parallel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to serial</a:t>
            </a:r>
          </a:p>
          <a:p>
            <a:pPr lvl="1"/>
            <a:r>
              <a:rPr lang="en-US" dirty="0" smtClean="0"/>
              <a:t>Load -&gt; high</a:t>
            </a:r>
          </a:p>
          <a:p>
            <a:pPr lvl="1"/>
            <a:r>
              <a:rPr lang="en-US" dirty="0" smtClean="0"/>
              <a:t>Mux feeds parallel data to registers</a:t>
            </a:r>
          </a:p>
          <a:p>
            <a:pPr lvl="1"/>
            <a:r>
              <a:rPr lang="en-US" dirty="0" smtClean="0"/>
              <a:t>Load -&gt; low</a:t>
            </a:r>
          </a:p>
          <a:p>
            <a:pPr lvl="1"/>
            <a:r>
              <a:rPr lang="en-US" dirty="0" smtClean="0"/>
              <a:t>Data is shifted out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9" y="3610184"/>
            <a:ext cx="75438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Address</a:t>
            </a:r>
            <a:r>
              <a:rPr lang="en-US" sz="2000" dirty="0"/>
              <a:t> – </a:t>
            </a:r>
            <a:r>
              <a:rPr lang="en-US" sz="2000" dirty="0" smtClean="0"/>
              <a:t>Indicates which </a:t>
            </a:r>
            <a:r>
              <a:rPr lang="en-US" sz="2000" u="sng" dirty="0" smtClean="0"/>
              <a:t>row</a:t>
            </a:r>
            <a:r>
              <a:rPr lang="en-US" sz="2000" dirty="0" smtClean="0"/>
              <a:t> of memory is read/written (location) 2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 (N-Bits)</a:t>
            </a:r>
            <a:endParaRPr lang="en-US" sz="2000" baseline="30000" dirty="0"/>
          </a:p>
          <a:p>
            <a:r>
              <a:rPr lang="en-US" sz="2000" dirty="0">
                <a:solidFill>
                  <a:srgbClr val="FF0000"/>
                </a:solidFill>
              </a:rPr>
              <a:t>Data</a:t>
            </a:r>
            <a:r>
              <a:rPr lang="en-US" sz="2000" dirty="0"/>
              <a:t> – </a:t>
            </a:r>
            <a:r>
              <a:rPr lang="en-US" sz="2000" dirty="0" smtClean="0"/>
              <a:t>Value read/written M-Bits</a:t>
            </a:r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Word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size of a row of data (M-Bits)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Depth</a:t>
            </a:r>
            <a:r>
              <a:rPr lang="en-US" sz="2000" dirty="0"/>
              <a:t> </a:t>
            </a:r>
            <a:r>
              <a:rPr lang="en-US" sz="2000" dirty="0" smtClean="0"/>
              <a:t>– Number of rows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Width</a:t>
            </a:r>
            <a:r>
              <a:rPr lang="en-US" sz="2000" dirty="0"/>
              <a:t> – </a:t>
            </a:r>
            <a:r>
              <a:rPr lang="en-US" sz="2000" dirty="0" smtClean="0"/>
              <a:t>Number of Columns</a:t>
            </a:r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Wordline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– </a:t>
            </a:r>
            <a:r>
              <a:rPr lang="en-US" sz="2000" dirty="0" smtClean="0"/>
              <a:t>Assert based on address to activate bit cells in a row</a:t>
            </a:r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Bitline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– </a:t>
            </a:r>
            <a:r>
              <a:rPr lang="en-US" sz="2000" dirty="0" smtClean="0"/>
              <a:t>kept at Z; when </a:t>
            </a:r>
            <a:r>
              <a:rPr lang="en-US" sz="2000" dirty="0" err="1" smtClean="0"/>
              <a:t>wordline</a:t>
            </a:r>
            <a:r>
              <a:rPr lang="en-US" sz="2000" dirty="0" smtClean="0"/>
              <a:t> is </a:t>
            </a:r>
            <a:r>
              <a:rPr lang="en-US" sz="2000" dirty="0" smtClean="0"/>
              <a:t>activated</a:t>
            </a:r>
          </a:p>
          <a:p>
            <a:pPr lvl="1"/>
            <a:r>
              <a:rPr lang="en-US" dirty="0" smtClean="0"/>
              <a:t>Driven </a:t>
            </a:r>
            <a:r>
              <a:rPr lang="en-US" dirty="0"/>
              <a:t>to 1 or 0 by bit cell to read</a:t>
            </a:r>
          </a:p>
          <a:p>
            <a:pPr lvl="1"/>
            <a:r>
              <a:rPr lang="en-US" sz="2000" dirty="0" smtClean="0"/>
              <a:t>When </a:t>
            </a:r>
            <a:r>
              <a:rPr lang="en-US" sz="2000" dirty="0" smtClean="0"/>
              <a:t>written, </a:t>
            </a:r>
            <a:r>
              <a:rPr lang="en-US" sz="2000" dirty="0" smtClean="0"/>
              <a:t>drives bit cell high or low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Port</a:t>
            </a:r>
            <a:r>
              <a:rPr lang="en-US" sz="2000" dirty="0"/>
              <a:t> – </a:t>
            </a:r>
            <a:r>
              <a:rPr lang="en-US" sz="2000" dirty="0" smtClean="0"/>
              <a:t>Gives read/write access to the address; multi-ported can read/write several addresses at the same time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51" y="1946651"/>
            <a:ext cx="3204885" cy="171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0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of Flip-Flops can store small amounts of data</a:t>
            </a:r>
          </a:p>
          <a:p>
            <a:r>
              <a:rPr lang="en-US" dirty="0" smtClean="0"/>
              <a:t>Memory arrays can store large amounts of data</a:t>
            </a:r>
          </a:p>
          <a:p>
            <a:r>
              <a:rPr lang="en-US" dirty="0" smtClean="0"/>
              <a:t>Memory reads/writes contents of one row of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90" y="3312122"/>
            <a:ext cx="485298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39990" y="4715123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(Address a row)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8663" y="3392902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(read or write)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3-Bit Memory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538" y="1838540"/>
            <a:ext cx="22098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663" y="4492486"/>
            <a:ext cx="28068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Width</a:t>
            </a:r>
            <a:r>
              <a:rPr lang="en-US" dirty="0" smtClean="0"/>
              <a:t> – how many bits in data … a data bus is 10 bits wide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Depth</a:t>
            </a:r>
            <a:r>
              <a:rPr lang="en-US" dirty="0" smtClean="0"/>
              <a:t> – how much data can you store?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8087" y="2385391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31026" y="337649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4x3 Memory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13" y="1841118"/>
            <a:ext cx="65103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1537" y="558976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(rows x columns)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68640</TotalTime>
  <Words>1086</Words>
  <Application>Microsoft Office PowerPoint</Application>
  <PresentationFormat>On-screen Show (4:3)</PresentationFormat>
  <Paragraphs>323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4_USAFA Standard</vt:lpstr>
      <vt:lpstr>5_USAFA Standard</vt:lpstr>
      <vt:lpstr>PowerPoint Presentation</vt:lpstr>
      <vt:lpstr>Lesson 21 Outline</vt:lpstr>
      <vt:lpstr>N-Bit Counter</vt:lpstr>
      <vt:lpstr>Shift Register Schematic</vt:lpstr>
      <vt:lpstr>Shift Register with  Parallel Load</vt:lpstr>
      <vt:lpstr>Memory</vt:lpstr>
      <vt:lpstr>Memory</vt:lpstr>
      <vt:lpstr>3-Bit Memory Array</vt:lpstr>
      <vt:lpstr>4x3 Memory Array</vt:lpstr>
      <vt:lpstr>32 Kb Array </vt:lpstr>
      <vt:lpstr>Types of Memory</vt:lpstr>
      <vt:lpstr>Types of RAM</vt:lpstr>
      <vt:lpstr>DRAM Stored Values</vt:lpstr>
      <vt:lpstr>Types of DRAM</vt:lpstr>
      <vt:lpstr>Types of RAM</vt:lpstr>
      <vt:lpstr>Types of RAM</vt:lpstr>
      <vt:lpstr>Raspberry Pi Register Map</vt:lpstr>
      <vt:lpstr>ROM Bit Cells</vt:lpstr>
      <vt:lpstr>Types of ROM</vt:lpstr>
      <vt:lpstr>4-Word – 1-Bit memory array used as lookup table</vt:lpstr>
      <vt:lpstr>3 ROM Dot Notation</vt:lpstr>
      <vt:lpstr>3 ROM Dot Notation</vt:lpstr>
      <vt:lpstr>3 ROM Dot Notation                – using gates</vt:lpstr>
      <vt:lpstr>Practice</vt:lpstr>
      <vt:lpstr>PowerPoint Presentation</vt:lpstr>
      <vt:lpstr>Types of ROM</vt:lpstr>
      <vt:lpstr>Fuse-Programmable ROM Bit Cell</vt:lpstr>
      <vt:lpstr>Counter Symbol</vt:lpstr>
      <vt:lpstr>Shift Register Symbol</vt:lpstr>
      <vt:lpstr>Shift Register with  Parallel Load</vt:lpstr>
      <vt:lpstr>Sequential Building Blocks</vt:lpstr>
      <vt:lpstr>Bit Cell</vt:lpstr>
      <vt:lpstr>DRAM Bit Cell</vt:lpstr>
      <vt:lpstr>Register File</vt:lpstr>
      <vt:lpstr>SRAM Bit Cell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4284</cp:revision>
  <cp:lastPrinted>2015-06-02T19:35:14Z</cp:lastPrinted>
  <dcterms:created xsi:type="dcterms:W3CDTF">2005-08-12T19:45:51Z</dcterms:created>
  <dcterms:modified xsi:type="dcterms:W3CDTF">2017-03-06T19:20:50Z</dcterms:modified>
</cp:coreProperties>
</file>