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73" r:id="rId4"/>
    <p:sldMasterId id="2147483775" r:id="rId5"/>
  </p:sldMasterIdLst>
  <p:notesMasterIdLst>
    <p:notesMasterId r:id="rId36"/>
  </p:notesMasterIdLst>
  <p:handoutMasterIdLst>
    <p:handoutMasterId r:id="rId37"/>
  </p:handoutMasterIdLst>
  <p:sldIdLst>
    <p:sldId id="286" r:id="rId6"/>
    <p:sldId id="310" r:id="rId7"/>
    <p:sldId id="311" r:id="rId8"/>
    <p:sldId id="334" r:id="rId9"/>
    <p:sldId id="335" r:id="rId10"/>
    <p:sldId id="312" r:id="rId11"/>
    <p:sldId id="313" r:id="rId12"/>
    <p:sldId id="315" r:id="rId13"/>
    <p:sldId id="338" r:id="rId14"/>
    <p:sldId id="339" r:id="rId15"/>
    <p:sldId id="337" r:id="rId16"/>
    <p:sldId id="316" r:id="rId17"/>
    <p:sldId id="317" r:id="rId18"/>
    <p:sldId id="318" r:id="rId19"/>
    <p:sldId id="336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2" r:id="rId31"/>
    <p:sldId id="330" r:id="rId32"/>
    <p:sldId id="331" r:id="rId33"/>
    <p:sldId id="333" r:id="rId34"/>
    <p:sldId id="280" r:id="rId3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F337"/>
    <a:srgbClr val="003399"/>
    <a:srgbClr val="0C2D83"/>
    <a:srgbClr val="A42C79"/>
    <a:srgbClr val="923799"/>
    <a:srgbClr val="874789"/>
    <a:srgbClr val="1D4A73"/>
    <a:srgbClr val="C808A3"/>
    <a:srgbClr val="7B448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92989" autoAdjust="0"/>
  </p:normalViewPr>
  <p:slideViewPr>
    <p:cSldViewPr snapToGrid="0">
      <p:cViewPr varScale="1">
        <p:scale>
          <a:sx n="99" d="100"/>
          <a:sy n="99" d="100"/>
        </p:scale>
        <p:origin x="-4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2646" y="-96"/>
      </p:cViewPr>
      <p:guideLst>
        <p:guide orient="horz" pos="2929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2" name="Rectangle 2052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2773" name="Rectangle 205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19C01E9-AAD8-4293-86A2-7C69C0B0F1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06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8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694" y="0"/>
            <a:ext cx="2982119" cy="465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91" y="4416454"/>
            <a:ext cx="5046663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694" y="8831306"/>
            <a:ext cx="2982119" cy="465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1A8E-4F1A-47A9-8FC0-A2ABC7FF73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22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8B39FB-84CC-4C5A-B5B1-8154B12149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44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1A8E-4F1A-47A9-8FC0-A2ABC7FF734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1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2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4D65584-0C7D-48B8-BEDE-21A2E88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CE428E89-579F-43C8-B441-BB390AD4A5E9}" type="datetime3">
              <a:rPr lang="en-US"/>
              <a:pPr>
                <a:defRPr/>
              </a:pPr>
              <a:t>3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57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DDDF030-EE8C-48C8-B35A-7A5AA2E1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5B70A108-3252-41E5-B998-DFD4EB0E8CFA}" type="datetime3">
              <a:rPr lang="en-US"/>
              <a:pPr>
                <a:defRPr/>
              </a:pPr>
              <a:t>3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4552950" y="1428335"/>
            <a:ext cx="38100" cy="502920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457200" y="3886194"/>
            <a:ext cx="8239539" cy="0"/>
          </a:xfrm>
          <a:prstGeom prst="line">
            <a:avLst/>
          </a:prstGeom>
          <a:solidFill>
            <a:srgbClr val="0C2D83"/>
          </a:solidFill>
          <a:ln w="50800" cap="flat" cmpd="sng" algn="ctr">
            <a:solidFill>
              <a:srgbClr val="0C2D8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AutoShape 2"/>
          <p:cNvSpPr>
            <a:spLocks noChangeArrowheads="1"/>
          </p:cNvSpPr>
          <p:nvPr userDrawn="1"/>
        </p:nvSpPr>
        <p:spPr bwMode="auto">
          <a:xfrm>
            <a:off x="240632" y="1388548"/>
            <a:ext cx="43313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Guidance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AutoShape 2"/>
          <p:cNvSpPr>
            <a:spLocks noChangeArrowheads="1"/>
          </p:cNvSpPr>
          <p:nvPr userDrawn="1"/>
        </p:nvSpPr>
        <p:spPr bwMode="auto">
          <a:xfrm>
            <a:off x="4552951" y="1388548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Purpose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AutoShape 2"/>
          <p:cNvSpPr>
            <a:spLocks noChangeArrowheads="1"/>
          </p:cNvSpPr>
          <p:nvPr userDrawn="1"/>
        </p:nvSpPr>
        <p:spPr bwMode="auto">
          <a:xfrm>
            <a:off x="240632" y="3920172"/>
            <a:ext cx="4331367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Process</a:t>
            </a:r>
            <a:endParaRPr lang="en-US" sz="1600" b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250257" y="1725613"/>
            <a:ext cx="4319556" cy="219455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 Arial 18</a:t>
            </a:r>
          </a:p>
          <a:p>
            <a:pPr marL="339725" lvl="1" indent="-171450">
              <a:buFont typeface="Arial" panose="020B0604020202020204" pitchFamily="34" charset="0"/>
              <a:buChar char="•"/>
            </a:pPr>
            <a:r>
              <a:rPr lang="en-US" sz="1600" dirty="0" smtClean="0"/>
              <a:t>Sub Bullets Arial16</a:t>
            </a:r>
            <a:endParaRPr lang="en-US" sz="1600" dirty="0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50257" y="4263072"/>
            <a:ext cx="4309931" cy="224748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4572106" y="1725612"/>
            <a:ext cx="4341094" cy="219456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47663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4560188" y="4263072"/>
            <a:ext cx="4353011" cy="224749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 smtClean="0"/>
              <a:t>Bullets</a:t>
            </a:r>
          </a:p>
          <a:p>
            <a:pPr marL="339725" indent="-1714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5" name="AutoShape 2"/>
          <p:cNvSpPr>
            <a:spLocks noChangeArrowheads="1"/>
          </p:cNvSpPr>
          <p:nvPr userDrawn="1"/>
        </p:nvSpPr>
        <p:spPr bwMode="auto">
          <a:xfrm>
            <a:off x="4551859" y="3920172"/>
            <a:ext cx="4369668" cy="342900"/>
          </a:xfrm>
          <a:prstGeom prst="bevel">
            <a:avLst>
              <a:gd name="adj" fmla="val 12500"/>
            </a:avLst>
          </a:prstGeom>
          <a:solidFill>
            <a:srgbClr val="0C2D83"/>
          </a:solidFill>
          <a:ln w="12700">
            <a:solidFill>
              <a:srgbClr val="0C2D83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Current </a:t>
            </a:r>
            <a:r>
              <a:rPr lang="en-US" sz="1600" b="1" dirty="0" err="1">
                <a:solidFill>
                  <a:schemeClr val="bg1"/>
                </a:solidFill>
                <a:latin typeface="Trebuchet MS" panose="020B0603020202020204" pitchFamily="34" charset="0"/>
              </a:rPr>
              <a:t>Sr</a:t>
            </a:r>
            <a:r>
              <a:rPr lang="en-US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 Leader Intent</a:t>
            </a:r>
          </a:p>
        </p:txBody>
      </p:sp>
    </p:spTree>
    <p:extLst>
      <p:ext uri="{BB962C8B-B14F-4D97-AF65-F5344CB8AC3E}">
        <p14:creationId xmlns:p14="http://schemas.microsoft.com/office/powerpoint/2010/main" val="12097385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9" r:id="rId2"/>
    <p:sldLayoutId id="2147483780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79946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8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Visio_2003-2010_Drawing11.vsd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dirty="0"/>
              <a:t>ECE 281</a:t>
            </a:r>
            <a:br>
              <a:rPr lang="en-US" dirty="0"/>
            </a:br>
            <a:r>
              <a:rPr lang="en-US" dirty="0"/>
              <a:t>Lesson </a:t>
            </a:r>
            <a:r>
              <a:rPr lang="en-US" dirty="0" smtClean="0"/>
              <a:t>28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33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1450"/>
            <a:ext cx="9077325" cy="522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828800" y="182880"/>
            <a:ext cx="7040880" cy="109728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Single Cycle MIPS Arch (Harvard)</a:t>
            </a:r>
            <a:endParaRPr lang="en-US" kern="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704975" y="3209925"/>
            <a:ext cx="952500" cy="13811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924675" y="3219450"/>
            <a:ext cx="952500" cy="13811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67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Atmega</a:t>
            </a:r>
            <a:r>
              <a:rPr lang="en-US" dirty="0" smtClean="0"/>
              <a:t> 328-P (Harvard) 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April 2017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3663"/>
            <a:ext cx="5276850" cy="526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181225" y="1962150"/>
            <a:ext cx="952500" cy="65722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48200" y="4638675"/>
            <a:ext cx="952500" cy="9429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77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MIPS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MIPS Architecture consists of:</a:t>
            </a:r>
          </a:p>
          <a:p>
            <a:pPr lvl="1">
              <a:defRPr/>
            </a:pPr>
            <a:r>
              <a:rPr lang="en-US" sz="2400" dirty="0"/>
              <a:t>A set of operations (instructions)</a:t>
            </a:r>
          </a:p>
          <a:p>
            <a:pPr lvl="2">
              <a:defRPr/>
            </a:pPr>
            <a:r>
              <a:rPr lang="en-US" sz="2000" dirty="0"/>
              <a:t>I-Type, R-Type, J-Type</a:t>
            </a:r>
          </a:p>
          <a:p>
            <a:pPr lvl="1">
              <a:defRPr/>
            </a:pPr>
            <a:r>
              <a:rPr lang="en-US" sz="2400" dirty="0"/>
              <a:t>Data units (sizes, addressing modes, etc.)</a:t>
            </a:r>
          </a:p>
          <a:p>
            <a:pPr lvl="2">
              <a:defRPr/>
            </a:pPr>
            <a:r>
              <a:rPr lang="en-US" sz="2000" dirty="0"/>
              <a:t>32-Bit Data Word</a:t>
            </a:r>
          </a:p>
          <a:p>
            <a:pPr lvl="1">
              <a:defRPr/>
            </a:pPr>
            <a:r>
              <a:rPr lang="en-US" sz="2400" dirty="0"/>
              <a:t>Registers</a:t>
            </a:r>
          </a:p>
          <a:p>
            <a:pPr lvl="2">
              <a:defRPr/>
            </a:pPr>
            <a:r>
              <a:rPr lang="en-US" sz="2000" dirty="0"/>
              <a:t>32, 32-bit registers</a:t>
            </a:r>
          </a:p>
          <a:p>
            <a:pPr lvl="1">
              <a:defRPr/>
            </a:pPr>
            <a:r>
              <a:rPr lang="en-US" sz="2400" dirty="0"/>
              <a:t>Interaction with memory</a:t>
            </a:r>
          </a:p>
          <a:p>
            <a:pPr lvl="2">
              <a:defRPr/>
            </a:pPr>
            <a:r>
              <a:rPr lang="en-US" sz="2000" dirty="0"/>
              <a:t>Harvard Architecture</a:t>
            </a:r>
          </a:p>
          <a:p>
            <a:pPr lvl="2">
              <a:defRPr/>
            </a:pPr>
            <a:r>
              <a:rPr lang="en-US" sz="2000" dirty="0"/>
              <a:t>Load and Store</a:t>
            </a:r>
          </a:p>
          <a:p>
            <a:pPr lvl="1">
              <a:defRPr/>
            </a:pPr>
            <a:r>
              <a:rPr lang="en-US" sz="2400" dirty="0"/>
              <a:t>Program counter</a:t>
            </a:r>
          </a:p>
          <a:p>
            <a:pPr lvl="2">
              <a:defRPr/>
            </a:pPr>
            <a:r>
              <a:rPr lang="en-US" sz="2000" dirty="0"/>
              <a:t>32-bit 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Simplicity favors regularity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a common case fast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Smaller is faster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Good design demands good compromises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0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</a:t>
            </a:r>
            <a:r>
              <a:rPr lang="en-US" smtClean="0"/>
              <a:t>Computer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– Central Processing Unit</a:t>
            </a:r>
          </a:p>
          <a:p>
            <a:pPr lvl="1"/>
            <a:r>
              <a:rPr lang="en-US" dirty="0" smtClean="0"/>
              <a:t>Controller – makes other components work together</a:t>
            </a:r>
          </a:p>
          <a:p>
            <a:pPr lvl="1"/>
            <a:r>
              <a:rPr lang="en-US" dirty="0" err="1" smtClean="0"/>
              <a:t>Datapath</a:t>
            </a:r>
            <a:r>
              <a:rPr lang="en-US" dirty="0" smtClean="0"/>
              <a:t> – does computations; keep track of where we are.  What are we tracking?</a:t>
            </a:r>
          </a:p>
          <a:p>
            <a:pPr lvl="2"/>
            <a:r>
              <a:rPr lang="en-US" dirty="0" smtClean="0"/>
              <a:t>Program Counter</a:t>
            </a:r>
            <a:endParaRPr lang="en-US" dirty="0"/>
          </a:p>
          <a:p>
            <a:r>
              <a:rPr lang="en-US" dirty="0" smtClean="0"/>
              <a:t>Memory – Stores information (code and data)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</a:t>
            </a:r>
            <a:r>
              <a:rPr lang="en-US" dirty="0"/>
              <a:t>– where </a:t>
            </a:r>
            <a:r>
              <a:rPr lang="en-US" dirty="0" smtClean="0"/>
              <a:t>info is located</a:t>
            </a:r>
          </a:p>
          <a:p>
            <a:pPr lvl="1"/>
            <a:r>
              <a:rPr lang="en-US" dirty="0" smtClean="0"/>
              <a:t>Data – what info is</a:t>
            </a:r>
          </a:p>
          <a:p>
            <a:r>
              <a:rPr lang="en-US" dirty="0" smtClean="0"/>
              <a:t>I/O – data goes in/out to/from the outside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Computer Block Diagram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84597" y="1871004"/>
            <a:ext cx="3179298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CPU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9886" y="2706697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Control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29010" y="2706695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Datapath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62408" y="3478075"/>
            <a:ext cx="848752" cy="82882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ALU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80700" y="1871004"/>
            <a:ext cx="1464754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Memory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758387" y="1871004"/>
            <a:ext cx="1421296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Input/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84597" y="4529798"/>
            <a:ext cx="8208553" cy="553944"/>
            <a:chOff x="484597" y="4529798"/>
            <a:chExt cx="8208553" cy="553944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484597" y="5058490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214649" y="4529798"/>
              <a:ext cx="0" cy="52869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6673755" y="459208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Control Bus</a:t>
              </a:r>
              <a:endParaRPr lang="en-US" sz="2400" dirty="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4355909" y="4529798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6066090" y="4533873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84597" y="4529798"/>
            <a:ext cx="8208553" cy="967699"/>
            <a:chOff x="484597" y="4529798"/>
            <a:chExt cx="8208553" cy="967699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84597" y="5488117"/>
              <a:ext cx="8208553" cy="937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673755" y="502645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Data Bus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2008200" y="4529798"/>
              <a:ext cx="0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4726721" y="4529798"/>
              <a:ext cx="2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>
              <a:off x="6436903" y="4533873"/>
              <a:ext cx="1" cy="963624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484597" y="4529798"/>
            <a:ext cx="8208553" cy="1418306"/>
            <a:chOff x="484597" y="4529798"/>
            <a:chExt cx="8208553" cy="1418306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484597" y="5922852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673755" y="5461187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Address Bus</a:t>
              </a:r>
              <a:endParaRPr lang="en-US" sz="2400" dirty="0"/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788410" y="4533873"/>
              <a:ext cx="0" cy="138897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110795" y="4529798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820976" y="4533873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7179683" y="2358103"/>
            <a:ext cx="1745953" cy="828821"/>
            <a:chOff x="7179683" y="2358103"/>
            <a:chExt cx="1745953" cy="828821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7179683" y="2715501"/>
              <a:ext cx="511310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7179683" y="2867901"/>
              <a:ext cx="503769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Rectangle 56"/>
            <p:cNvSpPr/>
            <p:nvPr/>
          </p:nvSpPr>
          <p:spPr bwMode="auto">
            <a:xfrm>
              <a:off x="7683452" y="2358103"/>
              <a:ext cx="1242184" cy="82882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Outside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16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altLang="en-US" sz="1800" smtClean="0">
              <a:solidFill>
                <a:srgbClr val="000000"/>
              </a:solidFill>
            </a:endParaRPr>
          </a:p>
        </p:txBody>
      </p:sp>
      <p:graphicFrame>
        <p:nvGraphicFramePr>
          <p:cNvPr id="47107" name="Object 4"/>
          <p:cNvGraphicFramePr>
            <a:graphicFrameLocks noChangeAspect="1"/>
          </p:cNvGraphicFramePr>
          <p:nvPr/>
        </p:nvGraphicFramePr>
        <p:xfrm>
          <a:off x="1930400" y="1908175"/>
          <a:ext cx="5532438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Visio" r:id="rId3" imgW="5139720" imgH="4361760" progId="Visio.Drawing.11">
                  <p:embed/>
                </p:oleObj>
              </mc:Choice>
              <mc:Fallback>
                <p:oleObj name="Visio" r:id="rId3" imgW="5139720" imgH="43617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908175"/>
                        <a:ext cx="5532438" cy="469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2603500" y="5257800"/>
            <a:ext cx="660400" cy="495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600" b="1" smtClean="0">
                <a:solidFill>
                  <a:srgbClr val="000000"/>
                </a:solidFill>
              </a:rPr>
              <a:t>ALU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Computer Block Diagram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821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CISC vs RISC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RISC</a:t>
            </a:r>
          </a:p>
          <a:p>
            <a:pPr lvl="1"/>
            <a:r>
              <a:rPr lang="en-US" dirty="0" smtClean="0"/>
              <a:t>Reduced Instruction Set Computer</a:t>
            </a:r>
          </a:p>
          <a:p>
            <a:r>
              <a:rPr lang="en-US" dirty="0" smtClean="0"/>
              <a:t>CISC</a:t>
            </a:r>
          </a:p>
          <a:p>
            <a:pPr lvl="1"/>
            <a:r>
              <a:rPr lang="en-US" dirty="0" smtClean="0"/>
              <a:t>Complex Instruction Set Computer</a:t>
            </a:r>
          </a:p>
          <a:p>
            <a:endParaRPr lang="en-US" dirty="0"/>
          </a:p>
          <a:p>
            <a:r>
              <a:rPr lang="en-US" dirty="0" smtClean="0"/>
              <a:t>Tradeoffs RISC vs CISC</a:t>
            </a:r>
            <a:endParaRPr lang="en-US" dirty="0"/>
          </a:p>
          <a:p>
            <a:pPr lvl="1"/>
            <a:r>
              <a:rPr lang="en-US" dirty="0" smtClean="0"/>
              <a:t>more instructions == more complex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April 2017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 bwMode="auto">
          <a:xfrm>
            <a:off x="7267575" y="2609850"/>
            <a:ext cx="1114425" cy="1095375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Isosceles Triangle 6"/>
          <p:cNvSpPr/>
          <p:nvPr/>
        </p:nvSpPr>
        <p:spPr bwMode="auto">
          <a:xfrm rot="10800000">
            <a:off x="7267574" y="1514475"/>
            <a:ext cx="1114425" cy="1095375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7575" y="1476375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SW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67575" y="3220105"/>
            <a:ext cx="1114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Complex</a:t>
            </a:r>
          </a:p>
          <a:p>
            <a:pPr algn="ctr"/>
            <a:r>
              <a:rPr lang="en-US" dirty="0" smtClean="0"/>
              <a:t>HW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6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Mnemonic</a:t>
            </a:r>
            <a:r>
              <a:rPr lang="en-US" dirty="0" smtClean="0"/>
              <a:t> – name of an operation/instruction</a:t>
            </a:r>
          </a:p>
          <a:p>
            <a:r>
              <a:rPr lang="en-US" u="sng" dirty="0" smtClean="0"/>
              <a:t>Opcode</a:t>
            </a:r>
            <a:r>
              <a:rPr lang="en-US" dirty="0" smtClean="0"/>
              <a:t> – binary representation of mnemonic</a:t>
            </a:r>
          </a:p>
          <a:p>
            <a:r>
              <a:rPr lang="en-US" u="sng" dirty="0" smtClean="0"/>
              <a:t>Operand</a:t>
            </a:r>
            <a:r>
              <a:rPr lang="en-US" dirty="0" smtClean="0"/>
              <a:t> – target of operation/instruction</a:t>
            </a:r>
          </a:p>
          <a:p>
            <a:pPr lvl="1">
              <a:tabLst>
                <a:tab pos="1377950" algn="l"/>
              </a:tabLst>
            </a:pPr>
            <a:endParaRPr lang="en-US" dirty="0" smtClean="0"/>
          </a:p>
          <a:p>
            <a:pPr marL="406400" lvl="1" indent="0">
              <a:buNone/>
              <a:tabLst>
                <a:tab pos="1377950" algn="l"/>
              </a:tabLst>
            </a:pPr>
            <a:r>
              <a:rPr lang="en-US" dirty="0" smtClean="0"/>
              <a:t>   	</a:t>
            </a:r>
            <a:r>
              <a:rPr lang="en-US" dirty="0" err="1" smtClean="0"/>
              <a:t>lw</a:t>
            </a:r>
            <a:r>
              <a:rPr lang="en-US" dirty="0"/>
              <a:t>	</a:t>
            </a:r>
            <a:r>
              <a:rPr lang="en-US" dirty="0" smtClean="0"/>
              <a:t>$s3, 4($0)</a:t>
            </a:r>
          </a:p>
          <a:p>
            <a:pPr marL="406400" lvl="1" indent="0">
              <a:buNone/>
            </a:pPr>
            <a:r>
              <a:rPr lang="en-US" dirty="0" smtClean="0"/>
              <a:t>   	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smtClean="0"/>
              <a:t>100011 (found in Appendix B of book)</a:t>
            </a:r>
          </a:p>
          <a:p>
            <a:r>
              <a:rPr lang="en-US" dirty="0" smtClean="0"/>
              <a:t>MIPS Architecture:</a:t>
            </a:r>
          </a:p>
          <a:p>
            <a:pPr lvl="1"/>
            <a:r>
              <a:rPr lang="en-US" dirty="0" smtClean="0"/>
              <a:t>$ indicates a register</a:t>
            </a:r>
          </a:p>
          <a:p>
            <a:pPr lvl="1"/>
            <a:r>
              <a:rPr lang="en-US" dirty="0" smtClean="0"/>
              <a:t>32 Registers</a:t>
            </a:r>
          </a:p>
          <a:p>
            <a:pPr lvl="1"/>
            <a:r>
              <a:rPr lang="en-US" dirty="0" smtClean="0"/>
              <a:t>32 bits in a word</a:t>
            </a:r>
          </a:p>
          <a:p>
            <a:pPr lvl="1"/>
            <a:r>
              <a:rPr lang="en-US" dirty="0" smtClean="0"/>
              <a:t>$0  $t  $s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April 2017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438431" y="3151453"/>
            <a:ext cx="723332" cy="4230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598827" y="3512578"/>
            <a:ext cx="1116842" cy="4230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161763" y="3128707"/>
            <a:ext cx="1828800" cy="44582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1894" y="316695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Mnemonic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6043" y="316695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Operands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6313" y="3570984"/>
            <a:ext cx="138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Opcode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8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2"/>
          <a:stretch>
            <a:fillRect/>
          </a:stretch>
        </p:blipFill>
        <p:spPr bwMode="auto">
          <a:xfrm>
            <a:off x="1006475" y="1409700"/>
            <a:ext cx="7124700" cy="509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Footer Placeholder 1"/>
          <p:cNvSpPr>
            <a:spLocks noGrp="1"/>
          </p:cNvSpPr>
          <p:nvPr/>
        </p:nvSpPr>
        <p:spPr bwMode="auto">
          <a:xfrm>
            <a:off x="5172075" y="6488113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200711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28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Time Logs!</a:t>
            </a:r>
          </a:p>
          <a:p>
            <a:r>
              <a:rPr lang="en-US" dirty="0" smtClean="0"/>
              <a:t>On the Horizon:</a:t>
            </a:r>
          </a:p>
          <a:p>
            <a:pPr lvl="1"/>
            <a:r>
              <a:rPr lang="en-US" dirty="0" smtClean="0"/>
              <a:t>Lab 3 Report and Additional Functionalities (LSN 29 - COB)</a:t>
            </a:r>
          </a:p>
          <a:p>
            <a:endParaRPr lang="en-US" dirty="0" smtClean="0"/>
          </a:p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Memory Addressing</a:t>
            </a:r>
          </a:p>
          <a:p>
            <a:r>
              <a:rPr lang="en-US" dirty="0" smtClean="0"/>
              <a:t>MIPS</a:t>
            </a:r>
          </a:p>
          <a:p>
            <a:pPr lvl="1"/>
            <a:r>
              <a:rPr lang="en-US" dirty="0" smtClean="0"/>
              <a:t>Assembly Language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65" b="2"/>
          <a:stretch>
            <a:fillRect/>
          </a:stretch>
        </p:blipFill>
        <p:spPr bwMode="auto">
          <a:xfrm>
            <a:off x="1019175" y="1436688"/>
            <a:ext cx="7124700" cy="321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600575"/>
            <a:ext cx="71437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B.1 Instructions, sorted by opcode</a:t>
            </a:r>
          </a:p>
        </p:txBody>
      </p:sp>
    </p:spTree>
    <p:extLst>
      <p:ext uri="{BB962C8B-B14F-4D97-AF65-F5344CB8AC3E}">
        <p14:creationId xmlns:p14="http://schemas.microsoft.com/office/powerpoint/2010/main" val="35911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3251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3252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32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15"/>
          <a:stretch>
            <a:fillRect/>
          </a:stretch>
        </p:blipFill>
        <p:spPr bwMode="auto">
          <a:xfrm>
            <a:off x="1000125" y="1438275"/>
            <a:ext cx="7143750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24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4275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4276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B.2 R-type instructions, sorted by funct field</a:t>
            </a:r>
          </a:p>
        </p:txBody>
      </p:sp>
      <p:pic>
        <p:nvPicPr>
          <p:cNvPr id="542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98"/>
          <a:stretch>
            <a:fillRect/>
          </a:stretch>
        </p:blipFill>
        <p:spPr bwMode="auto">
          <a:xfrm>
            <a:off x="1000125" y="1447800"/>
            <a:ext cx="714375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16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0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4"/>
          <p:cNvSpPr txBox="1">
            <a:spLocks noChangeArrowheads="1"/>
          </p:cNvSpPr>
          <p:nvPr/>
        </p:nvSpPr>
        <p:spPr>
          <a:xfrm>
            <a:off x="355600" y="165100"/>
            <a:ext cx="8229600" cy="1143000"/>
          </a:xfrm>
          <a:prstGeom prst="rect">
            <a:avLst/>
          </a:prstGeom>
        </p:spPr>
        <p:txBody>
          <a:bodyPr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kern="0" dirty="0" smtClean="0"/>
              <a:t>MIPS Instruction Set</a:t>
            </a:r>
          </a:p>
        </p:txBody>
      </p:sp>
      <p:sp>
        <p:nvSpPr>
          <p:cNvPr id="55299" name="Footer Placeholder 1"/>
          <p:cNvSpPr>
            <a:spLocks noGrp="1"/>
          </p:cNvSpPr>
          <p:nvPr/>
        </p:nvSpPr>
        <p:spPr bwMode="auto">
          <a:xfrm>
            <a:off x="5173663" y="6505575"/>
            <a:ext cx="39703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5300" name="Rectangle 7"/>
          <p:cNvSpPr>
            <a:spLocks noChangeArrowheads="1"/>
          </p:cNvSpPr>
          <p:nvPr/>
        </p:nvSpPr>
        <p:spPr bwMode="auto">
          <a:xfrm>
            <a:off x="4038600" y="841375"/>
            <a:ext cx="4546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en-US" altLang="en-US" smtClean="0">
                <a:solidFill>
                  <a:srgbClr val="000000"/>
                </a:solidFill>
              </a:rPr>
              <a:t>Table B.3 F-type instructions (fop = 16/17)</a:t>
            </a:r>
          </a:p>
        </p:txBody>
      </p:sp>
      <p:pic>
        <p:nvPicPr>
          <p:cNvPr id="5530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1457325"/>
            <a:ext cx="7181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07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62579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9817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1" name="Rectangle 1"/>
          <p:cNvSpPr>
            <a:spLocks noChangeArrowheads="1"/>
          </p:cNvSpPr>
          <p:nvPr/>
        </p:nvSpPr>
        <p:spPr bwMode="auto">
          <a:xfrm>
            <a:off x="914400" y="5638800"/>
            <a:ext cx="2933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</a:rPr>
              <a:t>Figure 6.1 Word-addressable memory</a:t>
            </a:r>
            <a:endParaRPr lang="en-US" altLang="en-US" sz="1200" b="0" smtClean="0">
              <a:solidFill>
                <a:srgbClr val="000000"/>
              </a:solidFill>
            </a:endParaRPr>
          </a:p>
        </p:txBody>
      </p:sp>
      <p:sp>
        <p:nvSpPr>
          <p:cNvPr id="48132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Word-addressable Memory</a:t>
            </a:r>
            <a:endParaRPr lang="en-US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3783234" y="5256311"/>
            <a:ext cx="2538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width =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93740" y="5251051"/>
            <a:ext cx="32534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width = 1 word (32-Bits)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5374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79550"/>
            <a:ext cx="574357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79550"/>
            <a:ext cx="55626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1"/>
          <p:cNvSpPr>
            <a:spLocks noChangeArrowheads="1"/>
          </p:cNvSpPr>
          <p:nvPr/>
        </p:nvSpPr>
        <p:spPr bwMode="auto">
          <a:xfrm>
            <a:off x="762000" y="5667375"/>
            <a:ext cx="2874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>
                <a:solidFill>
                  <a:srgbClr val="000000"/>
                </a:solidFill>
              </a:rPr>
              <a:t>Figure 6.2 Byte-addressable memory</a:t>
            </a:r>
            <a:endParaRPr lang="en-US" altLang="en-US" sz="1200" b="0" smtClean="0">
              <a:solidFill>
                <a:srgbClr val="000000"/>
              </a:solidFill>
            </a:endParaRPr>
          </a:p>
        </p:txBody>
      </p:sp>
      <p:sp>
        <p:nvSpPr>
          <p:cNvPr id="49156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Byte-Addressable Memory</a:t>
            </a:r>
            <a:endParaRPr lang="en-US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7239000" y="1771048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MIPS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72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0"/>
            <a:ext cx="8229600" cy="1006475"/>
          </a:xfrm>
        </p:spPr>
        <p:txBody>
          <a:bodyPr/>
          <a:lstStyle/>
          <a:p>
            <a:r>
              <a:rPr lang="en-US" dirty="0" smtClean="0"/>
              <a:t>Big/Little Endian Byte Storage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74638" y="1523999"/>
            <a:ext cx="8504237" cy="4968875"/>
          </a:xfrm>
        </p:spPr>
        <p:txBody>
          <a:bodyPr/>
          <a:lstStyle/>
          <a:p>
            <a:r>
              <a:rPr lang="en-US" sz="1800" b="0" dirty="0" smtClean="0"/>
              <a:t>There are two storage conventions:  </a:t>
            </a:r>
            <a:r>
              <a:rPr lang="en-US" sz="1800" dirty="0" smtClean="0"/>
              <a:t>big endian </a:t>
            </a:r>
            <a:r>
              <a:rPr lang="en-US" sz="1800" b="0" dirty="0" smtClean="0"/>
              <a:t>and </a:t>
            </a:r>
            <a:r>
              <a:rPr lang="en-US" sz="1800" dirty="0" smtClean="0"/>
              <a:t>little endian</a:t>
            </a:r>
          </a:p>
          <a:p>
            <a:r>
              <a:rPr lang="en-US" sz="1800" b="0" dirty="0" smtClean="0"/>
              <a:t>The value </a:t>
            </a:r>
            <a:r>
              <a:rPr lang="en-US" sz="1800" b="0" dirty="0" smtClean="0">
                <a:latin typeface="Courier New" pitchFamily="49" charset="0"/>
                <a:cs typeface="Courier New" pitchFamily="49" charset="0"/>
              </a:rPr>
              <a:t>ABCD1234H</a:t>
            </a:r>
            <a:r>
              <a:rPr lang="en-US" sz="1800" b="0" dirty="0" smtClean="0"/>
              <a:t> would be stored as shown below for the different storage conventions</a:t>
            </a:r>
          </a:p>
          <a:p>
            <a:r>
              <a:rPr lang="en-US" sz="1800" b="0" dirty="0" smtClean="0"/>
              <a:t>The name big/little endian answers the question:  </a:t>
            </a:r>
            <a:br>
              <a:rPr lang="en-US" sz="1800" b="0" dirty="0" smtClean="0"/>
            </a:br>
            <a:r>
              <a:rPr lang="en-US" sz="1800" b="0" dirty="0" smtClean="0"/>
              <a:t>	“What is stored in Byte #0?”</a:t>
            </a:r>
          </a:p>
        </p:txBody>
      </p:sp>
      <p:sp>
        <p:nvSpPr>
          <p:cNvPr id="9220" name="Text Box 26"/>
          <p:cNvSpPr txBox="1">
            <a:spLocks noChangeArrowheads="1"/>
          </p:cNvSpPr>
          <p:nvPr/>
        </p:nvSpPr>
        <p:spPr bwMode="auto">
          <a:xfrm>
            <a:off x="2743200" y="4953000"/>
            <a:ext cx="381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 u="sng">
                <a:latin typeface="Arial" charset="0"/>
              </a:rPr>
              <a:t>Byte zero holds</a:t>
            </a:r>
            <a:r>
              <a:rPr lang="en-US" u="sng">
                <a:latin typeface="Arial" charset="0"/>
              </a:rPr>
              <a:t> </a:t>
            </a:r>
            <a:r>
              <a:rPr lang="en-US" sz="2000" b="1" u="sng">
                <a:latin typeface="Arial" charset="0"/>
              </a:rPr>
              <a:t>Big End</a:t>
            </a:r>
            <a:r>
              <a:rPr lang="en-US" sz="1400" b="1" u="sng">
                <a:latin typeface="Arial" charset="0"/>
              </a:rPr>
              <a:t>ian</a:t>
            </a:r>
            <a:r>
              <a:rPr lang="en-US" sz="1200" u="sng">
                <a:latin typeface="Arial" charset="0"/>
              </a:rPr>
              <a:t> of the word</a:t>
            </a:r>
            <a:endParaRPr lang="en-US" u="sng">
              <a:latin typeface="Arial" charset="0"/>
            </a:endParaRPr>
          </a:p>
        </p:txBody>
      </p:sp>
      <p:sp>
        <p:nvSpPr>
          <p:cNvPr id="9221" name="Text Box 27"/>
          <p:cNvSpPr txBox="1">
            <a:spLocks noChangeArrowheads="1"/>
          </p:cNvSpPr>
          <p:nvPr/>
        </p:nvSpPr>
        <p:spPr bwMode="auto">
          <a:xfrm>
            <a:off x="2743200" y="3430587"/>
            <a:ext cx="381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200" u="sng">
                <a:latin typeface="Arial" charset="0"/>
              </a:rPr>
              <a:t>Byte zero holds</a:t>
            </a:r>
            <a:r>
              <a:rPr lang="en-US" u="sng">
                <a:latin typeface="Arial" charset="0"/>
              </a:rPr>
              <a:t> </a:t>
            </a:r>
            <a:r>
              <a:rPr lang="en-US" sz="2000" b="1" u="sng">
                <a:latin typeface="Arial" charset="0"/>
              </a:rPr>
              <a:t>Little End</a:t>
            </a:r>
            <a:r>
              <a:rPr lang="en-US" sz="1400" b="1" u="sng">
                <a:latin typeface="Arial" charset="0"/>
              </a:rPr>
              <a:t>ian</a:t>
            </a:r>
            <a:r>
              <a:rPr lang="en-US" sz="1200" u="sng">
                <a:latin typeface="Arial" charset="0"/>
              </a:rPr>
              <a:t> of the word</a:t>
            </a:r>
          </a:p>
        </p:txBody>
      </p:sp>
      <p:sp>
        <p:nvSpPr>
          <p:cNvPr id="9222" name="Rectangle 28"/>
          <p:cNvSpPr>
            <a:spLocks noChangeArrowheads="1"/>
          </p:cNvSpPr>
          <p:nvPr/>
        </p:nvSpPr>
        <p:spPr bwMode="auto">
          <a:xfrm>
            <a:off x="1304925" y="3830637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3" name="Rectangle 29"/>
          <p:cNvSpPr>
            <a:spLocks noChangeArrowheads="1"/>
          </p:cNvSpPr>
          <p:nvPr/>
        </p:nvSpPr>
        <p:spPr bwMode="auto">
          <a:xfrm>
            <a:off x="15732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24" name="Rectangle 30"/>
          <p:cNvSpPr>
            <a:spLocks noChangeArrowheads="1"/>
          </p:cNvSpPr>
          <p:nvPr/>
        </p:nvSpPr>
        <p:spPr bwMode="auto">
          <a:xfrm>
            <a:off x="18399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5" name="Rectangle 31"/>
          <p:cNvSpPr>
            <a:spLocks noChangeArrowheads="1"/>
          </p:cNvSpPr>
          <p:nvPr/>
        </p:nvSpPr>
        <p:spPr bwMode="auto">
          <a:xfrm>
            <a:off x="210661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6" name="Rectangle 32"/>
          <p:cNvSpPr>
            <a:spLocks noChangeArrowheads="1"/>
          </p:cNvSpPr>
          <p:nvPr/>
        </p:nvSpPr>
        <p:spPr bwMode="auto">
          <a:xfrm>
            <a:off x="3448050" y="3830637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7" name="Rectangle 33"/>
          <p:cNvSpPr>
            <a:spLocks noChangeArrowheads="1"/>
          </p:cNvSpPr>
          <p:nvPr/>
        </p:nvSpPr>
        <p:spPr bwMode="auto">
          <a:xfrm>
            <a:off x="37163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28" name="Rectangle 34"/>
          <p:cNvSpPr>
            <a:spLocks noChangeArrowheads="1"/>
          </p:cNvSpPr>
          <p:nvPr/>
        </p:nvSpPr>
        <p:spPr bwMode="auto">
          <a:xfrm>
            <a:off x="39830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29" name="Rectangle 35"/>
          <p:cNvSpPr>
            <a:spLocks noChangeArrowheads="1"/>
          </p:cNvSpPr>
          <p:nvPr/>
        </p:nvSpPr>
        <p:spPr bwMode="auto">
          <a:xfrm>
            <a:off x="4249738" y="3830637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0" name="Text Box 36"/>
          <p:cNvSpPr txBox="1">
            <a:spLocks noChangeArrowheads="1"/>
          </p:cNvSpPr>
          <p:nvPr/>
        </p:nvSpPr>
        <p:spPr bwMode="auto">
          <a:xfrm>
            <a:off x="3143250" y="451167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Byte #1</a:t>
            </a:r>
          </a:p>
        </p:txBody>
      </p:sp>
      <p:sp>
        <p:nvSpPr>
          <p:cNvPr id="9231" name="Rectangle 37"/>
          <p:cNvSpPr>
            <a:spLocks noChangeArrowheads="1"/>
          </p:cNvSpPr>
          <p:nvPr/>
        </p:nvSpPr>
        <p:spPr bwMode="auto">
          <a:xfrm>
            <a:off x="242888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2" name="Rectangle 38"/>
          <p:cNvSpPr>
            <a:spLocks noChangeArrowheads="1"/>
          </p:cNvSpPr>
          <p:nvPr/>
        </p:nvSpPr>
        <p:spPr bwMode="auto">
          <a:xfrm>
            <a:off x="509588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3" name="Rectangle 39"/>
          <p:cNvSpPr>
            <a:spLocks noChangeArrowheads="1"/>
          </p:cNvSpPr>
          <p:nvPr/>
        </p:nvSpPr>
        <p:spPr bwMode="auto">
          <a:xfrm>
            <a:off x="777875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4" name="Rectangle 40"/>
          <p:cNvSpPr>
            <a:spLocks noChangeArrowheads="1"/>
          </p:cNvSpPr>
          <p:nvPr/>
        </p:nvSpPr>
        <p:spPr bwMode="auto">
          <a:xfrm>
            <a:off x="1044575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5" name="Rectangle 41"/>
          <p:cNvSpPr>
            <a:spLocks noChangeArrowheads="1"/>
          </p:cNvSpPr>
          <p:nvPr/>
        </p:nvSpPr>
        <p:spPr bwMode="auto">
          <a:xfrm>
            <a:off x="2381250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6" name="Rectangle 42"/>
          <p:cNvSpPr>
            <a:spLocks noChangeArrowheads="1"/>
          </p:cNvSpPr>
          <p:nvPr/>
        </p:nvSpPr>
        <p:spPr bwMode="auto">
          <a:xfrm>
            <a:off x="2647950" y="3830637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7" name="Rectangle 43"/>
          <p:cNvSpPr>
            <a:spLocks noChangeArrowheads="1"/>
          </p:cNvSpPr>
          <p:nvPr/>
        </p:nvSpPr>
        <p:spPr bwMode="auto">
          <a:xfrm>
            <a:off x="29162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38" name="Rectangle 44"/>
          <p:cNvSpPr>
            <a:spLocks noChangeArrowheads="1"/>
          </p:cNvSpPr>
          <p:nvPr/>
        </p:nvSpPr>
        <p:spPr bwMode="auto">
          <a:xfrm>
            <a:off x="3182938" y="3830637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39" name="Text Box 46"/>
          <p:cNvSpPr txBox="1">
            <a:spLocks noChangeArrowheads="1"/>
          </p:cNvSpPr>
          <p:nvPr/>
        </p:nvSpPr>
        <p:spPr bwMode="auto">
          <a:xfrm>
            <a:off x="615950" y="4513262"/>
            <a:ext cx="141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Low Order Byte</a:t>
            </a:r>
          </a:p>
          <a:p>
            <a:pPr algn="ctr"/>
            <a:r>
              <a:rPr lang="en-US" sz="1400"/>
              <a:t>(Byte #0)</a:t>
            </a:r>
          </a:p>
        </p:txBody>
      </p:sp>
      <p:sp>
        <p:nvSpPr>
          <p:cNvPr id="9240" name="Rectangle 47"/>
          <p:cNvSpPr>
            <a:spLocks noChangeArrowheads="1"/>
          </p:cNvSpPr>
          <p:nvPr/>
        </p:nvSpPr>
        <p:spPr bwMode="auto">
          <a:xfrm>
            <a:off x="5580063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1" name="Rectangle 48"/>
          <p:cNvSpPr>
            <a:spLocks noChangeArrowheads="1"/>
          </p:cNvSpPr>
          <p:nvPr/>
        </p:nvSpPr>
        <p:spPr bwMode="auto">
          <a:xfrm>
            <a:off x="58483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2" name="Rectangle 49"/>
          <p:cNvSpPr>
            <a:spLocks noChangeArrowheads="1"/>
          </p:cNvSpPr>
          <p:nvPr/>
        </p:nvSpPr>
        <p:spPr bwMode="auto">
          <a:xfrm>
            <a:off x="61150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3" name="Rectangle 50"/>
          <p:cNvSpPr>
            <a:spLocks noChangeArrowheads="1"/>
          </p:cNvSpPr>
          <p:nvPr/>
        </p:nvSpPr>
        <p:spPr bwMode="auto">
          <a:xfrm>
            <a:off x="63817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4" name="Rectangle 57"/>
          <p:cNvSpPr>
            <a:spLocks noChangeArrowheads="1"/>
          </p:cNvSpPr>
          <p:nvPr/>
        </p:nvSpPr>
        <p:spPr bwMode="auto">
          <a:xfrm>
            <a:off x="4513263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5" name="Rectangle 58"/>
          <p:cNvSpPr>
            <a:spLocks noChangeArrowheads="1"/>
          </p:cNvSpPr>
          <p:nvPr/>
        </p:nvSpPr>
        <p:spPr bwMode="auto">
          <a:xfrm>
            <a:off x="4779963" y="3830637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46" name="Rectangle 59"/>
          <p:cNvSpPr>
            <a:spLocks noChangeArrowheads="1"/>
          </p:cNvSpPr>
          <p:nvPr/>
        </p:nvSpPr>
        <p:spPr bwMode="auto">
          <a:xfrm>
            <a:off x="50482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7" name="Rectangle 60"/>
          <p:cNvSpPr>
            <a:spLocks noChangeArrowheads="1"/>
          </p:cNvSpPr>
          <p:nvPr/>
        </p:nvSpPr>
        <p:spPr bwMode="auto">
          <a:xfrm>
            <a:off x="5314950" y="3830637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48" name="Text Box 66"/>
          <p:cNvSpPr txBox="1">
            <a:spLocks noChangeArrowheads="1"/>
          </p:cNvSpPr>
          <p:nvPr/>
        </p:nvSpPr>
        <p:spPr bwMode="auto">
          <a:xfrm>
            <a:off x="5353050" y="4502150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#2</a:t>
            </a:r>
          </a:p>
        </p:txBody>
      </p:sp>
      <p:sp>
        <p:nvSpPr>
          <p:cNvPr id="9249" name="Rectangle 68"/>
          <p:cNvSpPr>
            <a:spLocks noChangeArrowheads="1"/>
          </p:cNvSpPr>
          <p:nvPr/>
        </p:nvSpPr>
        <p:spPr bwMode="auto">
          <a:xfrm>
            <a:off x="1309688" y="5326062"/>
            <a:ext cx="268287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0" name="Rectangle 69"/>
          <p:cNvSpPr>
            <a:spLocks noChangeArrowheads="1"/>
          </p:cNvSpPr>
          <p:nvPr/>
        </p:nvSpPr>
        <p:spPr bwMode="auto">
          <a:xfrm>
            <a:off x="15779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51" name="Rectangle 70"/>
          <p:cNvSpPr>
            <a:spLocks noChangeArrowheads="1"/>
          </p:cNvSpPr>
          <p:nvPr/>
        </p:nvSpPr>
        <p:spPr bwMode="auto">
          <a:xfrm>
            <a:off x="18446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2" name="Rectangle 71"/>
          <p:cNvSpPr>
            <a:spLocks noChangeArrowheads="1"/>
          </p:cNvSpPr>
          <p:nvPr/>
        </p:nvSpPr>
        <p:spPr bwMode="auto">
          <a:xfrm>
            <a:off x="211137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3" name="Rectangle 72"/>
          <p:cNvSpPr>
            <a:spLocks noChangeArrowheads="1"/>
          </p:cNvSpPr>
          <p:nvPr/>
        </p:nvSpPr>
        <p:spPr bwMode="auto">
          <a:xfrm>
            <a:off x="3452813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4" name="Rectangle 73"/>
          <p:cNvSpPr>
            <a:spLocks noChangeArrowheads="1"/>
          </p:cNvSpPr>
          <p:nvPr/>
        </p:nvSpPr>
        <p:spPr bwMode="auto">
          <a:xfrm>
            <a:off x="37211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5" name="Rectangle 74"/>
          <p:cNvSpPr>
            <a:spLocks noChangeArrowheads="1"/>
          </p:cNvSpPr>
          <p:nvPr/>
        </p:nvSpPr>
        <p:spPr bwMode="auto">
          <a:xfrm>
            <a:off x="39878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56" name="Rectangle 75"/>
          <p:cNvSpPr>
            <a:spLocks noChangeArrowheads="1"/>
          </p:cNvSpPr>
          <p:nvPr/>
        </p:nvSpPr>
        <p:spPr bwMode="auto">
          <a:xfrm>
            <a:off x="425450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7" name="Text Box 76"/>
          <p:cNvSpPr txBox="1">
            <a:spLocks noChangeArrowheads="1"/>
          </p:cNvSpPr>
          <p:nvPr/>
        </p:nvSpPr>
        <p:spPr bwMode="auto">
          <a:xfrm>
            <a:off x="3148013" y="6049962"/>
            <a:ext cx="811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#1</a:t>
            </a:r>
          </a:p>
        </p:txBody>
      </p:sp>
      <p:sp>
        <p:nvSpPr>
          <p:cNvPr id="9258" name="Rectangle 77"/>
          <p:cNvSpPr>
            <a:spLocks noChangeArrowheads="1"/>
          </p:cNvSpPr>
          <p:nvPr/>
        </p:nvSpPr>
        <p:spPr bwMode="auto">
          <a:xfrm>
            <a:off x="247650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59" name="Rectangle 78"/>
          <p:cNvSpPr>
            <a:spLocks noChangeArrowheads="1"/>
          </p:cNvSpPr>
          <p:nvPr/>
        </p:nvSpPr>
        <p:spPr bwMode="auto">
          <a:xfrm>
            <a:off x="514350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0" name="Rectangle 79"/>
          <p:cNvSpPr>
            <a:spLocks noChangeArrowheads="1"/>
          </p:cNvSpPr>
          <p:nvPr/>
        </p:nvSpPr>
        <p:spPr bwMode="auto">
          <a:xfrm>
            <a:off x="782638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1" name="Rectangle 80"/>
          <p:cNvSpPr>
            <a:spLocks noChangeArrowheads="1"/>
          </p:cNvSpPr>
          <p:nvPr/>
        </p:nvSpPr>
        <p:spPr bwMode="auto">
          <a:xfrm>
            <a:off x="1049338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2" name="Rectangle 81"/>
          <p:cNvSpPr>
            <a:spLocks noChangeArrowheads="1"/>
          </p:cNvSpPr>
          <p:nvPr/>
        </p:nvSpPr>
        <p:spPr bwMode="auto">
          <a:xfrm>
            <a:off x="2386013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3" name="Rectangle 82"/>
          <p:cNvSpPr>
            <a:spLocks noChangeArrowheads="1"/>
          </p:cNvSpPr>
          <p:nvPr/>
        </p:nvSpPr>
        <p:spPr bwMode="auto">
          <a:xfrm>
            <a:off x="2652713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64" name="Rectangle 83"/>
          <p:cNvSpPr>
            <a:spLocks noChangeArrowheads="1"/>
          </p:cNvSpPr>
          <p:nvPr/>
        </p:nvSpPr>
        <p:spPr bwMode="auto">
          <a:xfrm>
            <a:off x="29210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5" name="Rectangle 84"/>
          <p:cNvSpPr>
            <a:spLocks noChangeArrowheads="1"/>
          </p:cNvSpPr>
          <p:nvPr/>
        </p:nvSpPr>
        <p:spPr bwMode="auto">
          <a:xfrm>
            <a:off x="318770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6" name="Text Box 85"/>
          <p:cNvSpPr txBox="1">
            <a:spLocks noChangeArrowheads="1"/>
          </p:cNvSpPr>
          <p:nvPr/>
        </p:nvSpPr>
        <p:spPr bwMode="auto">
          <a:xfrm>
            <a:off x="620713" y="6038850"/>
            <a:ext cx="141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Low Order Byte</a:t>
            </a:r>
          </a:p>
          <a:p>
            <a:pPr algn="ctr"/>
            <a:r>
              <a:rPr lang="en-US" sz="1400"/>
              <a:t>(Byte #0)</a:t>
            </a:r>
          </a:p>
        </p:txBody>
      </p:sp>
      <p:sp>
        <p:nvSpPr>
          <p:cNvPr id="9267" name="Rectangle 86"/>
          <p:cNvSpPr>
            <a:spLocks noChangeArrowheads="1"/>
          </p:cNvSpPr>
          <p:nvPr/>
        </p:nvSpPr>
        <p:spPr bwMode="auto">
          <a:xfrm>
            <a:off x="5584825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8" name="Rectangle 87"/>
          <p:cNvSpPr>
            <a:spLocks noChangeArrowheads="1"/>
          </p:cNvSpPr>
          <p:nvPr/>
        </p:nvSpPr>
        <p:spPr bwMode="auto">
          <a:xfrm>
            <a:off x="58531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69" name="Rectangle 88"/>
          <p:cNvSpPr>
            <a:spLocks noChangeArrowheads="1"/>
          </p:cNvSpPr>
          <p:nvPr/>
        </p:nvSpPr>
        <p:spPr bwMode="auto">
          <a:xfrm>
            <a:off x="61198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70" name="Rectangle 89"/>
          <p:cNvSpPr>
            <a:spLocks noChangeArrowheads="1"/>
          </p:cNvSpPr>
          <p:nvPr/>
        </p:nvSpPr>
        <p:spPr bwMode="auto">
          <a:xfrm>
            <a:off x="63865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1" name="Rectangle 90"/>
          <p:cNvSpPr>
            <a:spLocks noChangeArrowheads="1"/>
          </p:cNvSpPr>
          <p:nvPr/>
        </p:nvSpPr>
        <p:spPr bwMode="auto">
          <a:xfrm>
            <a:off x="772795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2" name="Rectangle 91"/>
          <p:cNvSpPr>
            <a:spLocks noChangeArrowheads="1"/>
          </p:cNvSpPr>
          <p:nvPr/>
        </p:nvSpPr>
        <p:spPr bwMode="auto">
          <a:xfrm>
            <a:off x="79962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73" name="Rectangle 92"/>
          <p:cNvSpPr>
            <a:spLocks noChangeArrowheads="1"/>
          </p:cNvSpPr>
          <p:nvPr/>
        </p:nvSpPr>
        <p:spPr bwMode="auto">
          <a:xfrm>
            <a:off x="82629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4" name="Rectangle 93"/>
          <p:cNvSpPr>
            <a:spLocks noChangeArrowheads="1"/>
          </p:cNvSpPr>
          <p:nvPr/>
        </p:nvSpPr>
        <p:spPr bwMode="auto">
          <a:xfrm>
            <a:off x="8529638" y="5326062"/>
            <a:ext cx="268287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5" name="Text Box 94"/>
          <p:cNvSpPr txBox="1">
            <a:spLocks noChangeArrowheads="1"/>
          </p:cNvSpPr>
          <p:nvPr/>
        </p:nvSpPr>
        <p:spPr bwMode="auto">
          <a:xfrm>
            <a:off x="7083425" y="6051550"/>
            <a:ext cx="1457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/>
              <a:t>High Order Byte</a:t>
            </a:r>
          </a:p>
          <a:p>
            <a:pPr algn="ctr"/>
            <a:r>
              <a:rPr lang="en-US" sz="1400"/>
              <a:t>(Byte #3)</a:t>
            </a:r>
          </a:p>
        </p:txBody>
      </p:sp>
      <p:sp>
        <p:nvSpPr>
          <p:cNvPr id="9276" name="Rectangle 95"/>
          <p:cNvSpPr>
            <a:spLocks noChangeArrowheads="1"/>
          </p:cNvSpPr>
          <p:nvPr/>
        </p:nvSpPr>
        <p:spPr bwMode="auto">
          <a:xfrm>
            <a:off x="4518025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7" name="Rectangle 96"/>
          <p:cNvSpPr>
            <a:spLocks noChangeArrowheads="1"/>
          </p:cNvSpPr>
          <p:nvPr/>
        </p:nvSpPr>
        <p:spPr bwMode="auto">
          <a:xfrm>
            <a:off x="4784725" y="5326062"/>
            <a:ext cx="268288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8" name="Rectangle 97"/>
          <p:cNvSpPr>
            <a:spLocks noChangeArrowheads="1"/>
          </p:cNvSpPr>
          <p:nvPr/>
        </p:nvSpPr>
        <p:spPr bwMode="auto">
          <a:xfrm>
            <a:off x="50530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79" name="Rectangle 98"/>
          <p:cNvSpPr>
            <a:spLocks noChangeArrowheads="1"/>
          </p:cNvSpPr>
          <p:nvPr/>
        </p:nvSpPr>
        <p:spPr bwMode="auto">
          <a:xfrm>
            <a:off x="5319713" y="5326062"/>
            <a:ext cx="266700" cy="2667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0" name="Rectangle 99"/>
          <p:cNvSpPr>
            <a:spLocks noChangeArrowheads="1"/>
          </p:cNvSpPr>
          <p:nvPr/>
        </p:nvSpPr>
        <p:spPr bwMode="auto">
          <a:xfrm>
            <a:off x="6661150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81" name="Rectangle 100"/>
          <p:cNvSpPr>
            <a:spLocks noChangeArrowheads="1"/>
          </p:cNvSpPr>
          <p:nvPr/>
        </p:nvSpPr>
        <p:spPr bwMode="auto">
          <a:xfrm>
            <a:off x="6927850" y="5326062"/>
            <a:ext cx="268288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9282" name="Rectangle 101"/>
          <p:cNvSpPr>
            <a:spLocks noChangeArrowheads="1"/>
          </p:cNvSpPr>
          <p:nvPr/>
        </p:nvSpPr>
        <p:spPr bwMode="auto">
          <a:xfrm>
            <a:off x="71961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3" name="Rectangle 102"/>
          <p:cNvSpPr>
            <a:spLocks noChangeArrowheads="1"/>
          </p:cNvSpPr>
          <p:nvPr/>
        </p:nvSpPr>
        <p:spPr bwMode="auto">
          <a:xfrm>
            <a:off x="7462838" y="5326062"/>
            <a:ext cx="266700" cy="2667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284" name="Text Box 103"/>
          <p:cNvSpPr txBox="1">
            <a:spLocks noChangeArrowheads="1"/>
          </p:cNvSpPr>
          <p:nvPr/>
        </p:nvSpPr>
        <p:spPr bwMode="auto">
          <a:xfrm>
            <a:off x="5357813" y="6040437"/>
            <a:ext cx="8112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/>
              <a:t>Byte #2</a:t>
            </a:r>
          </a:p>
        </p:txBody>
      </p:sp>
      <p:sp>
        <p:nvSpPr>
          <p:cNvPr id="9285" name="Text Box 104"/>
          <p:cNvSpPr txBox="1">
            <a:spLocks noChangeArrowheads="1"/>
          </p:cNvSpPr>
          <p:nvPr/>
        </p:nvSpPr>
        <p:spPr bwMode="auto">
          <a:xfrm>
            <a:off x="3151188" y="4202112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400" dirty="0"/>
              <a:t>)</a:t>
            </a:r>
          </a:p>
        </p:txBody>
      </p:sp>
      <p:sp>
        <p:nvSpPr>
          <p:cNvPr id="9286" name="Text Box 105"/>
          <p:cNvSpPr txBox="1">
            <a:spLocks noChangeArrowheads="1"/>
          </p:cNvSpPr>
          <p:nvPr/>
        </p:nvSpPr>
        <p:spPr bwMode="auto">
          <a:xfrm>
            <a:off x="1063250" y="4203700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400" dirty="0"/>
              <a:t>)</a:t>
            </a:r>
          </a:p>
        </p:txBody>
      </p:sp>
      <p:grpSp>
        <p:nvGrpSpPr>
          <p:cNvPr id="9287" name="Group 86"/>
          <p:cNvGrpSpPr>
            <a:grpSpLocks/>
          </p:cNvGrpSpPr>
          <p:nvPr/>
        </p:nvGrpSpPr>
        <p:grpSpPr bwMode="auto">
          <a:xfrm>
            <a:off x="6656388" y="3830637"/>
            <a:ext cx="2136775" cy="1206500"/>
            <a:chOff x="6656388" y="3486150"/>
            <a:chExt cx="2136775" cy="1205561"/>
          </a:xfrm>
        </p:grpSpPr>
        <p:sp>
          <p:nvSpPr>
            <p:cNvPr id="9294" name="Rectangle 51"/>
            <p:cNvSpPr>
              <a:spLocks noChangeArrowheads="1"/>
            </p:cNvSpPr>
            <p:nvPr/>
          </p:nvSpPr>
          <p:spPr bwMode="auto">
            <a:xfrm>
              <a:off x="7723188" y="3486150"/>
              <a:ext cx="268287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5" name="Rectangle 52"/>
            <p:cNvSpPr>
              <a:spLocks noChangeArrowheads="1"/>
            </p:cNvSpPr>
            <p:nvPr/>
          </p:nvSpPr>
          <p:spPr bwMode="auto">
            <a:xfrm>
              <a:off x="79914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296" name="Rectangle 53"/>
            <p:cNvSpPr>
              <a:spLocks noChangeArrowheads="1"/>
            </p:cNvSpPr>
            <p:nvPr/>
          </p:nvSpPr>
          <p:spPr bwMode="auto">
            <a:xfrm>
              <a:off x="82581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7" name="Rectangle 54"/>
            <p:cNvSpPr>
              <a:spLocks noChangeArrowheads="1"/>
            </p:cNvSpPr>
            <p:nvPr/>
          </p:nvSpPr>
          <p:spPr bwMode="auto">
            <a:xfrm>
              <a:off x="8524875" y="3486150"/>
              <a:ext cx="268288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98" name="Text Box 56"/>
            <p:cNvSpPr txBox="1">
              <a:spLocks noChangeArrowheads="1"/>
            </p:cNvSpPr>
            <p:nvPr/>
          </p:nvSpPr>
          <p:spPr bwMode="auto">
            <a:xfrm>
              <a:off x="7078953" y="4168775"/>
              <a:ext cx="1456745" cy="5229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400"/>
                <a:t>High Order Byte</a:t>
              </a:r>
            </a:p>
            <a:p>
              <a:pPr algn="ctr"/>
              <a:r>
                <a:rPr lang="en-US" sz="1400"/>
                <a:t>(Byte #3)</a:t>
              </a:r>
            </a:p>
          </p:txBody>
        </p:sp>
        <p:sp>
          <p:nvSpPr>
            <p:cNvPr id="9299" name="Rectangle 61"/>
            <p:cNvSpPr>
              <a:spLocks noChangeArrowheads="1"/>
            </p:cNvSpPr>
            <p:nvPr/>
          </p:nvSpPr>
          <p:spPr bwMode="auto">
            <a:xfrm>
              <a:off x="6656388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00" name="Rectangle 62"/>
            <p:cNvSpPr>
              <a:spLocks noChangeArrowheads="1"/>
            </p:cNvSpPr>
            <p:nvPr/>
          </p:nvSpPr>
          <p:spPr bwMode="auto">
            <a:xfrm>
              <a:off x="6923088" y="3486150"/>
              <a:ext cx="268287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301" name="Rectangle 63"/>
            <p:cNvSpPr>
              <a:spLocks noChangeArrowheads="1"/>
            </p:cNvSpPr>
            <p:nvPr/>
          </p:nvSpPr>
          <p:spPr bwMode="auto">
            <a:xfrm>
              <a:off x="71913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302" name="Rectangle 64"/>
            <p:cNvSpPr>
              <a:spLocks noChangeArrowheads="1"/>
            </p:cNvSpPr>
            <p:nvPr/>
          </p:nvSpPr>
          <p:spPr bwMode="auto">
            <a:xfrm>
              <a:off x="7458075" y="3486150"/>
              <a:ext cx="266700" cy="266700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303" name="Text Box 106"/>
            <p:cNvSpPr txBox="1">
              <a:spLocks noChangeArrowheads="1"/>
            </p:cNvSpPr>
            <p:nvPr/>
          </p:nvSpPr>
          <p:spPr bwMode="auto">
            <a:xfrm>
              <a:off x="7547393" y="3859213"/>
              <a:ext cx="537327" cy="30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/>
              <a:r>
                <a:rPr lang="en-US" sz="1400" dirty="0"/>
                <a:t>(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AB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9288" name="Text Box 107"/>
          <p:cNvSpPr txBox="1">
            <a:spLocks noChangeArrowheads="1"/>
          </p:cNvSpPr>
          <p:nvPr/>
        </p:nvSpPr>
        <p:spPr bwMode="auto">
          <a:xfrm>
            <a:off x="5360988" y="4192587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/>
              <a:t>)</a:t>
            </a:r>
          </a:p>
        </p:txBody>
      </p:sp>
      <p:sp>
        <p:nvSpPr>
          <p:cNvPr id="9289" name="Text Box 108"/>
          <p:cNvSpPr txBox="1">
            <a:spLocks noChangeArrowheads="1"/>
          </p:cNvSpPr>
          <p:nvPr/>
        </p:nvSpPr>
        <p:spPr bwMode="auto">
          <a:xfrm>
            <a:off x="3152775" y="5678487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CD</a:t>
            </a:r>
            <a:r>
              <a:rPr lang="en-US" sz="1400" dirty="0"/>
              <a:t>)</a:t>
            </a:r>
          </a:p>
        </p:txBody>
      </p:sp>
      <p:sp>
        <p:nvSpPr>
          <p:cNvPr id="9290" name="Text Box 109"/>
          <p:cNvSpPr txBox="1">
            <a:spLocks noChangeArrowheads="1"/>
          </p:cNvSpPr>
          <p:nvPr/>
        </p:nvSpPr>
        <p:spPr bwMode="auto">
          <a:xfrm>
            <a:off x="1064043" y="5680075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sz="1400" dirty="0"/>
              <a:t>)</a:t>
            </a:r>
          </a:p>
        </p:txBody>
      </p:sp>
      <p:sp>
        <p:nvSpPr>
          <p:cNvPr id="9291" name="Text Box 110"/>
          <p:cNvSpPr txBox="1">
            <a:spLocks noChangeArrowheads="1"/>
          </p:cNvSpPr>
          <p:nvPr/>
        </p:nvSpPr>
        <p:spPr bwMode="auto">
          <a:xfrm>
            <a:off x="7549775" y="5680075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34</a:t>
            </a:r>
            <a:r>
              <a:rPr lang="en-US" sz="1400" dirty="0"/>
              <a:t>)</a:t>
            </a:r>
          </a:p>
        </p:txBody>
      </p:sp>
      <p:sp>
        <p:nvSpPr>
          <p:cNvPr id="9292" name="Text Box 111"/>
          <p:cNvSpPr txBox="1">
            <a:spLocks noChangeArrowheads="1"/>
          </p:cNvSpPr>
          <p:nvPr/>
        </p:nvSpPr>
        <p:spPr bwMode="auto">
          <a:xfrm>
            <a:off x="5362575" y="5668962"/>
            <a:ext cx="5373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sz="1400" dirty="0"/>
              <a:t>(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12</a:t>
            </a:r>
            <a:r>
              <a:rPr lang="en-US" sz="1400" dirty="0"/>
              <a:t>)</a:t>
            </a:r>
          </a:p>
        </p:txBody>
      </p:sp>
      <p:sp>
        <p:nvSpPr>
          <p:cNvPr id="929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6450012"/>
            <a:ext cx="713317" cy="322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D396048-090D-422A-AFE3-2DF4FF551683}" type="slidenum">
              <a:rPr lang="en-US" smtClean="0">
                <a:latin typeface="Arial" charset="0"/>
              </a:rPr>
              <a:pPr/>
              <a:t>26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3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3581400"/>
            <a:ext cx="82010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78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27"/>
          <a:stretch/>
        </p:blipFill>
        <p:spPr bwMode="auto">
          <a:xfrm>
            <a:off x="533400" y="4635062"/>
            <a:ext cx="8153400" cy="7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1"/>
          <p:cNvSpPr>
            <a:spLocks noChangeArrowheads="1"/>
          </p:cNvSpPr>
          <p:nvPr/>
        </p:nvSpPr>
        <p:spPr bwMode="auto">
          <a:xfrm>
            <a:off x="752475" y="5476875"/>
            <a:ext cx="39354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 smtClean="0">
                <a:solidFill>
                  <a:srgbClr val="000000"/>
                </a:solidFill>
              </a:rPr>
              <a:t>Figure 6.4 Big-endian and little-endian data storage</a:t>
            </a:r>
            <a:endParaRPr lang="en-US" altLang="en-US" sz="1200" b="0" dirty="0" smtClean="0">
              <a:solidFill>
                <a:srgbClr val="000000"/>
              </a:solidFill>
            </a:endParaRPr>
          </a:p>
        </p:txBody>
      </p:sp>
      <p:sp>
        <p:nvSpPr>
          <p:cNvPr id="50180" name="Footer Placeholder 1"/>
          <p:cNvSpPr>
            <a:spLocks noGrp="1"/>
          </p:cNvSpPr>
          <p:nvPr/>
        </p:nvSpPr>
        <p:spPr bwMode="auto">
          <a:xfrm>
            <a:off x="2587625" y="6019800"/>
            <a:ext cx="39703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1pPr>
            <a:lvl2pPr indent="-282575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Arial" charset="0"/>
              </a:defRPr>
            </a:lvl2pPr>
            <a:lvl3pPr indent="-223838" eaLnBrk="0" hangingPunct="0">
              <a:spcBef>
                <a:spcPct val="20000"/>
              </a:spcBef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" charset="0"/>
              </a:defRPr>
            </a:lvl3pPr>
            <a:lvl4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0" smtClean="0">
                <a:solidFill>
                  <a:srgbClr val="000000"/>
                </a:solidFill>
                <a:cs typeface="Arial" charset="0"/>
              </a:rPr>
              <a:t>Copyright © 2013 Elsevier Inc. All rights reserved.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Big-Endian vs Little-Endian</a:t>
            </a:r>
            <a:endParaRPr lang="en-US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u="sng" kern="0" dirty="0"/>
              <a:t>Big-Endian</a:t>
            </a:r>
            <a:r>
              <a:rPr lang="en-US" kern="0" dirty="0"/>
              <a:t> – </a:t>
            </a:r>
            <a:r>
              <a:rPr lang="en-US" dirty="0"/>
              <a:t>Byte numbering starts @ </a:t>
            </a:r>
            <a:r>
              <a:rPr lang="en-US" dirty="0" smtClean="0"/>
              <a:t>MSB </a:t>
            </a:r>
            <a:endParaRPr lang="en-US" u="sng" kern="0" dirty="0"/>
          </a:p>
          <a:p>
            <a:r>
              <a:rPr lang="en-US" u="sng" kern="0" dirty="0" smtClean="0"/>
              <a:t>Little-Endian</a:t>
            </a:r>
            <a:r>
              <a:rPr lang="en-US" kern="0" dirty="0" smtClean="0"/>
              <a:t> – </a:t>
            </a:r>
            <a:r>
              <a:rPr lang="en-US" dirty="0"/>
              <a:t>Byte numbering starts @ </a:t>
            </a:r>
            <a:r>
              <a:rPr lang="en-US" dirty="0" smtClean="0"/>
              <a:t>LSB </a:t>
            </a:r>
            <a:r>
              <a:rPr lang="en-US" u="sng" kern="0" dirty="0" smtClean="0"/>
              <a:t> </a:t>
            </a:r>
            <a:endParaRPr lang="en-US" u="sng" kern="0" dirty="0"/>
          </a:p>
          <a:p>
            <a:endParaRPr lang="en-US" kern="0" dirty="0" smtClean="0"/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06" y="3576140"/>
            <a:ext cx="81534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9217" y="2752825"/>
            <a:ext cx="2188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0x23456789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1573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Little-Endian</a:t>
            </a:r>
            <a:endParaRPr lang="en-US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1536700"/>
            <a:ext cx="8131175" cy="4324350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75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+mn-lt"/>
              </a:defRPr>
            </a:lvl2pPr>
            <a:lvl3pPr marL="1027113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 smtClean="0"/>
          </a:p>
          <a:p>
            <a:r>
              <a:rPr lang="en-US" b="0" kern="0" dirty="0" smtClean="0"/>
              <a:t>Given: $t0 = 0x23456789</a:t>
            </a:r>
          </a:p>
          <a:p>
            <a:r>
              <a:rPr lang="en-US" b="0" kern="0" dirty="0" smtClean="0"/>
              <a:t>What gets stored in $s0 in this assembly code?</a:t>
            </a:r>
            <a:endParaRPr lang="en-US" b="0" kern="0" dirty="0"/>
          </a:p>
          <a:p>
            <a:pPr lvl="1">
              <a:tabLst>
                <a:tab pos="1377950" algn="l"/>
              </a:tabLst>
            </a:pPr>
            <a:r>
              <a:rPr lang="en-US" b="0" kern="0" dirty="0" err="1" smtClean="0"/>
              <a:t>sw</a:t>
            </a:r>
            <a:r>
              <a:rPr lang="en-US" b="0" kern="0" dirty="0"/>
              <a:t>	</a:t>
            </a:r>
            <a:r>
              <a:rPr lang="en-US" b="0" kern="0" dirty="0" smtClean="0"/>
              <a:t>$t0, 0($0)</a:t>
            </a:r>
          </a:p>
          <a:p>
            <a:pPr lvl="1">
              <a:tabLst>
                <a:tab pos="1377950" algn="l"/>
              </a:tabLst>
            </a:pPr>
            <a:r>
              <a:rPr lang="en-US" b="0" kern="0" dirty="0" err="1" smtClean="0"/>
              <a:t>lb</a:t>
            </a:r>
            <a:r>
              <a:rPr lang="en-US" b="0" kern="0" dirty="0"/>
              <a:t>	</a:t>
            </a:r>
            <a:r>
              <a:rPr lang="en-US" b="0" kern="0" dirty="0" smtClean="0"/>
              <a:t>$s0</a:t>
            </a:r>
            <a:r>
              <a:rPr lang="en-US" b="0" kern="0" dirty="0"/>
              <a:t>, </a:t>
            </a:r>
            <a:r>
              <a:rPr lang="en-US" b="0" kern="0" dirty="0" smtClean="0"/>
              <a:t>1($</a:t>
            </a:r>
            <a:r>
              <a:rPr lang="en-US" b="0" kern="0" dirty="0"/>
              <a:t>0</a:t>
            </a:r>
            <a:r>
              <a:rPr lang="en-US" b="0" kern="0" dirty="0" smtClean="0"/>
              <a:t>)</a:t>
            </a:r>
            <a:endParaRPr lang="en-US" b="0" kern="0" dirty="0"/>
          </a:p>
          <a:p>
            <a:endParaRPr lang="en-US" b="0" kern="0" dirty="0" smtClean="0"/>
          </a:p>
          <a:p>
            <a:endParaRPr lang="en-US" b="0" kern="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684526"/>
              </p:ext>
            </p:extLst>
          </p:nvPr>
        </p:nvGraphicFramePr>
        <p:xfrm>
          <a:off x="950594" y="3966002"/>
          <a:ext cx="391509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/>
                <a:gridCol w="755650"/>
                <a:gridCol w="755650"/>
                <a:gridCol w="755650"/>
                <a:gridCol w="755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0" smtClean="0">
                          <a:solidFill>
                            <a:schemeClr val="tx1"/>
                          </a:solidFill>
                        </a:rPr>
                        <a:t>$t0 =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45117"/>
              </p:ext>
            </p:extLst>
          </p:nvPr>
        </p:nvGraphicFramePr>
        <p:xfrm>
          <a:off x="950594" y="3966665"/>
          <a:ext cx="391509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/>
                <a:gridCol w="755650"/>
                <a:gridCol w="755650"/>
                <a:gridCol w="755650"/>
                <a:gridCol w="755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0" dirty="0" smtClean="0">
                          <a:solidFill>
                            <a:schemeClr val="tx1"/>
                          </a:solidFill>
                        </a:rPr>
                        <a:t>$t0 =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95218"/>
              </p:ext>
            </p:extLst>
          </p:nvPr>
        </p:nvGraphicFramePr>
        <p:xfrm>
          <a:off x="950594" y="3966665"/>
          <a:ext cx="3915093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493"/>
                <a:gridCol w="755650"/>
                <a:gridCol w="755650"/>
                <a:gridCol w="755650"/>
                <a:gridCol w="755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kern="0" dirty="0" smtClean="0">
                          <a:solidFill>
                            <a:schemeClr val="tx1"/>
                          </a:solidFill>
                        </a:rPr>
                        <a:t>$t0 =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3333750" y="3985715"/>
            <a:ext cx="791144" cy="42308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stCxn id="7" idx="1"/>
          </p:cNvCxnSpPr>
          <p:nvPr/>
        </p:nvCxnSpPr>
        <p:spPr bwMode="auto">
          <a:xfrm flipH="1" flipV="1">
            <a:off x="2695576" y="3581401"/>
            <a:ext cx="754034" cy="466273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50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65125" y="0"/>
            <a:ext cx="8229600" cy="1006475"/>
          </a:xfrm>
        </p:spPr>
        <p:txBody>
          <a:bodyPr/>
          <a:lstStyle/>
          <a:p>
            <a:r>
              <a:rPr lang="en-US" dirty="0" smtClean="0"/>
              <a:t>MIPS Architecture Uses </a:t>
            </a:r>
            <a:br>
              <a:rPr lang="en-US" dirty="0" smtClean="0"/>
            </a:br>
            <a:r>
              <a:rPr lang="en-US" dirty="0" smtClean="0"/>
              <a:t>Little Endian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74638" y="1514475"/>
            <a:ext cx="8504237" cy="4978400"/>
          </a:xfrm>
        </p:spPr>
        <p:txBody>
          <a:bodyPr/>
          <a:lstStyle/>
          <a:p>
            <a:r>
              <a:rPr lang="en-US" sz="1800" b="0" dirty="0" smtClean="0"/>
              <a:t>Values stored in little-endian byte order </a:t>
            </a:r>
          </a:p>
          <a:p>
            <a:r>
              <a:rPr lang="en-US" sz="1800" b="0" dirty="0" smtClean="0"/>
              <a:t>Least significant byte is stored first</a:t>
            </a:r>
          </a:p>
          <a:p>
            <a:endParaRPr lang="en-US" sz="2400" dirty="0" smtClean="0"/>
          </a:p>
        </p:txBody>
      </p:sp>
      <p:grpSp>
        <p:nvGrpSpPr>
          <p:cNvPr id="10244" name="Group 9"/>
          <p:cNvGrpSpPr>
            <a:grpSpLocks/>
          </p:cNvGrpSpPr>
          <p:nvPr/>
        </p:nvGrpSpPr>
        <p:grpSpPr bwMode="auto">
          <a:xfrm>
            <a:off x="2171700" y="2114550"/>
            <a:ext cx="5159375" cy="4286250"/>
            <a:chOff x="2171700" y="1847850"/>
            <a:chExt cx="5159375" cy="4286250"/>
          </a:xfrm>
        </p:grpSpPr>
        <p:pic>
          <p:nvPicPr>
            <p:cNvPr id="10246" name="Picture 8" descr="C:\Users\user\Desktop\280px-Little-Endian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1700" y="1847850"/>
              <a:ext cx="4800600" cy="428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Rectangle 5"/>
            <p:cNvSpPr>
              <a:spLocks noChangeArrowheads="1"/>
            </p:cNvSpPr>
            <p:nvPr/>
          </p:nvSpPr>
          <p:spPr bwMode="auto">
            <a:xfrm>
              <a:off x="6640513" y="3435350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5000</a:t>
              </a:r>
            </a:p>
          </p:txBody>
        </p:sp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6640513" y="3946525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5001</a:t>
              </a:r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6640513" y="4457700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5002</a:t>
              </a:r>
            </a:p>
          </p:txBody>
        </p:sp>
        <p:sp>
          <p:nvSpPr>
            <p:cNvPr id="10250" name="Rectangle 8"/>
            <p:cNvSpPr>
              <a:spLocks noChangeArrowheads="1"/>
            </p:cNvSpPr>
            <p:nvPr/>
          </p:nvSpPr>
          <p:spPr bwMode="auto">
            <a:xfrm>
              <a:off x="6640513" y="4968875"/>
              <a:ext cx="690562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5003</a:t>
              </a:r>
            </a:p>
          </p:txBody>
        </p:sp>
      </p:grpSp>
      <p:sp>
        <p:nvSpPr>
          <p:cNvPr id="1024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15350" y="6419850"/>
            <a:ext cx="738717" cy="3222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190516C1-0FA0-48E6-9A01-D0A036EF071F}" type="slidenum">
              <a:rPr lang="en-US" smtClean="0">
                <a:latin typeface="Arial" charset="0"/>
              </a:rPr>
              <a:pPr/>
              <a:t>29</a:t>
            </a:fld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18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012707" y="0"/>
            <a:ext cx="3599849" cy="670880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3352800" y="152400"/>
          <a:ext cx="2895600" cy="645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Visio" r:id="rId4" imgW="1866733" imgH="4161520" progId="Visio.Drawing.11">
                  <p:embed/>
                </p:oleObj>
              </mc:Choice>
              <mc:Fallback>
                <p:oleObj name="Visio" r:id="rId4" imgW="1866733" imgH="41615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"/>
                        <a:ext cx="2895600" cy="6453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3202286" y="2995448"/>
            <a:ext cx="3230045" cy="726614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Where we have been…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212792" y="1592317"/>
            <a:ext cx="3219539" cy="139924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			Where we are going…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2601311" y="1813033"/>
            <a:ext cx="0" cy="271166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851338" y="2801365"/>
            <a:ext cx="1749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FF0000"/>
                </a:solidFill>
              </a:rPr>
              <a:t>Abstraction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8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latin typeface="Trebuchet MS" panose="020B0603020202020204" pitchFamily="34" charset="0"/>
              </a:rPr>
              <a:pPr algn="ctr">
                <a:defRPr/>
              </a:pPr>
              <a:t>30</a:t>
            </a:fld>
            <a:endParaRPr lang="en-US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C:\Users\Ashley.Murphy\Desktop\USAFA%20Logo%202%20Line%20CMY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13" y="3004688"/>
            <a:ext cx="6815137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626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Assembly and Machine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882" y="1461950"/>
            <a:ext cx="4622575" cy="4972556"/>
          </a:xfrm>
        </p:spPr>
        <p:txBody>
          <a:bodyPr/>
          <a:lstStyle/>
          <a:p>
            <a:r>
              <a:rPr lang="en-US" sz="2400" b="1" dirty="0"/>
              <a:t>Instructions: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words </a:t>
            </a:r>
            <a:r>
              <a:rPr lang="en-US" sz="2000" dirty="0">
                <a:solidFill>
                  <a:srgbClr val="0070C0"/>
                </a:solidFill>
              </a:rPr>
              <a:t>in a computers language</a:t>
            </a:r>
          </a:p>
          <a:p>
            <a:r>
              <a:rPr lang="en-US" sz="2400" b="1" dirty="0"/>
              <a:t>Instruction Set: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dictionary of the language</a:t>
            </a:r>
          </a:p>
          <a:p>
            <a:r>
              <a:rPr lang="en-US" sz="2400" b="1" dirty="0"/>
              <a:t>Assembly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human-readable </a:t>
            </a:r>
            <a:r>
              <a:rPr lang="en-US" sz="2000" dirty="0">
                <a:solidFill>
                  <a:srgbClr val="0070C0"/>
                </a:solidFill>
              </a:rPr>
              <a:t>format of computer instructions</a:t>
            </a:r>
          </a:p>
          <a:p>
            <a:r>
              <a:rPr lang="en-US" sz="2400" b="1" dirty="0"/>
              <a:t>Machine Language: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computer-readable </a:t>
            </a:r>
            <a:r>
              <a:rPr lang="en-US" sz="2000" dirty="0">
                <a:solidFill>
                  <a:srgbClr val="0070C0"/>
                </a:solidFill>
              </a:rPr>
              <a:t>instructions - binary (1's and 0's)</a:t>
            </a:r>
          </a:p>
          <a:p>
            <a:endParaRPr lang="en-US" sz="24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820187" y="2611135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Assembler</a:t>
            </a:r>
            <a:endParaRPr lang="en-US" b="1" dirty="0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6883192" y="2276835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34156" y="182260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Assembly Language Program</a:t>
            </a:r>
            <a:endParaRPr lang="en-US" sz="1800" dirty="0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880749" y="3291531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822629" y="4312880"/>
            <a:ext cx="2121125" cy="6803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</a:pPr>
            <a:r>
              <a:rPr lang="en-US" sz="1800" b="1" dirty="0" smtClean="0"/>
              <a:t>Linker</a:t>
            </a:r>
            <a:endParaRPr lang="en-US" b="1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885634" y="3978580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54" y="36092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Relocatable Object Code</a:t>
            </a:r>
            <a:endParaRPr lang="en-US" sz="1800" dirty="0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883191" y="4993276"/>
            <a:ext cx="0" cy="3239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02944" y="5317225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Executable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574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Steps for Translating and starting a program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defRPr/>
            </a:pPr>
            <a:fld id="{C4D65584-0C7D-48B8-BEDE-21A2E8802255}" type="slidenum">
              <a:rPr lang="en-US" sz="1400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z="1400" dirty="0" smtClean="0">
              <a:solidFill>
                <a:srgbClr val="000000"/>
              </a:solidFill>
            </a:endParaRPr>
          </a:p>
          <a:p>
            <a:pPr>
              <a:defRPr/>
            </a:pPr>
            <a:fld id="{CE428E89-579F-43C8-B441-BB390AD4A5E9}" type="datetime3">
              <a:rPr lang="en-US" sz="1400" smtClean="0">
                <a:solidFill>
                  <a:srgbClr val="000000"/>
                </a:solidFill>
              </a:rPr>
              <a:pPr>
                <a:defRPr/>
              </a:pPr>
              <a:t>3 April 2017</a:t>
            </a:fld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013176" y="2002249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Compiler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013176" y="3166648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Assembler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572000" y="1756962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3285215" y="1456844"/>
            <a:ext cx="2573570" cy="300118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Higher Level Language (HLL)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4572000" y="293290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Rectangle 15"/>
          <p:cNvSpPr/>
          <p:nvPr/>
        </p:nvSpPr>
        <p:spPr bwMode="auto">
          <a:xfrm>
            <a:off x="3285215" y="2628457"/>
            <a:ext cx="2573570" cy="30444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Assembly Language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572000" y="2377397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3285215" y="3802956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Object File (Machine Code)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572000" y="354756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4013176" y="4365350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Linker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572000" y="4131604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3285215" y="4966490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Executable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572000" y="4746269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4013176" y="5482094"/>
            <a:ext cx="1117648" cy="375147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Loader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4572000" y="5248348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3285215" y="6118401"/>
            <a:ext cx="2573570" cy="30877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Memory</a:t>
            </a:r>
            <a:endParaRPr lang="en-US" sz="1200" dirty="0" smtClean="0">
              <a:solidFill>
                <a:srgbClr val="00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572000" y="5863013"/>
            <a:ext cx="0" cy="245289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28"/>
          <p:cNvSpPr/>
          <p:nvPr/>
        </p:nvSpPr>
        <p:spPr bwMode="auto">
          <a:xfrm>
            <a:off x="5792153" y="3719454"/>
            <a:ext cx="1303240" cy="475780"/>
          </a:xfrm>
          <a:prstGeom prst="rect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Object Files</a:t>
            </a:r>
            <a:endParaRPr lang="en-US" sz="1400" dirty="0">
              <a:solidFill>
                <a:srgbClr val="000000"/>
              </a:solidFill>
            </a:endParaRPr>
          </a:p>
          <a:p>
            <a:pPr algn="ctr" eaLnBrk="0" hangingPunct="0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Library Files</a:t>
            </a:r>
          </a:p>
        </p:txBody>
      </p:sp>
      <p:cxnSp>
        <p:nvCxnSpPr>
          <p:cNvPr id="30" name="Straight Arrow Connector 29"/>
          <p:cNvCxnSpPr>
            <a:stCxn id="29" idx="1"/>
            <a:endCxn id="20" idx="3"/>
          </p:cNvCxnSpPr>
          <p:nvPr/>
        </p:nvCxnSpPr>
        <p:spPr bwMode="auto">
          <a:xfrm flipH="1">
            <a:off x="5130824" y="3957344"/>
            <a:ext cx="661329" cy="595580"/>
          </a:xfrm>
          <a:prstGeom prst="straightConnector1">
            <a:avLst/>
          </a:prstGeom>
          <a:solidFill>
            <a:srgbClr val="0C2D83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44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/>
      <p:bldP spid="16" grpId="0"/>
      <p:bldP spid="18" grpId="0"/>
      <p:bldP spid="20" grpId="0" animBg="1"/>
      <p:bldP spid="22" grpId="0"/>
      <p:bldP spid="24" grpId="0" animBg="1"/>
      <p:bldP spid="26" grpId="0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vs               Micro-Architecture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536700"/>
            <a:ext cx="5825783" cy="4324350"/>
          </a:xfrm>
        </p:spPr>
        <p:txBody>
          <a:bodyPr/>
          <a:lstStyle/>
          <a:p>
            <a:r>
              <a:rPr lang="en-US" dirty="0"/>
              <a:t>Architecture: </a:t>
            </a:r>
            <a:r>
              <a:rPr lang="en-US" b="0" dirty="0"/>
              <a:t>the programmer’s view of the computer</a:t>
            </a:r>
          </a:p>
          <a:p>
            <a:pPr lvl="1"/>
            <a:r>
              <a:rPr lang="en-US" b="0" dirty="0"/>
              <a:t>Defined by </a:t>
            </a:r>
            <a:r>
              <a:rPr lang="en-US" b="0" dirty="0" smtClean="0"/>
              <a:t>instruction set </a:t>
            </a:r>
            <a:r>
              <a:rPr lang="en-US" b="0" dirty="0"/>
              <a:t>and operand </a:t>
            </a:r>
            <a:r>
              <a:rPr lang="en-US" b="0" dirty="0" smtClean="0"/>
              <a:t>locations (i.e. registers, instructions, and memory)</a:t>
            </a:r>
          </a:p>
          <a:p>
            <a:pPr lvl="1"/>
            <a:r>
              <a:rPr lang="en-US" b="0" dirty="0" smtClean="0"/>
              <a:t>Examples – x86, </a:t>
            </a:r>
            <a:r>
              <a:rPr lang="en-US" b="0" dirty="0" smtClean="0"/>
              <a:t>ARM, PowerPC</a:t>
            </a:r>
            <a:r>
              <a:rPr lang="en-US" b="0" dirty="0" smtClean="0"/>
              <a:t>, and MIPS</a:t>
            </a:r>
            <a:endParaRPr lang="en-US" b="0" dirty="0"/>
          </a:p>
          <a:p>
            <a:r>
              <a:rPr lang="en-US" dirty="0"/>
              <a:t>Micro-architecture: </a:t>
            </a:r>
            <a:r>
              <a:rPr lang="en-US" b="0" dirty="0" smtClean="0"/>
              <a:t>hardware implementation of architecture</a:t>
            </a:r>
            <a:endParaRPr lang="en-US" b="0" dirty="0"/>
          </a:p>
          <a:p>
            <a:pPr lvl="1"/>
            <a:r>
              <a:rPr lang="en-US" b="0" dirty="0"/>
              <a:t>Specific arrangement of registers, memories</a:t>
            </a:r>
            <a:r>
              <a:rPr lang="en-US" b="0" dirty="0" smtClean="0"/>
              <a:t>, ALUs etc.</a:t>
            </a:r>
            <a:endParaRPr lang="en-US" b="0" dirty="0"/>
          </a:p>
          <a:p>
            <a:pPr lvl="1"/>
            <a:r>
              <a:rPr lang="en-US" b="0" dirty="0"/>
              <a:t>Many different microarchitectures exist for a single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April 2017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0460636"/>
              </p:ext>
            </p:extLst>
          </p:nvPr>
        </p:nvGraphicFramePr>
        <p:xfrm>
          <a:off x="6553200" y="1450145"/>
          <a:ext cx="2222500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Visio" r:id="rId4" imgW="1866733" imgH="4161520" progId="Visio.Drawing.11">
                  <p:embed/>
                </p:oleObj>
              </mc:Choice>
              <mc:Fallback>
                <p:oleObj name="Visio" r:id="rId4" imgW="1866733" imgH="41615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450145"/>
                        <a:ext cx="2222500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 bwMode="auto">
          <a:xfrm>
            <a:off x="6540062" y="2538249"/>
            <a:ext cx="2270231" cy="58472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	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540062" y="3069033"/>
            <a:ext cx="2270231" cy="58472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4896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Any Architecture will consist of:</a:t>
            </a:r>
          </a:p>
          <a:p>
            <a:pPr lvl="1"/>
            <a:r>
              <a:rPr lang="en-US" altLang="en-US" sz="2400" dirty="0"/>
              <a:t>A set of operations (instructions)</a:t>
            </a:r>
          </a:p>
          <a:p>
            <a:pPr lvl="1"/>
            <a:r>
              <a:rPr lang="en-US" altLang="en-US" sz="2400" dirty="0"/>
              <a:t>Data units (sizes, addressing modes, etc.)</a:t>
            </a:r>
          </a:p>
          <a:p>
            <a:pPr lvl="1"/>
            <a:r>
              <a:rPr lang="en-US" altLang="en-US" sz="2400" dirty="0"/>
              <a:t>Registers</a:t>
            </a:r>
          </a:p>
          <a:p>
            <a:pPr lvl="1"/>
            <a:r>
              <a:rPr lang="en-US" altLang="en-US" sz="2400" dirty="0"/>
              <a:t>Interaction with memory</a:t>
            </a:r>
          </a:p>
          <a:p>
            <a:pPr lvl="1"/>
            <a:r>
              <a:rPr lang="en-US" altLang="en-US" sz="2400" dirty="0"/>
              <a:t>Program counter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Neuman</a:t>
            </a:r>
            <a:r>
              <a:rPr lang="en-US" dirty="0" smtClean="0"/>
              <a:t> vs Harvard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Harvard architecture physically separates signals and storage for code and data</a:t>
            </a:r>
          </a:p>
          <a:p>
            <a:pPr lvl="1"/>
            <a:r>
              <a:rPr lang="en-US" altLang="en-US" dirty="0" smtClean="0"/>
              <a:t>i.e., </a:t>
            </a:r>
            <a:r>
              <a:rPr lang="en-US" altLang="en-US" dirty="0" smtClean="0">
                <a:solidFill>
                  <a:srgbClr val="FF0000"/>
                </a:solidFill>
              </a:rPr>
              <a:t>separate memory for data and instructions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4D65584-0C7D-48B8-BEDE-21A2E88022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fld id="{CE428E89-579F-43C8-B441-BB390AD4A5E9}" type="datetime3">
              <a:rPr lang="en-US" smtClean="0"/>
              <a:pPr>
                <a:defRPr/>
              </a:pPr>
              <a:t>3 April 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endParaRPr lang="en-US" altLang="en-US" sz="1800" smtClean="0">
              <a:solidFill>
                <a:srgbClr val="00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11350" y="76200"/>
            <a:ext cx="6781800" cy="1143000"/>
          </a:xfrm>
          <a:prstGeom prst="rect">
            <a:avLst/>
          </a:prstGeom>
        </p:spPr>
        <p:txBody>
          <a:bodyPr anchor="ctr" anchorCtr="0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pitchFamily="34" charset="0"/>
              </a:defRPr>
            </a:lvl9pPr>
          </a:lstStyle>
          <a:p>
            <a:r>
              <a:rPr lang="en-US" kern="0" dirty="0" smtClean="0"/>
              <a:t>Computer Block Diagram</a:t>
            </a:r>
            <a:endParaRPr lang="en-US" kern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84597" y="1871004"/>
            <a:ext cx="3179298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CPU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79886" y="2706697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Control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29010" y="2706695"/>
            <a:ext cx="1437248" cy="165764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Datapath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662408" y="3478075"/>
            <a:ext cx="848752" cy="82882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ALU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80700" y="1871004"/>
            <a:ext cx="1464754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Memory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758387" y="1871004"/>
            <a:ext cx="1421296" cy="265879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Input/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484597" y="4529798"/>
            <a:ext cx="8208553" cy="553944"/>
            <a:chOff x="484597" y="4529798"/>
            <a:chExt cx="8208553" cy="553944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484597" y="5058490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214649" y="4529798"/>
              <a:ext cx="0" cy="528692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6673755" y="459208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Control Bus</a:t>
              </a:r>
              <a:endParaRPr lang="en-US" sz="2400" dirty="0"/>
            </a:p>
          </p:txBody>
        </p:sp>
        <p:cxnSp>
          <p:nvCxnSpPr>
            <p:cNvPr id="35" name="Straight Arrow Connector 34"/>
            <p:cNvCxnSpPr/>
            <p:nvPr/>
          </p:nvCxnSpPr>
          <p:spPr bwMode="auto">
            <a:xfrm>
              <a:off x="4355909" y="4529798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6066090" y="4533873"/>
              <a:ext cx="0" cy="54986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9" name="Group 58"/>
          <p:cNvGrpSpPr/>
          <p:nvPr/>
        </p:nvGrpSpPr>
        <p:grpSpPr>
          <a:xfrm>
            <a:off x="484597" y="4529798"/>
            <a:ext cx="8208553" cy="967699"/>
            <a:chOff x="484597" y="4529798"/>
            <a:chExt cx="8208553" cy="967699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484597" y="5488117"/>
              <a:ext cx="8208553" cy="9378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>
              <a:off x="6673755" y="5026452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Data Bus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>
              <a:off x="2008200" y="4529798"/>
              <a:ext cx="0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 flipH="1">
              <a:off x="4726721" y="4529798"/>
              <a:ext cx="2" cy="96769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H="1">
              <a:off x="6436903" y="4533873"/>
              <a:ext cx="1" cy="963624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</p:grpSp>
      <p:grpSp>
        <p:nvGrpSpPr>
          <p:cNvPr id="60" name="Group 59"/>
          <p:cNvGrpSpPr/>
          <p:nvPr/>
        </p:nvGrpSpPr>
        <p:grpSpPr>
          <a:xfrm>
            <a:off x="484597" y="4529798"/>
            <a:ext cx="8208553" cy="1418306"/>
            <a:chOff x="484597" y="4529798"/>
            <a:chExt cx="8208553" cy="1418306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484597" y="5922852"/>
              <a:ext cx="8208553" cy="0"/>
            </a:xfrm>
            <a:prstGeom prst="line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6673755" y="5461187"/>
              <a:ext cx="20193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/>
                <a:t>Address Bus</a:t>
              </a:r>
              <a:endParaRPr lang="en-US" sz="2400" dirty="0"/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788410" y="4533873"/>
              <a:ext cx="0" cy="1388979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110795" y="4529798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6820976" y="4533873"/>
              <a:ext cx="0" cy="1414231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grpSp>
        <p:nvGrpSpPr>
          <p:cNvPr id="61" name="Group 60"/>
          <p:cNvGrpSpPr/>
          <p:nvPr/>
        </p:nvGrpSpPr>
        <p:grpSpPr>
          <a:xfrm>
            <a:off x="7179683" y="2358103"/>
            <a:ext cx="1745953" cy="828821"/>
            <a:chOff x="7179683" y="2358103"/>
            <a:chExt cx="1745953" cy="828821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7179683" y="2715501"/>
              <a:ext cx="511310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7179683" y="2867901"/>
              <a:ext cx="503769" cy="0"/>
            </a:xfrm>
            <a:prstGeom prst="straightConnector1">
              <a:avLst/>
            </a:prstGeom>
            <a:solidFill>
              <a:srgbClr val="0C2D83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Rectangle 56"/>
            <p:cNvSpPr/>
            <p:nvPr/>
          </p:nvSpPr>
          <p:spPr bwMode="auto">
            <a:xfrm>
              <a:off x="7683452" y="2358103"/>
              <a:ext cx="1242184" cy="828821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Outside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World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266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6BADE1-4A4A-48A5-911B-5F6548B33A51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C1FC98-47FD-484D-96C4-FA35BF022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898C6F1-02C7-4807-8DB1-44412B5FA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68568</TotalTime>
  <Words>921</Words>
  <Application>Microsoft Office PowerPoint</Application>
  <PresentationFormat>On-screen Show (4:3)</PresentationFormat>
  <Paragraphs>341</Paragraphs>
  <Slides>30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4_USAFA Standard</vt:lpstr>
      <vt:lpstr>5_USAFA Standard</vt:lpstr>
      <vt:lpstr>Visio</vt:lpstr>
      <vt:lpstr>PowerPoint Presentation</vt:lpstr>
      <vt:lpstr>Lesson 28 Outline</vt:lpstr>
      <vt:lpstr>PowerPoint Presentation</vt:lpstr>
      <vt:lpstr>Assembly and Machine Languages</vt:lpstr>
      <vt:lpstr>Steps for Translating and starting a program</vt:lpstr>
      <vt:lpstr>Architecture vs               Micro-Architecture</vt:lpstr>
      <vt:lpstr>Architecture</vt:lpstr>
      <vt:lpstr>Von Neuman vs Harvard</vt:lpstr>
      <vt:lpstr>PowerPoint Presentation</vt:lpstr>
      <vt:lpstr>PowerPoint Presentation</vt:lpstr>
      <vt:lpstr>Atmega 328-P (Harvard) Arch</vt:lpstr>
      <vt:lpstr>MIPS Architecture</vt:lpstr>
      <vt:lpstr>Design Principles</vt:lpstr>
      <vt:lpstr>Components of Computer Architecture</vt:lpstr>
      <vt:lpstr>PowerPoint Presentation</vt:lpstr>
      <vt:lpstr>PowerPoint Presentation</vt:lpstr>
      <vt:lpstr>CISC vs RISC</vt:lpstr>
      <vt:lpstr>Assembly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Big/Little Endian Byte Storage</vt:lpstr>
      <vt:lpstr>PowerPoint Presentation</vt:lpstr>
      <vt:lpstr>PowerPoint Presentation</vt:lpstr>
      <vt:lpstr>MIPS Architecture Uses  Little Endian</vt:lpstr>
      <vt:lpstr>PowerPoint Presentation</vt:lpstr>
    </vt:vector>
  </TitlesOfParts>
  <Company>usafa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 Topic Title Goes Here  (1 January 2005)</dc:title>
  <dc:creator>Falkinburg, Jeffrey L MAJ USAF USAFA USAFA/DFEC</dc:creator>
  <cp:lastModifiedBy>Test</cp:lastModifiedBy>
  <cp:revision>4299</cp:revision>
  <cp:lastPrinted>2015-06-02T19:35:14Z</cp:lastPrinted>
  <dcterms:created xsi:type="dcterms:W3CDTF">2005-08-12T19:45:51Z</dcterms:created>
  <dcterms:modified xsi:type="dcterms:W3CDTF">2017-04-03T18:16:00Z</dcterms:modified>
</cp:coreProperties>
</file>