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39" r:id="rId2"/>
    <p:sldId id="446" r:id="rId3"/>
    <p:sldId id="429" r:id="rId4"/>
    <p:sldId id="432" r:id="rId5"/>
    <p:sldId id="433" r:id="rId6"/>
    <p:sldId id="434" r:id="rId7"/>
    <p:sldId id="436" r:id="rId8"/>
    <p:sldId id="438" r:id="rId9"/>
    <p:sldId id="443" r:id="rId10"/>
    <p:sldId id="431" r:id="rId11"/>
    <p:sldId id="442" r:id="rId12"/>
    <p:sldId id="425" r:id="rId13"/>
    <p:sldId id="444" r:id="rId14"/>
    <p:sldId id="445" r:id="rId15"/>
  </p:sldIdLst>
  <p:sldSz cx="9144000" cy="6858000" type="screen4x3"/>
  <p:notesSz cx="69977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0000"/>
    <a:srgbClr val="FFFF00"/>
    <a:srgbClr val="0C2D83"/>
    <a:srgbClr val="66CCFF"/>
    <a:srgbClr val="96969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88632" autoAdjust="0"/>
  </p:normalViewPr>
  <p:slideViewPr>
    <p:cSldViewPr snapToGrid="0">
      <p:cViewPr varScale="1">
        <p:scale>
          <a:sx n="124" d="100"/>
          <a:sy n="124" d="100"/>
        </p:scale>
        <p:origin x="-654" y="-90"/>
      </p:cViewPr>
      <p:guideLst>
        <p:guide orient="horz" pos="2160"/>
        <p:guide pos="1168"/>
      </p:guideLst>
    </p:cSldViewPr>
  </p:slideViewPr>
  <p:outlineViewPr>
    <p:cViewPr>
      <p:scale>
        <a:sx n="33" d="100"/>
        <a:sy n="33" d="100"/>
      </p:scale>
      <p:origin x="0" y="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1476" y="-114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BA592BF-96B1-4BDD-AB63-48571AD14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4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58B39FB-84CC-4C5A-B5B1-8154B1214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8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9FB-84CC-4C5A-B5B1-8154B12149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62698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E9278C8-E5EE-462E-BFC0-169FC82E5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CE2C88F-2F80-4F57-B629-AD63D6A3CD1E}" type="datetime3">
              <a:rPr lang="en-US"/>
              <a:pPr>
                <a:defRPr/>
              </a:pPr>
              <a:t>11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8107B25-DB33-4D52-9248-649980D80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B8CC284-99AC-4293-AE5B-530D41210E42}" type="datetime3">
              <a:rPr lang="en-US"/>
              <a:pPr>
                <a:defRPr/>
              </a:pPr>
              <a:t>11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1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706F834-159A-4AE9-914A-1B0F0E8AD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0E6973E-609D-4352-9813-DC0294ABD1EE}" type="datetime3">
              <a:rPr lang="en-US"/>
              <a:pPr>
                <a:defRPr/>
              </a:pPr>
              <a:t>11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6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11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6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831508C-0412-436C-8BFB-038593FE6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90D3FB-3257-4FD9-8154-9111B082BA15}" type="datetime3">
              <a:rPr lang="en-US"/>
              <a:pPr>
                <a:defRPr/>
              </a:pPr>
              <a:t>11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D8A509F-8526-420E-866A-D77FF145C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30731EF-8206-4D19-8D39-B25064A6708F}" type="datetime3">
              <a:rPr lang="en-US"/>
              <a:pPr>
                <a:defRPr/>
              </a:pPr>
              <a:t>11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3889DE-89C0-4168-9C6C-257E843B1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B85745C-8606-4303-879B-5A18E2F8952B}" type="datetime3">
              <a:rPr lang="en-US"/>
              <a:pPr>
                <a:defRPr/>
              </a:pPr>
              <a:t>11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11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11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DB18A8A-4F34-4DBD-AC6E-5B59F960E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E123FBF-B932-47DA-A850-F8DD01574AF6}" type="datetime3">
              <a:rPr lang="en-US"/>
              <a:pPr>
                <a:defRPr/>
              </a:pPr>
              <a:t>11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F91313A-6512-497A-8C26-DF1D11D9F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31CE8DA-7AA2-4A75-8CED-F07C8E806852}" type="datetime3">
              <a:rPr lang="en-US"/>
              <a:pPr>
                <a:defRPr/>
              </a:pPr>
              <a:t>11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b="1" i="1" smtClean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499B3F-0BE5-46DB-A63A-0AC90058E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A3EF21E-B3F7-42B7-9F68-64BA459DC7A7}" type="datetime3">
              <a:rPr lang="en-US"/>
              <a:pPr>
                <a:defRPr/>
              </a:pPr>
              <a:t>11 January 2017</a:t>
            </a:fld>
            <a:endParaRPr lang="en-US"/>
          </a:p>
        </p:txBody>
      </p:sp>
      <p:pic>
        <p:nvPicPr>
          <p:cNvPr id="1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rogerdudler.github.io/git-gui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ogerdudler.github.io/git-gui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2820692" y="1774209"/>
            <a:ext cx="5831944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  <a:sym typeface="Wingdings" pitchFamily="2" charset="2"/>
              </a:rPr>
              <a:t>ECE </a:t>
            </a:r>
            <a:r>
              <a:rPr lang="en-US" sz="4000" kern="0" dirty="0" smtClean="0">
                <a:effectLst/>
                <a:latin typeface="Trebuchet MS" panose="020B0603020202020204" pitchFamily="34" charset="0"/>
                <a:sym typeface="Wingdings" pitchFamily="2" charset="2"/>
              </a:rPr>
              <a:t>281</a:t>
            </a:r>
          </a:p>
          <a:p>
            <a:pPr algn="ctr"/>
            <a:r>
              <a:rPr lang="en-US" sz="4000" kern="0" dirty="0" smtClean="0">
                <a:effectLst/>
                <a:latin typeface="Trebuchet MS" panose="020B0603020202020204" pitchFamily="34" charset="0"/>
                <a:sym typeface="Wingdings" pitchFamily="2" charset="2"/>
              </a:rPr>
              <a:t>Lesson 3</a:t>
            </a:r>
            <a:endParaRPr lang="en-US" sz="4000" kern="0" dirty="0">
              <a:effectLst/>
              <a:latin typeface="Trebuchet MS" panose="020B0603020202020204" pitchFamily="34" charset="0"/>
              <a:sym typeface="Wingdings" pitchFamily="2" charset="2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  <a:sym typeface="Wingdings" pitchFamily="2" charset="2"/>
              </a:rPr>
              <a:pPr algn="ctr" eaLnBrk="1" hangingPunct="1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  <a:sym typeface="Wingdings" pitchFamily="2" charset="2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1"/>
            <a:ext cx="4508500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Kevin Walchko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1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in Dec and Binary – Using an 8-Bit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2132" y="1536700"/>
                <a:ext cx="8131175" cy="43243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/>
                          </a:rPr>
                        </m:ctrlPr>
                      </m:barPr>
                      <m:e>
                        <m:eqArr>
                          <m:eqArr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𝟖𝟒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𝟗𝟔</m:t>
                            </m:r>
                          </m:e>
                        </m:eqArr>
                      </m:e>
                    </m:bar>
                  </m:oMath>
                </a14:m>
                <a:r>
                  <a:rPr lang="en-US" dirty="0" smtClean="0"/>
                  <a:t>					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/>
                          </a:rPr>
                        </m:ctrlPr>
                      </m:bar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𝟗𝟔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𝟑𝟏</m:t>
                            </m:r>
                          </m:e>
                        </m:eqArr>
                      </m:e>
                    </m:bar>
                  </m:oMath>
                </a14:m>
                <a:endParaRPr lang="en-US" dirty="0"/>
              </a:p>
              <a:p>
                <a:endParaRPr lang="en-US" i="1" dirty="0" smtClean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/>
                          </a:rPr>
                        </m:ctrlPr>
                      </m:bar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  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𝟖𝟒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𝟏𝟎𝟑</m:t>
                            </m:r>
                          </m:e>
                        </m:eqArr>
                      </m:e>
                    </m:bar>
                  </m:oMath>
                </a14:m>
                <a:r>
                  <a:rPr lang="en-US" dirty="0" smtClean="0"/>
                  <a:t>				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/>
                          </a:rPr>
                        </m:ctrlPr>
                      </m:bar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𝟗𝟔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𝟑𝟐</m:t>
                            </m:r>
                          </m:e>
                        </m:eqArr>
                      </m:e>
                    </m:ba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132" y="1536700"/>
                <a:ext cx="8131175" cy="432435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11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11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1638300"/>
            <a:ext cx="64865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762000" y="5562600"/>
            <a:ext cx="3325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1.23 Logic levels and noise margins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Voltage Levels and Noise Margins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914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8DDDF030-EE8C-48C8-B35A-7A5AA2E1DDD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5B70A108-3252-41E5-B998-DFD4EB0E8CFA}" type="datetime3">
              <a:rPr lang="en-US" smtClean="0"/>
              <a:pPr>
                <a:defRPr/>
              </a:pPr>
              <a:t>11 January 2017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06588"/>
            <a:ext cx="85725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84520" y="5218757"/>
            <a:ext cx="4652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Explanation: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://guides.github.com/introduction/flow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11" y="5248195"/>
            <a:ext cx="8131175" cy="102197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http://rogerdudler.github.io/git-guide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11 January 2017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35629"/>
            <a:ext cx="8572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9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371" y="1559752"/>
            <a:ext cx="8131175" cy="480262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11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words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2132" y="1536700"/>
                <a:ext cx="8131175" cy="47411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Complement – Inverse of a variable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latin typeface="Cambria Math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2000" b="1" dirty="0" smtClean="0"/>
              </a:p>
              <a:p>
                <a:r>
                  <a:rPr lang="en-US" sz="2000" dirty="0" smtClean="0"/>
                  <a:t>Literal – a variable or its complement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2000" dirty="0" smtClean="0"/>
              </a:p>
              <a:p>
                <a:r>
                  <a:rPr lang="en-US" sz="2000" dirty="0" err="1" smtClean="0"/>
                  <a:t>Implicant</a:t>
                </a:r>
                <a:r>
                  <a:rPr lang="en-US" sz="2000" dirty="0" smtClean="0"/>
                  <a:t> – product of literals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𝑨𝑩𝑪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err="1" smtClean="0"/>
                  <a:t>Minterm</a:t>
                </a:r>
                <a:r>
                  <a:rPr lang="en-US" sz="2000" dirty="0" smtClean="0"/>
                  <a:t> – product involving all inputs to a function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𝑺𝑮𝑳</m:t>
                    </m:r>
                    <m:r>
                      <a:rPr lang="en-US" sz="2000" b="1" i="1" smtClean="0">
                        <a:latin typeface="Cambria Math"/>
                      </a:rPr>
                      <m:t>,  </m:t>
                    </m:r>
                    <m:r>
                      <a:rPr lang="en-US" sz="2000" b="1" i="1" smtClean="0">
                        <a:latin typeface="Cambria Math"/>
                      </a:rPr>
                      <m:t>𝑺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𝑮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𝑳</m:t>
                        </m:r>
                      </m:e>
                    </m:acc>
                  </m:oMath>
                </a14:m>
                <a:endParaRPr lang="en-US" sz="2000" dirty="0" smtClean="0"/>
              </a:p>
              <a:p>
                <a:r>
                  <a:rPr lang="en-US" sz="2000" dirty="0" err="1" smtClean="0"/>
                  <a:t>Maxterm</a:t>
                </a:r>
                <a:r>
                  <a:rPr lang="en-US" sz="2000" dirty="0" smtClean="0"/>
                  <a:t> – sum involving all inputs to a function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𝑺</m:t>
                    </m:r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𝑳</m:t>
                    </m:r>
                    <m:r>
                      <a:rPr lang="en-US" sz="2000" i="1">
                        <a:latin typeface="Cambria Math"/>
                      </a:rPr>
                      <m:t>,  </m:t>
                    </m:r>
                    <m:r>
                      <a:rPr lang="en-US" sz="2000" i="1">
                        <a:latin typeface="Cambria Math"/>
                      </a:rPr>
                      <m:t>𝑺</m:t>
                    </m:r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𝑮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𝑳</m:t>
                        </m:r>
                      </m:e>
                    </m:acc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Dual – logical equivalent; </a:t>
                </a:r>
              </a:p>
              <a:p>
                <a:r>
                  <a:rPr lang="en-US" sz="2000" dirty="0"/>
                  <a:t>Canonical Form – standard form</a:t>
                </a:r>
              </a:p>
              <a:p>
                <a:r>
                  <a:rPr lang="en-US" sz="2000" dirty="0"/>
                  <a:t>Sum of Products – Sum of </a:t>
                </a:r>
                <a:r>
                  <a:rPr lang="en-US" sz="2000" dirty="0" err="1"/>
                  <a:t>Minterms</a:t>
                </a:r>
                <a:r>
                  <a:rPr lang="en-US" sz="2000" dirty="0"/>
                  <a:t> (i.e. OR them)</a:t>
                </a:r>
              </a:p>
              <a:p>
                <a:pPr lvl="1"/>
                <a:r>
                  <a:rPr lang="en-US" sz="1800" dirty="0"/>
                  <a:t>Look at all rows with F=1</a:t>
                </a:r>
              </a:p>
              <a:p>
                <a:r>
                  <a:rPr lang="en-US" sz="2000" dirty="0"/>
                  <a:t>Product of Sums – Product of </a:t>
                </a:r>
                <a:r>
                  <a:rPr lang="en-US" sz="2000" dirty="0" err="1"/>
                  <a:t>Maxterms</a:t>
                </a:r>
                <a:r>
                  <a:rPr lang="en-US" sz="2000" dirty="0"/>
                  <a:t> (i.e. AND them)</a:t>
                </a:r>
              </a:p>
              <a:p>
                <a:pPr marL="623888" lvl="2" indent="-285750"/>
                <a:r>
                  <a:rPr lang="en-US" sz="1800" dirty="0"/>
                  <a:t>Look at all rows with F=0 </a:t>
                </a:r>
              </a:p>
              <a:p>
                <a:r>
                  <a:rPr lang="en-US" sz="2000" dirty="0"/>
                  <a:t>Sigma Notation -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𝐅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𝑨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𝑩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pt-BR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𝟑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𝟓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𝟕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 smtClean="0"/>
                  <a:t>Pi Notation -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𝐅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𝑨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𝑩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pt-BR" sz="2000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pt-BR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132" y="1536700"/>
                <a:ext cx="8131175" cy="4741155"/>
              </a:xfrm>
              <a:blipFill rotWithShape="1">
                <a:blip r:embed="rId2"/>
                <a:stretch>
                  <a:fillRect l="-300" t="-1157" r="-750" b="-12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11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Axioms of 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132" y="1536700"/>
            <a:ext cx="8131175" cy="432435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11 January 2017</a:t>
            </a:fld>
            <a:endParaRPr lang="en-US"/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29" y="1532206"/>
            <a:ext cx="8142878" cy="27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3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 -    Theorems of one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132" y="1536700"/>
            <a:ext cx="8131175" cy="432435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11 January 2017</a:t>
            </a:fld>
            <a:endParaRPr lang="en-US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29" y="1532206"/>
            <a:ext cx="8127368" cy="27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907946" y="2912618"/>
            <a:ext cx="1459967" cy="376148"/>
          </a:xfrm>
          <a:prstGeom prst="rect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0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 -     Theorems of several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132" y="1536700"/>
            <a:ext cx="8131175" cy="432435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11 January 2017</a:t>
            </a:fld>
            <a:endParaRPr lang="en-US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2851"/>
            <a:ext cx="9143999" cy="349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3987" y="1536700"/>
                <a:ext cx="8099320" cy="48333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Sum of Products – Sum of </a:t>
                </a:r>
                <a:r>
                  <a:rPr lang="en-US" sz="2000" dirty="0" err="1"/>
                  <a:t>Minterms</a:t>
                </a:r>
                <a:r>
                  <a:rPr lang="en-US" sz="2000" dirty="0"/>
                  <a:t> (i.e. OR them)</a:t>
                </a:r>
              </a:p>
              <a:p>
                <a:pPr lvl="1"/>
                <a:r>
                  <a:rPr lang="en-US" sz="1800" dirty="0"/>
                  <a:t>Look at all rows with F=1</a:t>
                </a:r>
              </a:p>
              <a:p>
                <a:r>
                  <a:rPr lang="en-US" sz="2000" dirty="0"/>
                  <a:t>Product of Sums – Product of </a:t>
                </a:r>
                <a:r>
                  <a:rPr lang="en-US" sz="2000" dirty="0" err="1"/>
                  <a:t>Maxterms</a:t>
                </a:r>
                <a:r>
                  <a:rPr lang="en-US" sz="2000" dirty="0"/>
                  <a:t> (i.e. AND them)</a:t>
                </a:r>
              </a:p>
              <a:p>
                <a:pPr marL="623888" lvl="2" indent="-285750"/>
                <a:r>
                  <a:rPr lang="en-US" sz="1800" dirty="0"/>
                  <a:t>Look at all rows with F=0 </a:t>
                </a:r>
                <a:endParaRPr lang="en-US" sz="2000" dirty="0" smtClean="0"/>
              </a:p>
              <a:p>
                <a:r>
                  <a:rPr lang="en-US" sz="2000" dirty="0" smtClean="0"/>
                  <a:t>Given: </a:t>
                </a: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Find </a:t>
                </a:r>
                <a:r>
                  <a:rPr lang="en-US" sz="2000" dirty="0"/>
                  <a:t>the sum of products and the product of sums that describe this table. Then, simplify the SOP using Boolean algebra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/>
                  <a:t>Sigma Notation -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𝐅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𝑨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𝑩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pt-BR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𝟑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𝟓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𝟕</m:t>
                            </m:r>
                          </m:e>
                        </m:d>
                      </m:e>
                    </m:nary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0" smtClean="0">
                        <a:latin typeface="Cambria Math"/>
                      </a:rPr>
                      <m:t>𝚺</m:t>
                    </m:r>
                    <m:r>
                      <a:rPr lang="en-US" sz="2000" b="1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𝐦</m:t>
                        </m:r>
                      </m:e>
                      <m:sub>
                        <m:r>
                          <a:rPr lang="en-US" sz="2000" b="1" i="0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b="1" i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𝐦</m:t>
                        </m:r>
                      </m:e>
                      <m:sub>
                        <m:r>
                          <a:rPr lang="en-US" sz="2000" b="1" i="0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b="1" i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𝐦</m:t>
                        </m:r>
                      </m:e>
                      <m:sub>
                        <m:r>
                          <a:rPr lang="en-US" sz="2000" b="1" i="0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b="1" i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𝐦</m:t>
                        </m:r>
                      </m:e>
                      <m:sub>
                        <m:r>
                          <a:rPr lang="en-US" sz="2000" b="1" i="0" smtClean="0"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b="1" i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𝐦</m:t>
                        </m:r>
                      </m:e>
                      <m:sub>
                        <m:r>
                          <a:rPr lang="en-US" sz="2000" b="1" i="0" smtClean="0">
                            <a:latin typeface="Cambria Math"/>
                          </a:rPr>
                          <m:t>𝟕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r>
                  <a:rPr lang="en-US" sz="2000" dirty="0"/>
                  <a:t>P</a:t>
                </a:r>
                <a:r>
                  <a:rPr lang="en-US" sz="2000" dirty="0" smtClean="0"/>
                  <a:t>i Notation -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𝐅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𝑨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𝑩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pt-BR" sz="2000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pt-BR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987" y="1536700"/>
                <a:ext cx="8099320" cy="4833364"/>
              </a:xfrm>
              <a:blipFill rotWithShape="1">
                <a:blip r:embed="rId3"/>
                <a:stretch>
                  <a:fillRect l="-301" t="-1135" b="-15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11 January 2017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201013"/>
              </p:ext>
            </p:extLst>
          </p:nvPr>
        </p:nvGraphicFramePr>
        <p:xfrm>
          <a:off x="1926272" y="2917063"/>
          <a:ext cx="980758" cy="1633347"/>
        </p:xfrm>
        <a:graphic>
          <a:graphicData uri="http://schemas.openxmlformats.org/drawingml/2006/table">
            <a:tbl>
              <a:tblPr firstRow="1" firstCol="1" bandRow="1"/>
              <a:tblGrid>
                <a:gridCol w="245745"/>
                <a:gridCol w="245745"/>
                <a:gridCol w="243523"/>
                <a:gridCol w="24574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83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132" y="1536700"/>
            <a:ext cx="8131175" cy="4324350"/>
          </a:xfrm>
        </p:spPr>
        <p:txBody>
          <a:bodyPr/>
          <a:lstStyle/>
          <a:p>
            <a:r>
              <a:rPr lang="en-US" sz="2000" dirty="0"/>
              <a:t>Given: A house alarm with fire, burglar, and open door alerts.  You want to raise the alarm is there is a fire or if there is a burglar and an open door.  </a:t>
            </a:r>
          </a:p>
          <a:p>
            <a:r>
              <a:rPr lang="en-US" sz="2000" dirty="0"/>
              <a:t>Draw the associated truth table, write a logic expression, and draw the logic circuit to represent this scenario.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11 January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 bwMode="auto">
          <a:xfrm>
            <a:off x="4003543" y="3435738"/>
            <a:ext cx="2136000" cy="20890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11" y="5248195"/>
            <a:ext cx="8131175" cy="102197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http://rogerdudler.github.io/git-guide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11 January 2017</a:t>
            </a:fld>
            <a:endParaRPr lang="en-US"/>
          </a:p>
        </p:txBody>
      </p:sp>
      <p:sp>
        <p:nvSpPr>
          <p:cNvPr id="6" name="Cloud 5"/>
          <p:cNvSpPr/>
          <p:nvPr/>
        </p:nvSpPr>
        <p:spPr bwMode="auto">
          <a:xfrm>
            <a:off x="1202552" y="1767327"/>
            <a:ext cx="1959428" cy="1114185"/>
          </a:xfrm>
          <a:prstGeom prst="cloud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Bitbucket.org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(origin or remote)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1017" y="4003880"/>
            <a:ext cx="14670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(where you dev)</a:t>
            </a:r>
            <a:endParaRPr lang="en-US" dirty="0"/>
          </a:p>
        </p:txBody>
      </p:sp>
      <p:sp>
        <p:nvSpPr>
          <p:cNvPr id="8" name="Curved Left Arrow 7"/>
          <p:cNvSpPr/>
          <p:nvPr/>
        </p:nvSpPr>
        <p:spPr bwMode="auto">
          <a:xfrm>
            <a:off x="5367969" y="3657600"/>
            <a:ext cx="571790" cy="1452282"/>
          </a:xfrm>
          <a:prstGeom prst="curvedLeftArrow">
            <a:avLst/>
          </a:prstGeom>
          <a:solidFill>
            <a:srgbClr val="00B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Curved Left Arrow 9"/>
          <p:cNvSpPr/>
          <p:nvPr/>
        </p:nvSpPr>
        <p:spPr bwMode="auto">
          <a:xfrm rot="10800000">
            <a:off x="4183348" y="3539349"/>
            <a:ext cx="571790" cy="1452282"/>
          </a:xfrm>
          <a:prstGeom prst="curvedLeftArrow">
            <a:avLst/>
          </a:prstGeom>
          <a:solidFill>
            <a:srgbClr val="00B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2549834">
            <a:off x="3306570" y="2922341"/>
            <a:ext cx="902518" cy="284309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3512931">
            <a:off x="2954866" y="3342767"/>
            <a:ext cx="902518" cy="284309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701114">
            <a:off x="3525863" y="2581835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(isolate)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2808195">
            <a:off x="2557487" y="3684634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 (share)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00750" y="5109882"/>
            <a:ext cx="134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computer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53864" y="1751959"/>
            <a:ext cx="3131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Since you are not doing distributed code dev, the amount of pull/push will be small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45916" y="3691243"/>
            <a:ext cx="26741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dirty="0" smtClean="0"/>
              <a:t>Pull or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342900" indent="-342900" algn="l">
              <a:buAutoNum type="arabicPeriod"/>
            </a:pPr>
            <a:r>
              <a:rPr lang="en-US" dirty="0" smtClean="0"/>
              <a:t>Work in repo</a:t>
            </a:r>
          </a:p>
          <a:p>
            <a:pPr marL="800100" lvl="1" indent="-342900" algn="l">
              <a:buAutoNum type="arabicPeriod"/>
            </a:pPr>
            <a:r>
              <a:rPr lang="en-US" dirty="0" smtClean="0"/>
              <a:t>Make changes</a:t>
            </a:r>
          </a:p>
          <a:p>
            <a:pPr marL="800100" lvl="1" indent="-342900" algn="l">
              <a:buAutoNum type="arabicPeriod"/>
            </a:pPr>
            <a:r>
              <a:rPr lang="en-US" dirty="0" smtClean="0"/>
              <a:t>Commit</a:t>
            </a:r>
          </a:p>
          <a:p>
            <a:pPr marL="800100" lvl="1" indent="-342900" algn="l">
              <a:buAutoNum type="arabicPeriod"/>
            </a:pPr>
            <a:r>
              <a:rPr lang="en-US" dirty="0" smtClean="0"/>
              <a:t>Repeat as necessary</a:t>
            </a:r>
          </a:p>
          <a:p>
            <a:pPr marL="342900" indent="-342900" algn="l">
              <a:buAutoNum type="arabicPeriod"/>
            </a:pPr>
            <a:r>
              <a:rPr lang="en-US" dirty="0" smtClean="0"/>
              <a:t>Push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3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12183</TotalTime>
  <Words>561</Words>
  <Application>Microsoft Office PowerPoint</Application>
  <PresentationFormat>On-screen Show (4:3)</PresentationFormat>
  <Paragraphs>155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 Presentation</vt:lpstr>
      <vt:lpstr>PowerPoint Presentation</vt:lpstr>
      <vt:lpstr>CE1</vt:lpstr>
      <vt:lpstr>Vocabulary words</vt:lpstr>
      <vt:lpstr>Axioms of Boolean Algebra</vt:lpstr>
      <vt:lpstr>Boolean Algebra -    Theorems of one Variable</vt:lpstr>
      <vt:lpstr>Boolean Algebra -     Theorems of several variables</vt:lpstr>
      <vt:lpstr>Examples</vt:lpstr>
      <vt:lpstr>Examples</vt:lpstr>
      <vt:lpstr>Git</vt:lpstr>
      <vt:lpstr>Math in Dec and Binary – Using an 8-Bit System</vt:lpstr>
      <vt:lpstr>backups</vt:lpstr>
      <vt:lpstr>PowerPoint Presentation</vt:lpstr>
      <vt:lpstr>Git Workflow</vt:lpstr>
      <vt:lpstr>Git</vt:lpstr>
    </vt:vector>
  </TitlesOfParts>
  <Company>HQ USAF/______, Pentagon, DC 20330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Falkinburg, Jeffery L Capt USAF USAFA HQ USAFA</dc:creator>
  <cp:lastModifiedBy>Test</cp:lastModifiedBy>
  <cp:revision>458</cp:revision>
  <dcterms:created xsi:type="dcterms:W3CDTF">2000-04-26T18:38:01Z</dcterms:created>
  <dcterms:modified xsi:type="dcterms:W3CDTF">2017-01-11T21:06:28Z</dcterms:modified>
</cp:coreProperties>
</file>