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6"/>
  </p:notesMasterIdLst>
  <p:handoutMasterIdLst>
    <p:handoutMasterId r:id="rId37"/>
  </p:handoutMasterIdLst>
  <p:sldIdLst>
    <p:sldId id="286" r:id="rId6"/>
    <p:sldId id="339" r:id="rId7"/>
    <p:sldId id="340" r:id="rId8"/>
    <p:sldId id="341" r:id="rId9"/>
    <p:sldId id="311" r:id="rId10"/>
    <p:sldId id="335" r:id="rId11"/>
    <p:sldId id="337" r:id="rId12"/>
    <p:sldId id="338" r:id="rId13"/>
    <p:sldId id="312" r:id="rId14"/>
    <p:sldId id="322" r:id="rId15"/>
    <p:sldId id="313" r:id="rId16"/>
    <p:sldId id="342" r:id="rId17"/>
    <p:sldId id="343" r:id="rId18"/>
    <p:sldId id="334" r:id="rId19"/>
    <p:sldId id="316" r:id="rId20"/>
    <p:sldId id="317" r:id="rId21"/>
    <p:sldId id="321" r:id="rId22"/>
    <p:sldId id="323" r:id="rId23"/>
    <p:sldId id="324" r:id="rId24"/>
    <p:sldId id="325" r:id="rId25"/>
    <p:sldId id="280" r:id="rId26"/>
    <p:sldId id="326" r:id="rId27"/>
    <p:sldId id="315" r:id="rId28"/>
    <p:sldId id="344" r:id="rId29"/>
    <p:sldId id="345" r:id="rId30"/>
    <p:sldId id="346" r:id="rId31"/>
    <p:sldId id="347" r:id="rId32"/>
    <p:sldId id="348" r:id="rId33"/>
    <p:sldId id="349" r:id="rId34"/>
    <p:sldId id="350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19" d="100"/>
          <a:sy n="119" d="100"/>
        </p:scale>
        <p:origin x="-3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30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Memory Map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endParaRPr lang="en-US" sz="2000" u="sng" dirty="0" smtClean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97" y="1828800"/>
            <a:ext cx="43005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62312" y="5584825"/>
            <a:ext cx="2416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6.31 MIPS memory map</a:t>
            </a:r>
            <a:endParaRPr lang="en-US" altLang="en-US" sz="1200" b="0" dirty="0"/>
          </a:p>
        </p:txBody>
      </p:sp>
      <p:sp>
        <p:nvSpPr>
          <p:cNvPr id="6" name="Footer Placeholder 1"/>
          <p:cNvSpPr>
            <a:spLocks noGrp="1"/>
          </p:cNvSpPr>
          <p:nvPr/>
        </p:nvSpPr>
        <p:spPr bwMode="auto">
          <a:xfrm>
            <a:off x="2587625" y="6121400"/>
            <a:ext cx="3970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11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J-Type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14077"/>
              </p:ext>
            </p:extLst>
          </p:nvPr>
        </p:nvGraphicFramePr>
        <p:xfrm>
          <a:off x="1524794" y="4753610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Given this code convert </a:t>
            </a:r>
            <a:r>
              <a:rPr lang="en-US" sz="2000" dirty="0"/>
              <a:t>Jump</a:t>
            </a:r>
            <a:r>
              <a:rPr lang="en-US" sz="2000" dirty="0" smtClean="0"/>
              <a:t>: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0x00400000	</a:t>
            </a:r>
            <a:r>
              <a:rPr lang="en-US" sz="2000" dirty="0" err="1" smtClean="0"/>
              <a:t>addi</a:t>
            </a:r>
            <a:r>
              <a:rPr lang="en-US" sz="2000" dirty="0" smtClean="0"/>
              <a:t> </a:t>
            </a:r>
            <a:r>
              <a:rPr lang="en-US" sz="2000" dirty="0"/>
              <a:t>$s0, $0, 4   # $s0 = 4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0x00400004	</a:t>
            </a:r>
            <a:r>
              <a:rPr lang="en-US" sz="2000" dirty="0" err="1" smtClean="0"/>
              <a:t>addi</a:t>
            </a:r>
            <a:r>
              <a:rPr lang="en-US" sz="2000" dirty="0" smtClean="0"/>
              <a:t> </a:t>
            </a:r>
            <a:r>
              <a:rPr lang="en-US" sz="2000" dirty="0"/>
              <a:t>$s1, $0, 1   # $s1 = 1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0x00400008	j   </a:t>
            </a:r>
            <a:r>
              <a:rPr lang="en-US" sz="2000" dirty="0"/>
              <a:t>target     # jump to target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0x0040000c	</a:t>
            </a:r>
            <a:r>
              <a:rPr lang="en-US" sz="2000" dirty="0" err="1" smtClean="0"/>
              <a:t>addi</a:t>
            </a:r>
            <a:r>
              <a:rPr lang="en-US" sz="2000" dirty="0" smtClean="0"/>
              <a:t> </a:t>
            </a:r>
            <a:r>
              <a:rPr lang="en-US" sz="2000" dirty="0"/>
              <a:t>$s1, $s1, 1   # not executed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0x00400010	sub  </a:t>
            </a:r>
            <a:r>
              <a:rPr lang="en-US" sz="2000" dirty="0"/>
              <a:t>$s1, $s1, $s0  # not executed</a:t>
            </a:r>
          </a:p>
          <a:p>
            <a:pPr marL="0" indent="0">
              <a:buNone/>
              <a:defRPr/>
            </a:pPr>
            <a:r>
              <a:rPr lang="en-US" sz="2000" dirty="0" smtClean="0"/>
              <a:t>		target</a:t>
            </a:r>
            <a:r>
              <a:rPr lang="en-US" sz="2000" dirty="0"/>
              <a:t>: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0x00400014	add  </a:t>
            </a:r>
            <a:r>
              <a:rPr lang="en-US" sz="2000" dirty="0"/>
              <a:t>$s1, $s1, $s0  # $s1 = 1 + 4 = 5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84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Verify in MIPS MARS Simulator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609850"/>
            <a:ext cx="78009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800225" y="3609975"/>
            <a:ext cx="787400" cy="1619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J-Type Instructions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025" y="163195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1400" b="0" dirty="0"/>
              <a:t># This is not a good program.  It is just for practice for verifying j instruction machine code</a:t>
            </a:r>
          </a:p>
          <a:p>
            <a:pPr marL="0" indent="0">
              <a:buNone/>
              <a:defRPr/>
            </a:pPr>
            <a:endParaRPr lang="en-US" sz="1400" b="0" dirty="0"/>
          </a:p>
          <a:p>
            <a:pPr marL="0" indent="0">
              <a:buNone/>
              <a:defRPr/>
            </a:pPr>
            <a:r>
              <a:rPr lang="en-US" sz="1400" b="0" dirty="0"/>
              <a:t>main: </a:t>
            </a:r>
            <a:r>
              <a:rPr lang="en-US" sz="1400" b="0" dirty="0" err="1"/>
              <a:t>addi</a:t>
            </a:r>
            <a:r>
              <a:rPr lang="en-US" sz="1400" b="0" dirty="0"/>
              <a:t> $</a:t>
            </a:r>
            <a:r>
              <a:rPr lang="en-US" sz="1400" b="0" dirty="0" err="1"/>
              <a:t>sp</a:t>
            </a:r>
            <a:r>
              <a:rPr lang="en-US" sz="1400" b="0" dirty="0"/>
              <a:t>, $</a:t>
            </a:r>
            <a:r>
              <a:rPr lang="en-US" sz="1400" b="0" dirty="0" err="1"/>
              <a:t>sp</a:t>
            </a:r>
            <a:r>
              <a:rPr lang="en-US" sz="1400" b="0" dirty="0"/>
              <a:t>, -4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sw</a:t>
            </a:r>
            <a:r>
              <a:rPr lang="en-US" sz="1400" b="0" dirty="0"/>
              <a:t>  $</a:t>
            </a:r>
            <a:r>
              <a:rPr lang="en-US" sz="1400" b="0" dirty="0" err="1"/>
              <a:t>ra</a:t>
            </a:r>
            <a:r>
              <a:rPr lang="en-US" sz="1400" b="0" dirty="0"/>
              <a:t>, 0($</a:t>
            </a:r>
            <a:r>
              <a:rPr lang="en-US" sz="1400" b="0" dirty="0" err="1"/>
              <a:t>sp</a:t>
            </a:r>
            <a:r>
              <a:rPr lang="en-US" sz="1400" b="0" dirty="0"/>
              <a:t>)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addi</a:t>
            </a:r>
            <a:r>
              <a:rPr lang="en-US" sz="1400" b="0" dirty="0"/>
              <a:t> $a0, $0, 2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sw</a:t>
            </a:r>
            <a:r>
              <a:rPr lang="en-US" sz="1400" b="0" dirty="0"/>
              <a:t>  $a0, 0($0) # dummy statement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addi</a:t>
            </a:r>
            <a:r>
              <a:rPr lang="en-US" sz="1400" b="0" dirty="0"/>
              <a:t> $a1, $0, 3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sw</a:t>
            </a:r>
            <a:r>
              <a:rPr lang="en-US" sz="1400" b="0" dirty="0"/>
              <a:t>  $a1, 0($0) # dummy statement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dirty="0" err="1"/>
              <a:t>jal</a:t>
            </a:r>
            <a:r>
              <a:rPr lang="en-US" sz="1400" dirty="0"/>
              <a:t> sum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# FIND MACHINE CODE (sum is at </a:t>
            </a:r>
            <a:r>
              <a:rPr lang="en-US" sz="1400" b="0" u="sng" dirty="0">
                <a:solidFill>
                  <a:srgbClr val="FF0000"/>
                </a:solidFill>
              </a:rPr>
              <a:t>0x0040002C</a:t>
            </a:r>
            <a:r>
              <a:rPr lang="en-US" sz="1400" b="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sw</a:t>
            </a:r>
            <a:r>
              <a:rPr lang="en-US" sz="1400" b="0" dirty="0"/>
              <a:t>  $v0, 0($0) # dummy statement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lw</a:t>
            </a:r>
            <a:r>
              <a:rPr lang="en-US" sz="1400" b="0" dirty="0"/>
              <a:t>  $</a:t>
            </a:r>
            <a:r>
              <a:rPr lang="en-US" sz="1400" b="0" dirty="0" err="1"/>
              <a:t>ra</a:t>
            </a:r>
            <a:r>
              <a:rPr lang="en-US" sz="1400" b="0" dirty="0"/>
              <a:t>, 0($</a:t>
            </a:r>
            <a:r>
              <a:rPr lang="en-US" sz="1400" b="0" dirty="0" err="1"/>
              <a:t>sp</a:t>
            </a:r>
            <a:r>
              <a:rPr lang="en-US" sz="1400" b="0" dirty="0"/>
              <a:t>)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addi</a:t>
            </a:r>
            <a:r>
              <a:rPr lang="en-US" sz="1400" b="0" dirty="0"/>
              <a:t> $</a:t>
            </a:r>
            <a:r>
              <a:rPr lang="en-US" sz="1400" b="0" dirty="0" err="1"/>
              <a:t>sp</a:t>
            </a:r>
            <a:r>
              <a:rPr lang="en-US" sz="1400" b="0" dirty="0"/>
              <a:t>, $</a:t>
            </a:r>
            <a:r>
              <a:rPr lang="en-US" sz="1400" b="0" dirty="0" err="1"/>
              <a:t>sp</a:t>
            </a:r>
            <a:r>
              <a:rPr lang="en-US" sz="1400" b="0" dirty="0"/>
              <a:t>, 4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jr</a:t>
            </a:r>
            <a:r>
              <a:rPr lang="en-US" sz="1400" b="0" dirty="0"/>
              <a:t>  $</a:t>
            </a:r>
            <a:r>
              <a:rPr lang="en-US" sz="1400" b="0" dirty="0" err="1"/>
              <a:t>ra</a:t>
            </a:r>
            <a:endParaRPr lang="en-US" sz="1400" b="0" dirty="0"/>
          </a:p>
          <a:p>
            <a:pPr marL="0" indent="0">
              <a:buNone/>
              <a:defRPr/>
            </a:pPr>
            <a:r>
              <a:rPr lang="en-US" sz="1400" b="0" dirty="0"/>
              <a:t>sum: add  $v0, $a0, $a1</a:t>
            </a:r>
          </a:p>
          <a:p>
            <a:pPr marL="0" indent="0">
              <a:buNone/>
              <a:defRPr/>
            </a:pPr>
            <a:r>
              <a:rPr lang="en-US" sz="1400" b="0" dirty="0"/>
              <a:t>   </a:t>
            </a:r>
            <a:r>
              <a:rPr lang="en-US" sz="1400" b="0" dirty="0" err="1"/>
              <a:t>jr</a:t>
            </a:r>
            <a:r>
              <a:rPr lang="en-US" sz="1400" b="0" dirty="0"/>
              <a:t>  $</a:t>
            </a:r>
            <a:r>
              <a:rPr lang="en-US" sz="1400" b="0" dirty="0" err="1"/>
              <a:t>ra</a:t>
            </a:r>
            <a:endParaRPr lang="en-US" sz="1400" b="0" dirty="0"/>
          </a:p>
          <a:p>
            <a:pPr>
              <a:defRPr/>
            </a:pPr>
            <a:endParaRPr lang="en-US" sz="1400" b="0" dirty="0" smtClean="0"/>
          </a:p>
          <a:p>
            <a:pPr>
              <a:defRPr/>
            </a:pPr>
            <a:endParaRPr lang="en-US" sz="1400" b="0" kern="0" dirty="0"/>
          </a:p>
        </p:txBody>
      </p:sp>
    </p:spTree>
    <p:extLst>
      <p:ext uri="{BB962C8B-B14F-4D97-AF65-F5344CB8AC3E}">
        <p14:creationId xmlns:p14="http://schemas.microsoft.com/office/powerpoint/2010/main" val="33047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Types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R-Type Instructions – Register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J-Type </a:t>
            </a:r>
            <a:r>
              <a:rPr lang="en-US" sz="2000" dirty="0"/>
              <a:t>Instructions – Jump Type</a:t>
            </a:r>
          </a:p>
          <a:p>
            <a:pPr>
              <a:defRPr/>
            </a:pPr>
            <a:endParaRPr lang="en-US" sz="2000" kern="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93387"/>
              </p:ext>
            </p:extLst>
          </p:nvPr>
        </p:nvGraphicFramePr>
        <p:xfrm>
          <a:off x="1374635" y="4843676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72828"/>
              </p:ext>
            </p:extLst>
          </p:nvPr>
        </p:nvGraphicFramePr>
        <p:xfrm>
          <a:off x="1374635" y="3394737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1993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60059"/>
              </p:ext>
            </p:extLst>
          </p:nvPr>
        </p:nvGraphicFramePr>
        <p:xfrm>
          <a:off x="1374635" y="1907130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9939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shamt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r>
                        <a:rPr lang="en-US" b="1" baseline="0" dirty="0" smtClean="0"/>
                        <a:t>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Addressing Modes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r>
              <a:rPr lang="en-US" sz="2000" dirty="0" smtClean="0"/>
              <a:t>5 Addressing Modes (MIPS only)</a:t>
            </a:r>
          </a:p>
          <a:p>
            <a:pPr marL="457200" indent="-457200">
              <a:buFont typeface="+mj-lt"/>
              <a:buAutoNum type="arabicPeriod"/>
              <a:tabLst>
                <a:tab pos="1377950" algn="l"/>
              </a:tabLst>
            </a:pPr>
            <a:r>
              <a:rPr lang="en-US" sz="2000" dirty="0" smtClean="0"/>
              <a:t>Register-Only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Uses registers for all source &amp; destination operands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All R-Type Instructions use this mode.</a:t>
            </a:r>
          </a:p>
          <a:p>
            <a:pPr marL="457200" indent="-457200">
              <a:buFont typeface="+mj-lt"/>
              <a:buAutoNum type="arabicPeriod"/>
              <a:tabLst>
                <a:tab pos="1377950" algn="l"/>
              </a:tabLst>
            </a:pPr>
            <a:r>
              <a:rPr lang="en-US" sz="2000" dirty="0" smtClean="0"/>
              <a:t>Immediate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Use 16-bit immediate &amp; registers as operands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Used by some I-type instructions (</a:t>
            </a:r>
            <a:r>
              <a:rPr lang="en-US" sz="1800" dirty="0" err="1" smtClean="0"/>
              <a:t>eg</a:t>
            </a:r>
            <a:r>
              <a:rPr lang="en-US" sz="1800" dirty="0" smtClean="0"/>
              <a:t> </a:t>
            </a:r>
            <a:r>
              <a:rPr lang="en-US" sz="1800" dirty="0" err="1" smtClean="0"/>
              <a:t>addi</a:t>
            </a:r>
            <a:r>
              <a:rPr lang="en-US" sz="1800" dirty="0" smtClean="0"/>
              <a:t>, </a:t>
            </a:r>
            <a:r>
              <a:rPr lang="en-US" sz="1800" dirty="0" err="1" smtClean="0"/>
              <a:t>lui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  <a:tabLst>
                <a:tab pos="1377950" algn="l"/>
              </a:tabLst>
            </a:pPr>
            <a:r>
              <a:rPr lang="en-US" sz="2000" dirty="0" smtClean="0"/>
              <a:t>Base</a:t>
            </a:r>
            <a:endParaRPr lang="en-US" sz="2000" dirty="0"/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Effective address of memory operand found by adding base address in </a:t>
            </a:r>
            <a:r>
              <a:rPr lang="en-US" sz="1800" i="1" dirty="0" err="1" smtClean="0"/>
              <a:t>rs</a:t>
            </a:r>
            <a:r>
              <a:rPr lang="en-US" sz="1800" dirty="0" smtClean="0"/>
              <a:t> to sign extended immediate (offset)</a:t>
            </a:r>
          </a:p>
          <a:p>
            <a:pPr lvl="1">
              <a:tabLst>
                <a:tab pos="1377950" algn="l"/>
              </a:tabLst>
            </a:pPr>
            <a:r>
              <a:rPr lang="en-US" sz="2000" dirty="0" smtClean="0"/>
              <a:t>Used by </a:t>
            </a:r>
            <a:r>
              <a:rPr lang="en-US" sz="2000" i="1" dirty="0" err="1" smtClean="0"/>
              <a:t>lw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sw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etc</a:t>
            </a:r>
            <a:endParaRPr lang="en-US" sz="2000" i="1" dirty="0" smtClean="0"/>
          </a:p>
          <a:p>
            <a:pPr lvl="1">
              <a:tabLst>
                <a:tab pos="1377950" algn="l"/>
              </a:tabLst>
            </a:pPr>
            <a:r>
              <a:rPr lang="en-US" sz="2000" dirty="0" smtClean="0"/>
              <a:t>Sign vs zero extended 16-bit immediate</a:t>
            </a:r>
          </a:p>
          <a:p>
            <a:pPr lvl="2">
              <a:tabLst>
                <a:tab pos="1377950" algn="l"/>
              </a:tabLst>
            </a:pPr>
            <a:r>
              <a:rPr lang="en-US" dirty="0" smtClean="0"/>
              <a:t> 6</a:t>
            </a:r>
          </a:p>
          <a:p>
            <a:pPr lvl="2">
              <a:tabLst>
                <a:tab pos="1377950" algn="l"/>
              </a:tabLst>
            </a:pPr>
            <a:r>
              <a:rPr lang="en-US" dirty="0" smtClean="0"/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37521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Addressing Modes Cont.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4"/>
              <a:tabLst>
                <a:tab pos="1377950" algn="l"/>
              </a:tabLst>
            </a:pPr>
            <a:r>
              <a:rPr lang="en-US" sz="2000" dirty="0"/>
              <a:t>PC Relative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What is PC? – Program counter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Used </a:t>
            </a:r>
            <a:r>
              <a:rPr lang="en-US" sz="1800" dirty="0"/>
              <a:t>by conditional branch instructions</a:t>
            </a:r>
          </a:p>
          <a:p>
            <a:pPr lvl="1">
              <a:tabLst>
                <a:tab pos="1377950" algn="l"/>
              </a:tabLst>
            </a:pPr>
            <a:r>
              <a:rPr lang="en-US" sz="1800" dirty="0"/>
              <a:t>16-bit immediate is added to PC to give new PC; address is relative to current PC</a:t>
            </a:r>
          </a:p>
          <a:p>
            <a:pPr lvl="1">
              <a:tabLst>
                <a:tab pos="1377950" algn="l"/>
              </a:tabLst>
            </a:pPr>
            <a:r>
              <a:rPr lang="en-US" sz="1800" u="sng" dirty="0"/>
              <a:t>branch target address</a:t>
            </a:r>
            <a:r>
              <a:rPr lang="en-US" sz="1800" dirty="0"/>
              <a:t> is where you branch </a:t>
            </a:r>
            <a:r>
              <a:rPr lang="en-US" sz="1800" dirty="0" smtClean="0"/>
              <a:t>to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16-bits gives # instructions after next instructions (</a:t>
            </a:r>
            <a:r>
              <a:rPr lang="en-US" sz="1800" dirty="0" err="1" smtClean="0"/>
              <a:t>eg</a:t>
            </a:r>
            <a:r>
              <a:rPr lang="en-US" sz="1800" dirty="0" smtClean="0"/>
              <a:t> PC+4+imm)</a:t>
            </a:r>
          </a:p>
          <a:p>
            <a:pPr lvl="1">
              <a:tabLst>
                <a:tab pos="1377950" algn="l"/>
              </a:tabLst>
            </a:pPr>
            <a:r>
              <a:rPr lang="en-US" sz="1800" dirty="0" err="1" smtClean="0"/>
              <a:t>imm</a:t>
            </a:r>
            <a:r>
              <a:rPr lang="en-US" sz="1800" dirty="0" smtClean="0"/>
              <a:t> is calculated by processor</a:t>
            </a:r>
            <a:endParaRPr lang="en-US" sz="1800" dirty="0"/>
          </a:p>
          <a:p>
            <a:pPr marL="457200" indent="-457200">
              <a:buFont typeface="+mj-lt"/>
              <a:buAutoNum type="arabicPeriod" startAt="4"/>
              <a:tabLst>
                <a:tab pos="1377950" algn="l"/>
              </a:tabLst>
            </a:pPr>
            <a:r>
              <a:rPr lang="en-US" sz="2000" dirty="0" smtClean="0"/>
              <a:t>Pseudo-direct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Address specified in </a:t>
            </a:r>
            <a:r>
              <a:rPr lang="en-US" sz="1800" i="1" dirty="0" smtClean="0"/>
              <a:t>j</a:t>
            </a:r>
            <a:r>
              <a:rPr lang="en-US" sz="1800" dirty="0" smtClean="0"/>
              <a:t> instruction</a:t>
            </a:r>
          </a:p>
          <a:p>
            <a:pPr lvl="1">
              <a:tabLst>
                <a:tab pos="1377950" algn="l"/>
              </a:tabLst>
            </a:pPr>
            <a:r>
              <a:rPr lang="en-US" sz="1800" dirty="0" smtClean="0"/>
              <a:t>4 MSBs come from PC+4</a:t>
            </a:r>
          </a:p>
          <a:p>
            <a:pPr lvl="1">
              <a:tabLst>
                <a:tab pos="1377950" algn="l"/>
              </a:tabLst>
            </a:pPr>
            <a:r>
              <a:rPr lang="en-US" sz="2000" dirty="0" smtClean="0"/>
              <a:t>2 LSBs are 0 because addresses are word aligned</a:t>
            </a:r>
          </a:p>
          <a:p>
            <a:pPr lvl="1">
              <a:tabLst>
                <a:tab pos="1377950" algn="l"/>
              </a:tabLst>
            </a:pPr>
            <a:r>
              <a:rPr lang="en-US" sz="2000" u="sng" dirty="0" smtClean="0"/>
              <a:t>Jump target address</a:t>
            </a:r>
            <a:r>
              <a:rPr lang="en-US" sz="2000" dirty="0" smtClean="0"/>
              <a:t> calculated by PC</a:t>
            </a:r>
            <a:endParaRPr lang="en-US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34233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Saving Registers on the Stack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r>
              <a:rPr lang="en-US" sz="2000" dirty="0" smtClean="0"/>
              <a:t>Since MIPS doesn’t have Push, Pop, and Peek instructions:</a:t>
            </a:r>
          </a:p>
          <a:p>
            <a:r>
              <a:rPr lang="en-US" sz="2000" dirty="0"/>
              <a:t>Code Example 6.25 Function Saving Registers on the Stack</a:t>
            </a:r>
          </a:p>
          <a:p>
            <a:pPr marL="403225" lvl="1" indent="0">
              <a:buNone/>
            </a:pPr>
            <a:r>
              <a:rPr lang="en-US" sz="1400" b="0" dirty="0"/>
              <a:t>MIPS Assembly Code</a:t>
            </a:r>
          </a:p>
          <a:p>
            <a:pPr marL="403225" lvl="1" indent="0">
              <a:buNone/>
            </a:pPr>
            <a:r>
              <a:rPr lang="en-US" sz="1400" b="0" dirty="0"/>
              <a:t># $s0 = result</a:t>
            </a:r>
          </a:p>
          <a:p>
            <a:pPr marL="403225" lvl="1" indent="0">
              <a:buNone/>
            </a:pPr>
            <a:r>
              <a:rPr lang="en-US" sz="1400" b="0" dirty="0" err="1"/>
              <a:t>diffofsums</a:t>
            </a:r>
            <a:r>
              <a:rPr lang="en-US" sz="1400" b="0" dirty="0"/>
              <a:t>: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addi</a:t>
            </a:r>
            <a:r>
              <a:rPr lang="en-US" sz="1400" b="0" dirty="0"/>
              <a:t> $</a:t>
            </a:r>
            <a:r>
              <a:rPr lang="en-US" sz="1400" b="0" dirty="0" err="1"/>
              <a:t>sp</a:t>
            </a:r>
            <a:r>
              <a:rPr lang="en-US" sz="1400" b="0" dirty="0"/>
              <a:t>, $</a:t>
            </a:r>
            <a:r>
              <a:rPr lang="en-US" sz="1400" b="0" dirty="0" err="1"/>
              <a:t>sp</a:t>
            </a:r>
            <a:r>
              <a:rPr lang="en-US" sz="1400" b="0" dirty="0"/>
              <a:t>, -12 # make space on stack to store three registers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sw</a:t>
            </a:r>
            <a:r>
              <a:rPr lang="en-US" sz="1400" b="0" dirty="0"/>
              <a:t>  $s0, 8($</a:t>
            </a:r>
            <a:r>
              <a:rPr lang="en-US" sz="1400" b="0" dirty="0" err="1"/>
              <a:t>sp</a:t>
            </a:r>
            <a:r>
              <a:rPr lang="en-US" sz="1400" b="0" dirty="0"/>
              <a:t>)  # save $s0 on stack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sw</a:t>
            </a:r>
            <a:r>
              <a:rPr lang="en-US" sz="1400" b="0" dirty="0"/>
              <a:t>  $t0, 4($</a:t>
            </a:r>
            <a:r>
              <a:rPr lang="en-US" sz="1400" b="0" dirty="0" err="1"/>
              <a:t>sp</a:t>
            </a:r>
            <a:r>
              <a:rPr lang="en-US" sz="1400" b="0" dirty="0"/>
              <a:t>)  # save $t0 on stack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sw</a:t>
            </a:r>
            <a:r>
              <a:rPr lang="en-US" sz="1400" b="0" dirty="0"/>
              <a:t>  $t1, 0($</a:t>
            </a:r>
            <a:r>
              <a:rPr lang="en-US" sz="1400" b="0" dirty="0" err="1"/>
              <a:t>sp</a:t>
            </a:r>
            <a:r>
              <a:rPr lang="en-US" sz="1400" b="0" dirty="0"/>
              <a:t>)  # save $t1 on stack</a:t>
            </a:r>
          </a:p>
          <a:p>
            <a:pPr marL="403225" lvl="1" indent="0">
              <a:buNone/>
            </a:pPr>
            <a:r>
              <a:rPr lang="en-US" sz="1400" b="0" dirty="0"/>
              <a:t> add $t0, $a0, $a1 # $t0 = f + g</a:t>
            </a:r>
          </a:p>
          <a:p>
            <a:pPr marL="403225" lvl="1" indent="0">
              <a:buNone/>
            </a:pPr>
            <a:r>
              <a:rPr lang="en-US" sz="1400" b="0" dirty="0"/>
              <a:t> add $t1, $a2, $a3 # $t1 = h + i</a:t>
            </a:r>
          </a:p>
          <a:p>
            <a:pPr marL="403225" lvl="1" indent="0">
              <a:buNone/>
            </a:pPr>
            <a:r>
              <a:rPr lang="en-US" sz="1400" b="0" dirty="0"/>
              <a:t> sub $s0, $t0, $t1 # result = (f + g) - (h + i)</a:t>
            </a:r>
          </a:p>
          <a:p>
            <a:pPr marL="403225" lvl="1" indent="0">
              <a:buNone/>
            </a:pPr>
            <a:r>
              <a:rPr lang="en-US" sz="1400" b="0" dirty="0"/>
              <a:t> add $v0, $s0, $0  # put return value in $v0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lw</a:t>
            </a:r>
            <a:r>
              <a:rPr lang="en-US" sz="1400" b="0" dirty="0"/>
              <a:t>  $t1, 0($</a:t>
            </a:r>
            <a:r>
              <a:rPr lang="en-US" sz="1400" b="0" dirty="0" err="1"/>
              <a:t>sp</a:t>
            </a:r>
            <a:r>
              <a:rPr lang="en-US" sz="1400" b="0" dirty="0"/>
              <a:t>)  # restore $t1 from stack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lw</a:t>
            </a:r>
            <a:r>
              <a:rPr lang="en-US" sz="1400" b="0" dirty="0"/>
              <a:t>  $t0, 4($</a:t>
            </a:r>
            <a:r>
              <a:rPr lang="en-US" sz="1400" b="0" dirty="0" err="1"/>
              <a:t>sp</a:t>
            </a:r>
            <a:r>
              <a:rPr lang="en-US" sz="1400" b="0" dirty="0"/>
              <a:t>)  # restore $t0 from stack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lw</a:t>
            </a:r>
            <a:r>
              <a:rPr lang="en-US" sz="1400" b="0" dirty="0"/>
              <a:t>  $s0, 8($</a:t>
            </a:r>
            <a:r>
              <a:rPr lang="en-US" sz="1400" b="0" dirty="0" err="1"/>
              <a:t>sp</a:t>
            </a:r>
            <a:r>
              <a:rPr lang="en-US" sz="1400" b="0" dirty="0"/>
              <a:t>)  # restore $s0 from stack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addi</a:t>
            </a:r>
            <a:r>
              <a:rPr lang="en-US" sz="1400" b="0" dirty="0"/>
              <a:t> $</a:t>
            </a:r>
            <a:r>
              <a:rPr lang="en-US" sz="1400" b="0" dirty="0" err="1"/>
              <a:t>sp</a:t>
            </a:r>
            <a:r>
              <a:rPr lang="en-US" sz="1400" b="0" dirty="0"/>
              <a:t>, $</a:t>
            </a:r>
            <a:r>
              <a:rPr lang="en-US" sz="1400" b="0" dirty="0" err="1"/>
              <a:t>sp</a:t>
            </a:r>
            <a:r>
              <a:rPr lang="en-US" sz="1400" b="0" dirty="0"/>
              <a:t>, 12  # deallocate stack space</a:t>
            </a:r>
          </a:p>
          <a:p>
            <a:pPr marL="403225" lvl="1" indent="0">
              <a:buNone/>
            </a:pPr>
            <a:r>
              <a:rPr lang="en-US" sz="1400" b="0" dirty="0"/>
              <a:t> </a:t>
            </a:r>
            <a:r>
              <a:rPr lang="en-US" sz="1400" b="0" dirty="0" err="1"/>
              <a:t>jr</a:t>
            </a:r>
            <a:r>
              <a:rPr lang="en-US" sz="1400" b="0" dirty="0"/>
              <a:t>  $</a:t>
            </a:r>
            <a:r>
              <a:rPr lang="en-US" sz="1400" b="0" dirty="0" err="1"/>
              <a:t>ra</a:t>
            </a:r>
            <a:r>
              <a:rPr lang="en-US" sz="1400" b="0" dirty="0"/>
              <a:t>       #  return to caller</a:t>
            </a:r>
          </a:p>
          <a:p>
            <a:pPr>
              <a:tabLst>
                <a:tab pos="1377950" algn="l"/>
              </a:tabLst>
            </a:pPr>
            <a:endParaRPr lang="en-US" sz="2000" dirty="0" smtClean="0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Practice 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r>
              <a:rPr lang="en-US" sz="2000" dirty="0" smtClean="0"/>
              <a:t>Convert the following to assembly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 smtClean="0"/>
              <a:t> 	if (g &gt; </a:t>
            </a:r>
            <a:r>
              <a:rPr lang="en-US" sz="2000" dirty="0"/>
              <a:t>h) </a:t>
            </a:r>
            <a:endParaRPr lang="en-US" sz="2000" dirty="0" smtClean="0"/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g = g + h;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g = g - h;</a:t>
            </a:r>
          </a:p>
          <a:p>
            <a:pPr>
              <a:tabLst>
                <a:tab pos="1377950" algn="l"/>
              </a:tabLst>
            </a:pPr>
            <a:r>
              <a:rPr lang="en-US" sz="2000" dirty="0"/>
              <a:t>Reference Code Example 6.10 and 6.11 for 16-bit and 32-bit </a:t>
            </a:r>
            <a:r>
              <a:rPr lang="en-US" sz="2000" dirty="0" smtClean="0"/>
              <a:t>constant initialization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Let </a:t>
            </a:r>
            <a:r>
              <a:rPr lang="en-US" sz="2000" dirty="0">
                <a:solidFill>
                  <a:srgbClr val="00B050"/>
                </a:solidFill>
              </a:rPr>
              <a:t>$s0 = </a:t>
            </a:r>
            <a:r>
              <a:rPr lang="en-US" sz="2000" dirty="0">
                <a:solidFill>
                  <a:srgbClr val="0000FF"/>
                </a:solidFill>
              </a:rPr>
              <a:t>g</a:t>
            </a:r>
            <a:r>
              <a:rPr lang="en-US" sz="2000" dirty="0">
                <a:solidFill>
                  <a:srgbClr val="00B050"/>
                </a:solidFill>
              </a:rPr>
              <a:t>   </a:t>
            </a:r>
            <a:r>
              <a:rPr lang="en-US" sz="2000" dirty="0"/>
              <a:t>and  </a:t>
            </a:r>
            <a:r>
              <a:rPr lang="en-US" sz="2000" dirty="0">
                <a:solidFill>
                  <a:srgbClr val="00B050"/>
                </a:solidFill>
              </a:rPr>
              <a:t>$s1 = </a:t>
            </a:r>
            <a:r>
              <a:rPr lang="en-US" sz="2000" dirty="0">
                <a:solidFill>
                  <a:srgbClr val="0000FF"/>
                </a:solidFill>
              </a:rPr>
              <a:t>h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 smtClean="0"/>
              <a:t>Let’s </a:t>
            </a:r>
            <a:r>
              <a:rPr lang="en-US" sz="2000" dirty="0"/>
              <a:t>use these instructions:</a:t>
            </a:r>
          </a:p>
          <a:p>
            <a:pPr marL="0" indent="0">
              <a:buNone/>
              <a:tabLst>
                <a:tab pos="1377950" algn="l"/>
              </a:tabLst>
            </a:pPr>
            <a:endParaRPr lang="en-US" sz="2000" dirty="0"/>
          </a:p>
          <a:p>
            <a:pPr marL="403225" lvl="1" indent="0">
              <a:buNone/>
              <a:tabLst>
                <a:tab pos="1377950" algn="l"/>
              </a:tabLst>
            </a:pPr>
            <a:r>
              <a:rPr lang="en-US" sz="1800" dirty="0" err="1">
                <a:solidFill>
                  <a:srgbClr val="00B050"/>
                </a:solidFill>
              </a:rPr>
              <a:t>slt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rd</a:t>
            </a:r>
            <a:r>
              <a:rPr lang="en-US" sz="1800" dirty="0">
                <a:solidFill>
                  <a:srgbClr val="00B050"/>
                </a:solidFill>
              </a:rPr>
              <a:t>, </a:t>
            </a:r>
            <a:r>
              <a:rPr lang="en-US" sz="1800" dirty="0" err="1">
                <a:solidFill>
                  <a:srgbClr val="00B050"/>
                </a:solidFill>
              </a:rPr>
              <a:t>rs</a:t>
            </a:r>
            <a:r>
              <a:rPr lang="en-US" sz="1800" dirty="0">
                <a:solidFill>
                  <a:srgbClr val="00B050"/>
                </a:solidFill>
              </a:rPr>
              <a:t>, </a:t>
            </a:r>
            <a:r>
              <a:rPr lang="en-US" sz="1800" dirty="0" err="1">
                <a:solidFill>
                  <a:srgbClr val="00B050"/>
                </a:solidFill>
              </a:rPr>
              <a:t>rt</a:t>
            </a:r>
            <a:r>
              <a:rPr lang="en-US" sz="1800" dirty="0">
                <a:solidFill>
                  <a:srgbClr val="00B050"/>
                </a:solidFill>
              </a:rPr>
              <a:t>          </a:t>
            </a:r>
            <a:r>
              <a:rPr lang="en-US" sz="1800" dirty="0"/>
              <a:t>if </a:t>
            </a:r>
            <a:r>
              <a:rPr lang="en-US" sz="1800" dirty="0" err="1"/>
              <a:t>rs</a:t>
            </a:r>
            <a:r>
              <a:rPr lang="en-US" sz="1800" dirty="0"/>
              <a:t> &lt; </a:t>
            </a:r>
            <a:r>
              <a:rPr lang="en-US" sz="1800" dirty="0" err="1"/>
              <a:t>rt</a:t>
            </a:r>
            <a:r>
              <a:rPr lang="en-US" sz="1800" dirty="0"/>
              <a:t>, then </a:t>
            </a:r>
            <a:r>
              <a:rPr lang="en-US" sz="1800" dirty="0" err="1"/>
              <a:t>rd</a:t>
            </a:r>
            <a:r>
              <a:rPr lang="en-US" sz="1800" dirty="0"/>
              <a:t> = 1, else </a:t>
            </a:r>
            <a:r>
              <a:rPr lang="en-US" sz="1800" dirty="0" err="1"/>
              <a:t>rd</a:t>
            </a:r>
            <a:r>
              <a:rPr lang="en-US" sz="1800" dirty="0"/>
              <a:t> = 0</a:t>
            </a:r>
          </a:p>
          <a:p>
            <a:pPr marL="403225" lvl="1" indent="0">
              <a:buNone/>
              <a:tabLst>
                <a:tab pos="1377950" algn="l"/>
              </a:tabLst>
            </a:pPr>
            <a:endParaRPr lang="en-US" sz="1800" dirty="0"/>
          </a:p>
          <a:p>
            <a:pPr marL="403225" lvl="1" indent="0">
              <a:buNone/>
              <a:tabLst>
                <a:tab pos="1377950" algn="l"/>
              </a:tabLst>
            </a:pPr>
            <a:r>
              <a:rPr lang="en-US" sz="1800" dirty="0" err="1">
                <a:solidFill>
                  <a:srgbClr val="00B050"/>
                </a:solidFill>
              </a:rPr>
              <a:t>beq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rs</a:t>
            </a:r>
            <a:r>
              <a:rPr lang="en-US" sz="1800" dirty="0">
                <a:solidFill>
                  <a:srgbClr val="00B050"/>
                </a:solidFill>
              </a:rPr>
              <a:t>, </a:t>
            </a:r>
            <a:r>
              <a:rPr lang="en-US" sz="1800" dirty="0" err="1">
                <a:solidFill>
                  <a:srgbClr val="00B050"/>
                </a:solidFill>
              </a:rPr>
              <a:t>rt</a:t>
            </a:r>
            <a:r>
              <a:rPr lang="en-US" sz="1800" dirty="0">
                <a:solidFill>
                  <a:srgbClr val="00B050"/>
                </a:solidFill>
              </a:rPr>
              <a:t>, label    </a:t>
            </a:r>
            <a:r>
              <a:rPr lang="en-US" sz="1800" dirty="0"/>
              <a:t>if </a:t>
            </a: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 err="1"/>
              <a:t>rt</a:t>
            </a:r>
            <a:r>
              <a:rPr lang="en-US" sz="1800" dirty="0"/>
              <a:t>, then branch to label</a:t>
            </a:r>
          </a:p>
          <a:p>
            <a:pPr>
              <a:tabLst>
                <a:tab pos="1377950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46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Practice 1 solution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1377950" algn="l"/>
              </a:tabLst>
            </a:pPr>
            <a:endParaRPr lang="en-US" sz="2000" dirty="0" smtClean="0"/>
          </a:p>
          <a:p>
            <a:pPr marL="0" indent="0">
              <a:buNone/>
              <a:tabLst>
                <a:tab pos="1377950" algn="l"/>
              </a:tabLst>
            </a:pP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3506"/>
            <a:ext cx="9144000" cy="443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2252133" y="5613401"/>
            <a:ext cx="237067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33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30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4042410"/>
          </a:xfrm>
        </p:spPr>
        <p:txBody>
          <a:bodyPr>
            <a:normAutofit/>
          </a:bodyPr>
          <a:lstStyle/>
          <a:p>
            <a:r>
              <a:rPr lang="en-US" dirty="0" smtClean="0"/>
              <a:t>Do Time Logs</a:t>
            </a:r>
            <a:r>
              <a:rPr lang="en-US" dirty="0" smtClean="0"/>
              <a:t>!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Understand the 3 instruction types</a:t>
            </a:r>
          </a:p>
          <a:p>
            <a:pPr lvl="1"/>
            <a:r>
              <a:rPr lang="en-US" dirty="0" smtClean="0"/>
              <a:t>Convert assembly to machine code for all instruction types</a:t>
            </a:r>
          </a:p>
          <a:p>
            <a:pPr lvl="1"/>
            <a:r>
              <a:rPr lang="en-US" dirty="0" smtClean="0"/>
              <a:t>Machine code to assembly for all instruction types</a:t>
            </a:r>
          </a:p>
          <a:p>
            <a:pPr lvl="1"/>
            <a:r>
              <a:rPr lang="en-US" dirty="0" smtClean="0"/>
              <a:t>Addressing Modes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Practice using your reference sheets!</a:t>
            </a:r>
          </a:p>
          <a:p>
            <a:pPr lvl="1"/>
            <a:r>
              <a:rPr lang="en-US" dirty="0" smtClean="0"/>
              <a:t>Verify results and practice assembly in MIPS simulator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7 April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52449" y="5629275"/>
            <a:ext cx="8201025" cy="619125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K:\DF\DFEC\ECE281\Handouts and Resources\Past GRs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1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Practice 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r>
              <a:rPr lang="en-US" sz="2000" dirty="0" smtClean="0"/>
              <a:t>Convert the following to assembly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 smtClean="0"/>
              <a:t> 	for (i = 0; i  &lt; 20; i++) 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a = a + 2*i;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sz="2000" dirty="0"/>
              <a:t>Let </a:t>
            </a:r>
            <a:r>
              <a:rPr lang="en-US" sz="2000" dirty="0">
                <a:solidFill>
                  <a:srgbClr val="00B050"/>
                </a:solidFill>
              </a:rPr>
              <a:t>$s0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0000FF"/>
                </a:solidFill>
              </a:rPr>
              <a:t>i 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$s1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0000FF"/>
                </a:solidFill>
              </a:rPr>
              <a:t>a</a:t>
            </a:r>
            <a:r>
              <a:rPr lang="en-US" sz="2000" dirty="0"/>
              <a:t>   </a:t>
            </a:r>
            <a:r>
              <a:rPr lang="en-US" sz="2000" dirty="0">
                <a:solidFill>
                  <a:srgbClr val="00B050"/>
                </a:solidFill>
              </a:rPr>
              <a:t>$t0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</a:p>
          <a:p>
            <a:pPr marL="0" indent="0">
              <a:buNone/>
              <a:tabLst>
                <a:tab pos="1377950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10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21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Types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R-Type Instructions – Register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J-Type </a:t>
            </a:r>
            <a:r>
              <a:rPr lang="en-US" sz="2000" dirty="0"/>
              <a:t>Instructions – Jump Type</a:t>
            </a:r>
          </a:p>
          <a:p>
            <a:pPr>
              <a:defRPr/>
            </a:pPr>
            <a:endParaRPr lang="en-US" sz="2000" kern="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12306"/>
              </p:ext>
            </p:extLst>
          </p:nvPr>
        </p:nvGraphicFramePr>
        <p:xfrm>
          <a:off x="1374635" y="4843676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23908"/>
              </p:ext>
            </p:extLst>
          </p:nvPr>
        </p:nvGraphicFramePr>
        <p:xfrm>
          <a:off x="1374635" y="3394737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1993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40180"/>
              </p:ext>
            </p:extLst>
          </p:nvPr>
        </p:nvGraphicFramePr>
        <p:xfrm>
          <a:off x="1374635" y="1907130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9939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shamt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r>
                        <a:rPr lang="en-US" b="1" baseline="0" dirty="0" smtClean="0"/>
                        <a:t>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Machine Code to Assembly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r>
              <a:rPr lang="en-US" dirty="0" smtClean="0"/>
              <a:t>Find the Assembly Function:</a:t>
            </a:r>
          </a:p>
          <a:p>
            <a:pPr>
              <a:tabLst>
                <a:tab pos="1377950" algn="l"/>
              </a:tabLst>
            </a:pPr>
            <a:r>
              <a:rPr lang="en-US" dirty="0" smtClean="0"/>
              <a:t>Given Machine Code:  </a:t>
            </a:r>
            <a:r>
              <a:rPr lang="en-US" dirty="0"/>
              <a:t>0xAD310004</a:t>
            </a:r>
            <a:endParaRPr lang="en-US" dirty="0" smtClean="0"/>
          </a:p>
          <a:p>
            <a:pPr>
              <a:tabLst>
                <a:tab pos="1377950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64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581150"/>
            <a:ext cx="4295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Register Set</a:t>
            </a:r>
          </a:p>
        </p:txBody>
      </p:sp>
    </p:spTree>
    <p:extLst>
      <p:ext uri="{BB962C8B-B14F-4D97-AF65-F5344CB8AC3E}">
        <p14:creationId xmlns:p14="http://schemas.microsoft.com/office/powerpoint/2010/main" val="3465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38" y="1643787"/>
            <a:ext cx="4272111" cy="42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2"/>
          <a:stretch>
            <a:fillRect/>
          </a:stretch>
        </p:blipFill>
        <p:spPr bwMode="auto">
          <a:xfrm>
            <a:off x="1006475" y="1409700"/>
            <a:ext cx="71247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Footer Placeholder 1"/>
          <p:cNvSpPr>
            <a:spLocks noGrp="1"/>
          </p:cNvSpPr>
          <p:nvPr/>
        </p:nvSpPr>
        <p:spPr bwMode="auto">
          <a:xfrm>
            <a:off x="5172075" y="6488113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37699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5" b="2"/>
          <a:stretch>
            <a:fillRect/>
          </a:stretch>
        </p:blipFill>
        <p:spPr bwMode="auto">
          <a:xfrm>
            <a:off x="1019175" y="1436688"/>
            <a:ext cx="71247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00575"/>
            <a:ext cx="7143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40033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3251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5"/>
          <a:stretch>
            <a:fillRect/>
          </a:stretch>
        </p:blipFill>
        <p:spPr bwMode="auto">
          <a:xfrm>
            <a:off x="1000125" y="1438275"/>
            <a:ext cx="71437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4275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8"/>
          <a:stretch>
            <a:fillRect/>
          </a:stretch>
        </p:blipFill>
        <p:spPr bwMode="auto">
          <a:xfrm>
            <a:off x="1000125" y="1447800"/>
            <a:ext cx="71437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MIPS Architecture consists of:</a:t>
            </a:r>
          </a:p>
          <a:p>
            <a:pPr lvl="1">
              <a:defRPr/>
            </a:pPr>
            <a:r>
              <a:rPr lang="en-US" sz="2400" dirty="0"/>
              <a:t>A set of operations (instructions)</a:t>
            </a:r>
          </a:p>
          <a:p>
            <a:pPr lvl="2">
              <a:defRPr/>
            </a:pPr>
            <a:r>
              <a:rPr lang="en-US" sz="2000" dirty="0"/>
              <a:t>I-Type, R-Type, J-Type</a:t>
            </a:r>
          </a:p>
          <a:p>
            <a:pPr lvl="1">
              <a:defRPr/>
            </a:pPr>
            <a:r>
              <a:rPr lang="en-US" sz="2400" dirty="0"/>
              <a:t>Data units (sizes, addressing modes, etc.)</a:t>
            </a:r>
          </a:p>
          <a:p>
            <a:pPr lvl="2">
              <a:defRPr/>
            </a:pPr>
            <a:r>
              <a:rPr lang="en-US" sz="2000" dirty="0"/>
              <a:t>32-Bit Data Word</a:t>
            </a:r>
          </a:p>
          <a:p>
            <a:pPr lvl="1">
              <a:defRPr/>
            </a:pPr>
            <a:r>
              <a:rPr lang="en-US" sz="2400" dirty="0"/>
              <a:t>Registers</a:t>
            </a:r>
          </a:p>
          <a:p>
            <a:pPr lvl="2">
              <a:defRPr/>
            </a:pPr>
            <a:r>
              <a:rPr lang="en-US" sz="2000" dirty="0"/>
              <a:t>32, 32-bit registers</a:t>
            </a:r>
          </a:p>
          <a:p>
            <a:pPr lvl="1">
              <a:defRPr/>
            </a:pPr>
            <a:r>
              <a:rPr lang="en-US" sz="2400" dirty="0"/>
              <a:t>Interaction with memory</a:t>
            </a:r>
          </a:p>
          <a:p>
            <a:pPr lvl="2">
              <a:defRPr/>
            </a:pPr>
            <a:r>
              <a:rPr lang="en-US" sz="2000" dirty="0"/>
              <a:t>Harvard Architecture</a:t>
            </a:r>
          </a:p>
          <a:p>
            <a:pPr lvl="2">
              <a:defRPr/>
            </a:pPr>
            <a:r>
              <a:rPr lang="en-US" sz="2000" dirty="0"/>
              <a:t>Load and Store</a:t>
            </a:r>
          </a:p>
          <a:p>
            <a:pPr lvl="1">
              <a:defRPr/>
            </a:pPr>
            <a:r>
              <a:rPr lang="en-US" sz="2400" dirty="0"/>
              <a:t>Program counter</a:t>
            </a:r>
          </a:p>
          <a:p>
            <a:pPr lvl="2">
              <a:defRPr/>
            </a:pPr>
            <a:r>
              <a:rPr lang="en-US" sz="2000" dirty="0"/>
              <a:t>32-bit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529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B.3 F-type instructions (fop = 16/17)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57325"/>
            <a:ext cx="7181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8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450"/>
            <a:ext cx="9077325" cy="522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Single Cycle MIPS </a:t>
            </a:r>
            <a:r>
              <a:rPr lang="en-US" kern="0" dirty="0" err="1" smtClean="0"/>
              <a:t>microArch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76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Types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R-Type Instructions – Register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J-Type </a:t>
            </a:r>
            <a:r>
              <a:rPr lang="en-US" sz="2000" dirty="0"/>
              <a:t>Instructions – Jump Type</a:t>
            </a:r>
          </a:p>
          <a:p>
            <a:pPr>
              <a:defRPr/>
            </a:pPr>
            <a:endParaRPr lang="en-US" sz="2000" kern="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07919"/>
              </p:ext>
            </p:extLst>
          </p:nvPr>
        </p:nvGraphicFramePr>
        <p:xfrm>
          <a:off x="1374635" y="4843676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41755"/>
              </p:ext>
            </p:extLst>
          </p:nvPr>
        </p:nvGraphicFramePr>
        <p:xfrm>
          <a:off x="1374635" y="3394737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1993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02638"/>
              </p:ext>
            </p:extLst>
          </p:nvPr>
        </p:nvGraphicFramePr>
        <p:xfrm>
          <a:off x="1374635" y="1907130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9939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shamt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r>
                        <a:rPr lang="en-US" b="1" baseline="0" dirty="0" smtClean="0"/>
                        <a:t>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</a:t>
            </a:r>
            <a:r>
              <a:rPr lang="en-US" kern="0" dirty="0" smtClean="0"/>
              <a:t>-Type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48733"/>
              </p:ext>
            </p:extLst>
          </p:nvPr>
        </p:nvGraphicFramePr>
        <p:xfrm>
          <a:off x="1524000" y="2152792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1993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</a:t>
            </a:r>
            <a:r>
              <a:rPr lang="en-US" sz="2000" dirty="0" smtClean="0"/>
              <a:t>Type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 lvl="0">
              <a:defRPr/>
            </a:pPr>
            <a:r>
              <a:rPr lang="en-US" sz="2000" dirty="0"/>
              <a:t>Uses 2 registers operands and 1 immediate operand</a:t>
            </a:r>
          </a:p>
          <a:p>
            <a:pPr lvl="0">
              <a:defRPr/>
            </a:pPr>
            <a:r>
              <a:rPr lang="en-US" sz="2000" dirty="0"/>
              <a:t>Example Assembly Instruction:  </a:t>
            </a:r>
            <a:endParaRPr lang="en-US" sz="2000" dirty="0" smtClean="0"/>
          </a:p>
          <a:p>
            <a:pPr marL="0" lvl="0" indent="0"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instr</a:t>
            </a:r>
            <a:r>
              <a:rPr lang="en-US" sz="2000" dirty="0"/>
              <a:t>    </a:t>
            </a:r>
            <a:r>
              <a:rPr lang="en-US" sz="2000" dirty="0" err="1" smtClean="0"/>
              <a:t>rt</a:t>
            </a:r>
            <a:r>
              <a:rPr lang="en-US" sz="2000" dirty="0" smtClean="0"/>
              <a:t>,  </a:t>
            </a:r>
            <a:r>
              <a:rPr lang="en-US" sz="2000" dirty="0" err="1"/>
              <a:t>rs</a:t>
            </a:r>
            <a:r>
              <a:rPr lang="en-US" sz="2000" dirty="0"/>
              <a:t>,  </a:t>
            </a:r>
            <a:r>
              <a:rPr lang="en-US" sz="2000" dirty="0" err="1" smtClean="0"/>
              <a:t>imm</a:t>
            </a:r>
            <a:endParaRPr lang="en-US" sz="2000" dirty="0"/>
          </a:p>
          <a:p>
            <a:pPr marL="0" lvl="0" indent="0"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instr</a:t>
            </a:r>
            <a:r>
              <a:rPr lang="en-US" sz="2000" dirty="0"/>
              <a:t>    </a:t>
            </a:r>
            <a:r>
              <a:rPr lang="en-US" sz="2000" dirty="0" err="1" smtClean="0"/>
              <a:t>rt</a:t>
            </a:r>
            <a:r>
              <a:rPr lang="en-US" sz="2000" dirty="0" smtClean="0"/>
              <a:t>,  </a:t>
            </a:r>
            <a:r>
              <a:rPr lang="en-US" sz="2000" dirty="0" err="1" smtClean="0"/>
              <a:t>imm</a:t>
            </a:r>
            <a:r>
              <a:rPr lang="en-US" sz="2000" dirty="0" smtClean="0"/>
              <a:t> (</a:t>
            </a:r>
            <a:r>
              <a:rPr lang="en-US" sz="2000" dirty="0" err="1" smtClean="0"/>
              <a:t>rs</a:t>
            </a:r>
            <a:r>
              <a:rPr lang="en-US" sz="2000" dirty="0" smtClean="0"/>
              <a:t>)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err="1" smtClean="0"/>
              <a:t>Boardwork</a:t>
            </a:r>
            <a:r>
              <a:rPr lang="en-US" sz="2000" dirty="0"/>
              <a:t>: </a:t>
            </a:r>
            <a:r>
              <a:rPr lang="en-US" sz="2000" dirty="0" smtClean="0"/>
              <a:t>   </a:t>
            </a:r>
            <a:r>
              <a:rPr lang="en-US" sz="2000" dirty="0" err="1" smtClean="0"/>
              <a:t>addi</a:t>
            </a:r>
            <a:r>
              <a:rPr lang="en-US" sz="2000" dirty="0" smtClean="0"/>
              <a:t> </a:t>
            </a:r>
            <a:r>
              <a:rPr lang="en-US" sz="2000" dirty="0"/>
              <a:t>$s0, $0, 4</a:t>
            </a:r>
          </a:p>
          <a:p>
            <a:endParaRPr lang="en-US" sz="2000" dirty="0" smtClean="0"/>
          </a:p>
          <a:p>
            <a:pPr>
              <a:defRPr/>
            </a:pPr>
            <a:endParaRPr lang="en-US" sz="2000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168784" y="4002537"/>
            <a:ext cx="2565639" cy="420475"/>
          </a:xfrm>
          <a:prstGeom prst="borderCallout1">
            <a:avLst>
              <a:gd name="adj1" fmla="val 51208"/>
              <a:gd name="adj2" fmla="val -225"/>
              <a:gd name="adj3" fmla="val 54110"/>
              <a:gd name="adj4" fmla="val -6845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(e.g.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</a:rPr>
              <a:t>addi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&amp;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</a:rPr>
              <a:t>andi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168783" y="4497837"/>
            <a:ext cx="2565639" cy="420475"/>
          </a:xfrm>
          <a:prstGeom prst="borderCallout1">
            <a:avLst>
              <a:gd name="adj1" fmla="val 51208"/>
              <a:gd name="adj2" fmla="val -225"/>
              <a:gd name="adj3" fmla="val 54110"/>
              <a:gd name="adj4" fmla="val -6845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(e.g.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</a:rPr>
              <a:t>lw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&amp;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</a:rPr>
              <a:t>sw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79537" y="5861050"/>
            <a:ext cx="6457950" cy="36671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What is the Difference between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Sign</a:t>
            </a:r>
            <a:r>
              <a:rPr lang="en-US" sz="1600" dirty="0" err="1" smtClean="0"/>
              <a:t>Imm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ZeroImm</a:t>
            </a:r>
            <a:r>
              <a:rPr lang="en-US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98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93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20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1"/>
          <p:cNvSpPr>
            <a:spLocks noChangeArrowheads="1"/>
          </p:cNvSpPr>
          <p:nvPr/>
        </p:nvSpPr>
        <p:spPr bwMode="auto">
          <a:xfrm>
            <a:off x="811213" y="5257800"/>
            <a:ext cx="3600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6.9 Machine code for I-type instructions</a:t>
            </a:r>
            <a:endParaRPr lang="en-US" altLang="en-US" sz="1200" b="0"/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I-Type Instructions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705225" y="2409825"/>
            <a:ext cx="706438" cy="400050"/>
          </a:xfrm>
          <a:prstGeom prst="wedgeRoundRectCallout">
            <a:avLst>
              <a:gd name="adj1" fmla="val -80159"/>
              <a:gd name="adj2" fmla="val 341071"/>
              <a:gd name="adj3" fmla="val 16667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8975" y="4171950"/>
            <a:ext cx="2924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ddi</a:t>
            </a:r>
            <a:r>
              <a:rPr lang="en-US" dirty="0" smtClean="0"/>
              <a:t> is </a:t>
            </a:r>
            <a:r>
              <a:rPr lang="en-US" dirty="0" err="1" smtClean="0"/>
              <a:t>SignImm</a:t>
            </a:r>
            <a:r>
              <a:rPr lang="en-US" dirty="0" smtClean="0"/>
              <a:t> (sign extended) because the value could be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604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582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1"/>
          <p:cNvSpPr>
            <a:spLocks noChangeArrowheads="1"/>
          </p:cNvSpPr>
          <p:nvPr/>
        </p:nvSpPr>
        <p:spPr bwMode="auto">
          <a:xfrm>
            <a:off x="685800" y="5181600"/>
            <a:ext cx="3822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6.10 Machine code for an l-type instruction</a:t>
            </a:r>
            <a:endParaRPr lang="en-US" altLang="en-US" sz="1200" b="0"/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I-Type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1039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J-Type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23606"/>
              </p:ext>
            </p:extLst>
          </p:nvPr>
        </p:nvGraphicFramePr>
        <p:xfrm>
          <a:off x="1524000" y="2139145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J-Type </a:t>
            </a:r>
            <a:r>
              <a:rPr lang="en-US" sz="2000" dirty="0"/>
              <a:t>Instructions – Jump </a:t>
            </a:r>
            <a:r>
              <a:rPr lang="en-US" sz="2000" dirty="0" smtClean="0"/>
              <a:t>Type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 lvl="0">
              <a:defRPr/>
            </a:pPr>
            <a:r>
              <a:rPr lang="en-US" sz="2000" dirty="0"/>
              <a:t>j or </a:t>
            </a:r>
            <a:r>
              <a:rPr lang="en-US" sz="2000" dirty="0" err="1"/>
              <a:t>jal</a:t>
            </a:r>
            <a:r>
              <a:rPr lang="en-US" sz="2000" dirty="0"/>
              <a:t> (</a:t>
            </a:r>
            <a:r>
              <a:rPr lang="en-US" sz="2000" dirty="0" err="1"/>
              <a:t>jr</a:t>
            </a:r>
            <a:r>
              <a:rPr lang="en-US" sz="2000" dirty="0"/>
              <a:t> is an R-Type Instruction that uses only the </a:t>
            </a:r>
            <a:r>
              <a:rPr lang="en-US" sz="2000" dirty="0" err="1"/>
              <a:t>rs</a:t>
            </a:r>
            <a:r>
              <a:rPr lang="en-US" sz="2000" dirty="0"/>
              <a:t> operand</a:t>
            </a:r>
            <a:r>
              <a:rPr lang="en-US" sz="2000" dirty="0" smtClean="0"/>
              <a:t>)</a:t>
            </a:r>
          </a:p>
          <a:p>
            <a:pPr lvl="0"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027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68751</TotalTime>
  <Words>988</Words>
  <Application>Microsoft Office PowerPoint</Application>
  <PresentationFormat>On-screen Show (4:3)</PresentationFormat>
  <Paragraphs>318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4_USAFA Standard</vt:lpstr>
      <vt:lpstr>5_USAFA Standard</vt:lpstr>
      <vt:lpstr>PowerPoint Presentation</vt:lpstr>
      <vt:lpstr>Lesson 30 Outline</vt:lpstr>
      <vt:lpstr>MIPS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4278</cp:revision>
  <cp:lastPrinted>2015-06-02T19:35:14Z</cp:lastPrinted>
  <dcterms:created xsi:type="dcterms:W3CDTF">2005-08-12T19:45:51Z</dcterms:created>
  <dcterms:modified xsi:type="dcterms:W3CDTF">2017-04-07T18:06:38Z</dcterms:modified>
</cp:coreProperties>
</file>