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46"/>
  </p:notesMasterIdLst>
  <p:handoutMasterIdLst>
    <p:handoutMasterId r:id="rId47"/>
  </p:handoutMasterIdLst>
  <p:sldIdLst>
    <p:sldId id="286" r:id="rId6"/>
    <p:sldId id="310" r:id="rId7"/>
    <p:sldId id="342" r:id="rId8"/>
    <p:sldId id="343" r:id="rId9"/>
    <p:sldId id="344" r:id="rId10"/>
    <p:sldId id="313" r:id="rId11"/>
    <p:sldId id="345" r:id="rId12"/>
    <p:sldId id="346" r:id="rId13"/>
    <p:sldId id="347" r:id="rId14"/>
    <p:sldId id="341" r:id="rId15"/>
    <p:sldId id="348" r:id="rId16"/>
    <p:sldId id="349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40" r:id="rId29"/>
    <p:sldId id="328" r:id="rId30"/>
    <p:sldId id="329" r:id="rId31"/>
    <p:sldId id="330" r:id="rId32"/>
    <p:sldId id="331" r:id="rId33"/>
    <p:sldId id="325" r:id="rId34"/>
    <p:sldId id="280" r:id="rId35"/>
    <p:sldId id="311" r:id="rId36"/>
    <p:sldId id="31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14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C79"/>
    <a:srgbClr val="11F337"/>
    <a:srgbClr val="003399"/>
    <a:srgbClr val="0C2D83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100" d="100"/>
          <a:sy n="100" d="100"/>
        </p:scale>
        <p:origin x="-43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98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17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17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  <p:sldLayoutId id="21474837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33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Complete Single-Cycle MIPS Processor</a:t>
            </a:r>
          </a:p>
        </p:txBody>
      </p:sp>
      <p:pic>
        <p:nvPicPr>
          <p:cNvPr id="532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1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914400" y="5767388"/>
            <a:ext cx="386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7.11 Complete single-cycle MIPS processor</a:t>
            </a:r>
            <a:endParaRPr lang="en-US" altLang="en-US" sz="1200" b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143124" y="1260475"/>
            <a:ext cx="3414713" cy="1449388"/>
          </a:xfrm>
          <a:prstGeom prst="rect">
            <a:avLst/>
          </a:prstGeom>
          <a:noFill/>
          <a:ln w="38100" cap="flat" cmpd="sng" algn="ctr">
            <a:solidFill>
              <a:srgbClr val="A42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A42C79"/>
                </a:solidFill>
              </a:rPr>
              <a:t>Control Unit - Next Lesson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5601" y="2760663"/>
            <a:ext cx="8102600" cy="27924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102" y="2338328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Datapath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4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Microarchitecture…</a:t>
            </a:r>
            <a:r>
              <a:rPr lang="en-US" b="0" dirty="0" smtClean="0"/>
              <a:t>we’ll look at in two parts</a:t>
            </a:r>
          </a:p>
          <a:p>
            <a:pPr marL="0" indent="0">
              <a:buNone/>
              <a:defRPr/>
            </a:pPr>
            <a:endParaRPr lang="en-US" b="0" dirty="0" smtClean="0"/>
          </a:p>
          <a:p>
            <a:pPr marL="863600" lvl="1" indent="-457200">
              <a:buFont typeface="+mj-lt"/>
              <a:buAutoNum type="arabicPeriod"/>
              <a:defRPr/>
            </a:pPr>
            <a:r>
              <a:rPr lang="en-US" sz="2000" dirty="0" err="1" smtClean="0"/>
              <a:t>Datapath</a:t>
            </a:r>
            <a:r>
              <a:rPr lang="en-US" sz="2000" dirty="0" smtClean="0"/>
              <a:t> – </a:t>
            </a:r>
            <a:r>
              <a:rPr lang="en-US" sz="2000" b="0" dirty="0" smtClean="0"/>
              <a:t>operates on </a:t>
            </a:r>
            <a:r>
              <a:rPr lang="en-US" sz="2000" b="0" i="1" dirty="0" smtClean="0"/>
              <a:t>words </a:t>
            </a:r>
            <a:r>
              <a:rPr lang="en-US" sz="2000" b="0" dirty="0" smtClean="0"/>
              <a:t>of data</a:t>
            </a:r>
          </a:p>
          <a:p>
            <a:pPr marL="1201738" lvl="2" indent="-457200">
              <a:defRPr/>
            </a:pPr>
            <a:r>
              <a:rPr lang="en-US" sz="2000" b="0" dirty="0" smtClean="0"/>
              <a:t>includes memories, registers, ALU, </a:t>
            </a:r>
            <a:r>
              <a:rPr lang="en-US" sz="2000" b="0" dirty="0" err="1" smtClean="0"/>
              <a:t>muxes</a:t>
            </a:r>
            <a:r>
              <a:rPr lang="en-US" sz="2000" b="0" dirty="0" smtClean="0"/>
              <a:t>, etc.</a:t>
            </a:r>
            <a:endParaRPr lang="en-US" sz="2000" b="0" dirty="0"/>
          </a:p>
          <a:p>
            <a:pPr marL="1201738" lvl="2" indent="-457200">
              <a:defRPr/>
            </a:pPr>
            <a:r>
              <a:rPr lang="en-US" sz="2000" dirty="0" smtClean="0"/>
              <a:t>How many bits for MIPS </a:t>
            </a:r>
            <a:r>
              <a:rPr lang="en-US" sz="2000" dirty="0" err="1" smtClean="0"/>
              <a:t>datapath</a:t>
            </a:r>
            <a:r>
              <a:rPr lang="en-US" sz="2000" dirty="0" smtClean="0"/>
              <a:t>?</a:t>
            </a:r>
          </a:p>
          <a:p>
            <a:pPr lvl="2">
              <a:defRPr/>
            </a:pPr>
            <a:endParaRPr lang="en-US" sz="2000" dirty="0" smtClean="0"/>
          </a:p>
          <a:p>
            <a:pPr marL="863600" lvl="1" indent="-457200">
              <a:buFont typeface="+mj-lt"/>
              <a:buAutoNum type="arabicPeriod"/>
              <a:defRPr/>
            </a:pPr>
            <a:r>
              <a:rPr lang="en-US" sz="2000" dirty="0" smtClean="0"/>
              <a:t>Control </a:t>
            </a:r>
            <a:r>
              <a:rPr lang="en-US" sz="2000" b="0" dirty="0" smtClean="0"/>
              <a:t>– get current instruction from </a:t>
            </a:r>
            <a:r>
              <a:rPr lang="en-US" sz="2000" b="0" dirty="0" err="1" smtClean="0"/>
              <a:t>datapath</a:t>
            </a:r>
            <a:r>
              <a:rPr lang="en-US" sz="2000" b="0" dirty="0" smtClean="0"/>
              <a:t> and tells </a:t>
            </a:r>
            <a:r>
              <a:rPr lang="en-US" sz="2000" b="0" dirty="0" err="1" smtClean="0"/>
              <a:t>datapath</a:t>
            </a:r>
            <a:r>
              <a:rPr lang="en-US" sz="2000" b="0" dirty="0" smtClean="0"/>
              <a:t> how to execute</a:t>
            </a:r>
          </a:p>
          <a:p>
            <a:pPr marL="863600" lvl="1" indent="-457200">
              <a:buFont typeface="+mj-lt"/>
              <a:buAutoNum type="arabicPeriod"/>
              <a:defRPr/>
            </a:pPr>
            <a:endParaRPr lang="en-US" b="0" dirty="0"/>
          </a:p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Instructions</a:t>
            </a:r>
            <a:r>
              <a:rPr lang="en-US" sz="2400" b="0" dirty="0" smtClean="0">
                <a:solidFill>
                  <a:srgbClr val="FF0000"/>
                </a:solidFill>
              </a:rPr>
              <a:t> we’ll implement in examples</a:t>
            </a:r>
          </a:p>
          <a:p>
            <a:pPr lvl="1">
              <a:defRPr/>
            </a:pPr>
            <a:r>
              <a:rPr lang="en-US" dirty="0" smtClean="0"/>
              <a:t>R-type arithmetic/logic:</a:t>
            </a:r>
            <a:r>
              <a:rPr lang="en-US" b="0" dirty="0" smtClean="0"/>
              <a:t>  add, sub, and, or, </a:t>
            </a:r>
            <a:r>
              <a:rPr lang="en-US" b="0" dirty="0" err="1" smtClean="0"/>
              <a:t>slt</a:t>
            </a:r>
            <a:endParaRPr lang="en-US" b="0" dirty="0" smtClean="0"/>
          </a:p>
          <a:p>
            <a:pPr lvl="1">
              <a:defRPr/>
            </a:pPr>
            <a:r>
              <a:rPr lang="en-US" sz="2000" dirty="0" smtClean="0"/>
              <a:t>Memory:</a:t>
            </a:r>
            <a:r>
              <a:rPr lang="en-US" sz="2000" b="0" dirty="0" smtClean="0"/>
              <a:t>  </a:t>
            </a:r>
            <a:r>
              <a:rPr lang="en-US" sz="2000" b="0" dirty="0" err="1" smtClean="0"/>
              <a:t>lw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sw</a:t>
            </a:r>
            <a:endParaRPr lang="en-US" sz="2000" b="0" dirty="0" smtClean="0"/>
          </a:p>
          <a:p>
            <a:pPr lvl="1">
              <a:defRPr/>
            </a:pPr>
            <a:r>
              <a:rPr lang="en-US" dirty="0" smtClean="0"/>
              <a:t>Branches:</a:t>
            </a:r>
            <a:r>
              <a:rPr lang="en-US" b="0" dirty="0" smtClean="0"/>
              <a:t>  </a:t>
            </a:r>
            <a:r>
              <a:rPr lang="en-US" b="0" dirty="0" err="1" smtClean="0"/>
              <a:t>beq</a:t>
            </a:r>
            <a:endParaRPr lang="en-US" sz="2000" b="0" dirty="0" smtClean="0"/>
          </a:p>
          <a:p>
            <a:pPr lvl="2">
              <a:defRPr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17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-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H/W for state elements (memory and arch. state)</a:t>
            </a:r>
          </a:p>
          <a:p>
            <a:r>
              <a:rPr lang="en-US" dirty="0" smtClean="0"/>
              <a:t>Add blocks of combinatorial logic between state elements</a:t>
            </a:r>
          </a:p>
          <a:p>
            <a:pPr lvl="1"/>
            <a:r>
              <a:rPr lang="en-US" dirty="0" smtClean="0"/>
              <a:t>New state computed on current state</a:t>
            </a:r>
          </a:p>
          <a:p>
            <a:pPr lvl="1"/>
            <a:r>
              <a:rPr lang="en-US" dirty="0" smtClean="0"/>
              <a:t>Again, like creating a giant Moore FSM</a:t>
            </a:r>
            <a:r>
              <a:rPr lang="en-US" dirty="0" smtClean="0"/>
              <a:t>!</a:t>
            </a:r>
          </a:p>
          <a:p>
            <a:r>
              <a:rPr lang="en-US" dirty="0" smtClean="0"/>
              <a:t>Need HW to support all 5 addressing modes: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Register Only </a:t>
            </a:r>
            <a:r>
              <a:rPr lang="en-US" dirty="0" smtClean="0"/>
              <a:t>(r-types)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Immediate</a:t>
            </a:r>
            <a:r>
              <a:rPr lang="en-US" dirty="0" smtClean="0"/>
              <a:t> (some i-types: </a:t>
            </a:r>
            <a:r>
              <a:rPr lang="en-US" dirty="0" err="1" smtClean="0"/>
              <a:t>addi</a:t>
            </a:r>
            <a:r>
              <a:rPr lang="en-US" dirty="0" smtClean="0"/>
              <a:t>, </a:t>
            </a:r>
            <a:r>
              <a:rPr lang="en-US" dirty="0" err="1" smtClean="0"/>
              <a:t>lui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Base</a:t>
            </a:r>
            <a:r>
              <a:rPr lang="en-US" dirty="0" smtClean="0"/>
              <a:t> (base </a:t>
            </a:r>
            <a:r>
              <a:rPr lang="en-US" dirty="0" err="1" smtClean="0"/>
              <a:t>addr</a:t>
            </a:r>
            <a:r>
              <a:rPr lang="en-US" dirty="0" smtClean="0"/>
              <a:t> + signed 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 err="1" smtClean="0"/>
              <a:t>imm</a:t>
            </a:r>
            <a:r>
              <a:rPr lang="en-US" dirty="0" smtClean="0"/>
              <a:t> (offset),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lw</a:t>
            </a:r>
            <a:r>
              <a:rPr lang="en-US" dirty="0" smtClean="0"/>
              <a:t>, </a:t>
            </a:r>
            <a:r>
              <a:rPr lang="en-US" dirty="0" err="1" smtClean="0"/>
              <a:t>sw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PC relative </a:t>
            </a:r>
            <a:r>
              <a:rPr lang="en-US" dirty="0" smtClean="0"/>
              <a:t>(conditionals)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Pseudo-direct</a:t>
            </a:r>
            <a:r>
              <a:rPr lang="en-US" dirty="0" smtClean="0"/>
              <a:t> (jumps)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State Elements of MIPS</a:t>
            </a:r>
          </a:p>
          <a:p>
            <a:pPr eaLnBrk="1" hangingPunct="1">
              <a:defRPr/>
            </a:pPr>
            <a:r>
              <a:rPr lang="en-US" kern="0" dirty="0" smtClean="0"/>
              <a:t>Processor</a:t>
            </a:r>
          </a:p>
        </p:txBody>
      </p:sp>
      <p:pic>
        <p:nvPicPr>
          <p:cNvPr id="4198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624336"/>
            <a:ext cx="80391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857250" y="5795976"/>
            <a:ext cx="3433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7.1 State elements of MIPS processor</a:t>
            </a:r>
            <a:endParaRPr lang="en-US" altLang="en-US" sz="1200" b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/>
              <a:t>Instruction Memory – put in address get out data</a:t>
            </a:r>
          </a:p>
          <a:p>
            <a:pPr>
              <a:defRPr/>
            </a:pPr>
            <a:r>
              <a:rPr lang="en-US" kern="0" dirty="0" smtClean="0"/>
              <a:t>Register File – can do two reads at once</a:t>
            </a:r>
          </a:p>
          <a:p>
            <a:pPr lvl="1">
              <a:defRPr/>
            </a:pPr>
            <a:r>
              <a:rPr lang="en-US" kern="0" dirty="0" smtClean="0"/>
              <a:t>A1 </a:t>
            </a:r>
            <a:r>
              <a:rPr lang="en-US" kern="0" dirty="0" smtClean="0">
                <a:sym typeface="Wingdings" panose="05000000000000000000" pitchFamily="2" charset="2"/>
              </a:rPr>
              <a:t> RD1	A2  RD2</a:t>
            </a:r>
          </a:p>
          <a:p>
            <a:pPr lvl="1">
              <a:defRPr/>
            </a:pPr>
            <a:r>
              <a:rPr lang="en-US" kern="0" dirty="0" smtClean="0">
                <a:sym typeface="Wingdings" panose="05000000000000000000" pitchFamily="2" charset="2"/>
              </a:rPr>
              <a:t>A3  WD3 and is Controlled by WE</a:t>
            </a:r>
          </a:p>
          <a:p>
            <a:pPr>
              <a:defRPr/>
            </a:pPr>
            <a:r>
              <a:rPr lang="en-US" kern="0" dirty="0" smtClean="0">
                <a:sym typeface="Wingdings" panose="05000000000000000000" pitchFamily="2" charset="2"/>
              </a:rPr>
              <a:t>Data Memory – put in address, controlled by WE</a:t>
            </a:r>
            <a:endParaRPr lang="en-US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00275" y="520868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17 April 2017</a:t>
            </a:fld>
            <a:endParaRPr lang="en-US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507984"/>
              </p:ext>
            </p:extLst>
          </p:nvPr>
        </p:nvGraphicFramePr>
        <p:xfrm>
          <a:off x="6799580" y="2422101"/>
          <a:ext cx="1809115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0415"/>
                <a:gridCol w="1028700"/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r>
                        <a:rPr lang="en-US" sz="1400" baseline="-25000" dirty="0">
                          <a:effectLst/>
                        </a:rPr>
                        <a:t>2:0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&amp;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|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+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used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&amp; ~B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| ~B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-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</a:tbl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250081"/>
              </p:ext>
            </p:extLst>
          </p:nvPr>
        </p:nvGraphicFramePr>
        <p:xfrm>
          <a:off x="1998170" y="1447544"/>
          <a:ext cx="4739762" cy="497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3" imgW="2647843" imgH="2781270" progId="Visio.Drawing.11">
                  <p:embed/>
                </p:oleObj>
              </mc:Choice>
              <mc:Fallback>
                <p:oleObj name="Visio" r:id="rId3" imgW="2647843" imgH="27812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170" y="1447544"/>
                        <a:ext cx="4739762" cy="4970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" y="1631421"/>
            <a:ext cx="22479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I-Type Instruction</a:t>
            </a:r>
            <a:br>
              <a:rPr lang="en-US" dirty="0"/>
            </a:b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imm</a:t>
            </a:r>
            <a:r>
              <a:rPr lang="en-US" dirty="0"/>
              <a:t>(</a:t>
            </a:r>
            <a:r>
              <a:rPr lang="en-US" dirty="0" err="1"/>
              <a:t>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17 April 2017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88"/>
          <a:stretch>
            <a:fillRect/>
          </a:stretch>
        </p:blipFill>
        <p:spPr bwMode="auto">
          <a:xfrm>
            <a:off x="630759" y="2309812"/>
            <a:ext cx="54483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5"/>
          <a:stretch>
            <a:fillRect/>
          </a:stretch>
        </p:blipFill>
        <p:spPr bwMode="auto">
          <a:xfrm>
            <a:off x="6564051" y="2334393"/>
            <a:ext cx="2012686" cy="175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85808"/>
              </p:ext>
            </p:extLst>
          </p:nvPr>
        </p:nvGraphicFramePr>
        <p:xfrm>
          <a:off x="300048" y="171455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6797" y="4524375"/>
            <a:ext cx="5932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Let’s try this: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lw</a:t>
            </a:r>
            <a:r>
              <a:rPr lang="en-US" sz="1800" dirty="0" smtClean="0"/>
              <a:t> </a:t>
            </a:r>
            <a:r>
              <a:rPr lang="en-US" sz="1800" dirty="0" err="1" smtClean="0"/>
              <a:t>rt</a:t>
            </a:r>
            <a:r>
              <a:rPr lang="en-US" sz="1800" dirty="0" smtClean="0"/>
              <a:t>, </a:t>
            </a:r>
            <a:r>
              <a:rPr lang="en-US" sz="1800" dirty="0" err="1" smtClean="0"/>
              <a:t>imm</a:t>
            </a:r>
            <a:r>
              <a:rPr lang="en-US" sz="1800" dirty="0" smtClean="0"/>
              <a:t>(</a:t>
            </a:r>
            <a:r>
              <a:rPr lang="en-US" sz="1800" dirty="0" err="1" smtClean="0"/>
              <a:t>rs</a:t>
            </a:r>
            <a:r>
              <a:rPr lang="en-US" sz="1800" dirty="0" smtClean="0"/>
              <a:t>)</a:t>
            </a:r>
          </a:p>
          <a:p>
            <a:endParaRPr lang="en-US" sz="1800" dirty="0"/>
          </a:p>
          <a:p>
            <a:r>
              <a:rPr lang="en-US" sz="1800" dirty="0" smtClean="0"/>
              <a:t>We are going to write to </a:t>
            </a:r>
            <a:r>
              <a:rPr lang="en-US" sz="1800" dirty="0" err="1" smtClean="0"/>
              <a:t>rt</a:t>
            </a:r>
            <a:r>
              <a:rPr lang="en-US" sz="1800" dirty="0" smtClean="0"/>
              <a:t>:   [</a:t>
            </a:r>
            <a:r>
              <a:rPr lang="en-US" sz="1800" dirty="0" err="1" smtClean="0"/>
              <a:t>rt</a:t>
            </a:r>
            <a:r>
              <a:rPr lang="en-US" sz="1800" dirty="0" smtClean="0"/>
              <a:t>] = [</a:t>
            </a:r>
            <a:r>
              <a:rPr lang="en-US" sz="1800" dirty="0" err="1" smtClean="0"/>
              <a:t>addr</a:t>
            </a:r>
            <a:r>
              <a:rPr lang="en-US" sz="1800" dirty="0" smtClean="0"/>
              <a:t>] = [</a:t>
            </a:r>
            <a:r>
              <a:rPr lang="en-US" sz="1800" dirty="0" err="1" smtClean="0"/>
              <a:t>rs</a:t>
            </a:r>
            <a:r>
              <a:rPr lang="en-US" sz="1800" dirty="0" smtClean="0"/>
              <a:t> +/- </a:t>
            </a:r>
            <a:r>
              <a:rPr lang="en-US" sz="1800" dirty="0" err="1" smtClean="0"/>
              <a:t>sigImm</a:t>
            </a:r>
            <a:r>
              <a:rPr lang="en-US" sz="1800" dirty="0" smtClean="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25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</a:t>
            </a:r>
            <a:r>
              <a:rPr lang="en-US" kern="0" dirty="0" smtClean="0"/>
              <a:t>Instruction</a:t>
            </a:r>
          </a:p>
          <a:p>
            <a:pPr eaLnBrk="1" hangingPunct="1">
              <a:defRPr/>
            </a:pPr>
            <a:r>
              <a:rPr lang="en-US" kern="0" dirty="0" err="1" smtClean="0"/>
              <a:t>lw</a:t>
            </a:r>
            <a:r>
              <a:rPr lang="en-US" kern="0" dirty="0" smtClean="0"/>
              <a:t> </a:t>
            </a:r>
            <a:r>
              <a:rPr lang="en-US" kern="0" dirty="0" err="1" smtClean="0"/>
              <a:t>rt</a:t>
            </a:r>
            <a:r>
              <a:rPr lang="en-US" kern="0" dirty="0" smtClean="0"/>
              <a:t>, </a:t>
            </a:r>
            <a:r>
              <a:rPr lang="en-US" kern="0" dirty="0" err="1" smtClean="0"/>
              <a:t>imm</a:t>
            </a:r>
            <a:r>
              <a:rPr lang="en-US" kern="0" dirty="0" smtClean="0"/>
              <a:t>(</a:t>
            </a:r>
            <a:r>
              <a:rPr lang="en-US" kern="0" dirty="0" err="1" smtClean="0"/>
              <a:t>rs</a:t>
            </a:r>
            <a:r>
              <a:rPr lang="en-US" kern="0" dirty="0" smtClean="0"/>
              <a:t>)</a:t>
            </a:r>
            <a:endParaRPr lang="en-US" kern="0" dirty="0"/>
          </a:p>
        </p:txBody>
      </p:sp>
      <p:pic>
        <p:nvPicPr>
          <p:cNvPr id="4403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476375"/>
            <a:ext cx="8140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9"/>
          <p:cNvSpPr>
            <a:spLocks noChangeArrowheads="1"/>
          </p:cNvSpPr>
          <p:nvPr/>
        </p:nvSpPr>
        <p:spPr bwMode="auto">
          <a:xfrm>
            <a:off x="882650" y="5157788"/>
            <a:ext cx="869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Step 1:</a:t>
            </a:r>
            <a:endParaRPr lang="en-US" altLang="en-US" sz="1600" b="0" dirty="0"/>
          </a:p>
        </p:txBody>
      </p:sp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882650" y="5497513"/>
            <a:ext cx="3230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7.2 Fetch instruction from memory</a:t>
            </a:r>
            <a:endParaRPr lang="en-US" altLang="en-US" sz="1200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7916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Instruction</a:t>
            </a:r>
          </a:p>
          <a:p>
            <a:pPr eaLnBrk="1" hangingPunct="1">
              <a:defRPr/>
            </a:pPr>
            <a:r>
              <a:rPr lang="en-US" kern="0" dirty="0" err="1" smtClean="0"/>
              <a:t>lw</a:t>
            </a:r>
            <a:r>
              <a:rPr lang="en-US" kern="0" dirty="0" smtClean="0"/>
              <a:t> </a:t>
            </a:r>
            <a:r>
              <a:rPr lang="en-US" kern="0" dirty="0" err="1"/>
              <a:t>rt</a:t>
            </a:r>
            <a:r>
              <a:rPr lang="en-US" kern="0" dirty="0"/>
              <a:t>, </a:t>
            </a:r>
            <a:r>
              <a:rPr lang="en-US" kern="0" dirty="0" err="1"/>
              <a:t>imm</a:t>
            </a:r>
            <a:r>
              <a:rPr lang="en-US" kern="0" dirty="0"/>
              <a:t>(</a:t>
            </a:r>
            <a:r>
              <a:rPr lang="en-US" kern="0" dirty="0" err="1"/>
              <a:t>rs</a:t>
            </a:r>
            <a:r>
              <a:rPr lang="en-US" kern="0" dirty="0"/>
              <a:t>)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00188"/>
            <a:ext cx="784860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781050" y="5081588"/>
            <a:ext cx="3786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7.3 Read source operand from register file</a:t>
            </a:r>
            <a:endParaRPr lang="en-US" altLang="en-US" sz="1200" b="0" dirty="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81050" y="4743450"/>
            <a:ext cx="868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2:</a:t>
            </a:r>
            <a:endParaRPr lang="en-US" altLang="en-US" sz="1600" b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79838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9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Instruction</a:t>
            </a:r>
          </a:p>
          <a:p>
            <a:pPr eaLnBrk="1" hangingPunct="1">
              <a:defRPr/>
            </a:pPr>
            <a:r>
              <a:rPr lang="en-US" kern="0" dirty="0" err="1" smtClean="0"/>
              <a:t>lw</a:t>
            </a:r>
            <a:r>
              <a:rPr lang="en-US" kern="0" dirty="0" smtClean="0"/>
              <a:t> </a:t>
            </a:r>
            <a:r>
              <a:rPr lang="en-US" kern="0" dirty="0" err="1"/>
              <a:t>rt</a:t>
            </a:r>
            <a:r>
              <a:rPr lang="en-US" kern="0" dirty="0"/>
              <a:t>, </a:t>
            </a:r>
            <a:r>
              <a:rPr lang="en-US" kern="0" dirty="0" err="1"/>
              <a:t>imm</a:t>
            </a:r>
            <a:r>
              <a:rPr lang="en-US" kern="0" dirty="0"/>
              <a:t>(</a:t>
            </a:r>
            <a:r>
              <a:rPr lang="en-US" kern="0" dirty="0" err="1"/>
              <a:t>rs</a:t>
            </a:r>
            <a:r>
              <a:rPr lang="en-US" kern="0" dirty="0"/>
              <a:t>)</a:t>
            </a: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447800"/>
            <a:ext cx="8029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09613" y="5619750"/>
            <a:ext cx="2914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Figure 7.4 Sign-extend the immediate</a:t>
            </a:r>
            <a:endParaRPr lang="en-US" altLang="en-US" sz="1200" b="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09613" y="5281613"/>
            <a:ext cx="869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3:</a:t>
            </a:r>
            <a:endParaRPr lang="en-US" altLang="en-US" sz="1600" b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1101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4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Instruction</a:t>
            </a:r>
          </a:p>
          <a:p>
            <a:pPr eaLnBrk="1" hangingPunct="1">
              <a:defRPr/>
            </a:pPr>
            <a:r>
              <a:rPr lang="en-US" kern="0" dirty="0" err="1" smtClean="0"/>
              <a:t>lw</a:t>
            </a:r>
            <a:r>
              <a:rPr lang="en-US" kern="0" dirty="0" smtClean="0"/>
              <a:t> </a:t>
            </a:r>
            <a:r>
              <a:rPr lang="en-US" kern="0" dirty="0" err="1"/>
              <a:t>rt</a:t>
            </a:r>
            <a:r>
              <a:rPr lang="en-US" kern="0" dirty="0"/>
              <a:t>, </a:t>
            </a:r>
            <a:r>
              <a:rPr lang="en-US" kern="0" dirty="0" err="1"/>
              <a:t>imm</a:t>
            </a:r>
            <a:r>
              <a:rPr lang="en-US" kern="0" dirty="0"/>
              <a:t>(</a:t>
            </a:r>
            <a:r>
              <a:rPr lang="en-US" kern="0" dirty="0" err="1"/>
              <a:t>rs</a:t>
            </a:r>
            <a:r>
              <a:rPr lang="en-US" kern="0" dirty="0"/>
              <a:t>)</a:t>
            </a:r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447800"/>
            <a:ext cx="7947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903288" y="5424488"/>
            <a:ext cx="2894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Figure 7.5 Compute memory address</a:t>
            </a:r>
            <a:endParaRPr lang="en-US" altLang="en-US" sz="1200" b="0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903288" y="5086350"/>
            <a:ext cx="868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4:</a:t>
            </a:r>
            <a:endParaRPr lang="en-US" altLang="en-US" sz="1600" b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4290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812777"/>
              </p:ext>
            </p:extLst>
          </p:nvPr>
        </p:nvGraphicFramePr>
        <p:xfrm>
          <a:off x="0" y="1447800"/>
          <a:ext cx="1809115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0415"/>
                <a:gridCol w="1028700"/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r>
                        <a:rPr lang="en-US" sz="1400" baseline="-25000" dirty="0">
                          <a:effectLst/>
                        </a:rPr>
                        <a:t>2:0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&amp;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|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+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used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&amp; ~B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| ~B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-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33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CE 5 BOC Today!</a:t>
            </a:r>
          </a:p>
          <a:p>
            <a:r>
              <a:rPr lang="en-US" dirty="0" smtClean="0"/>
              <a:t>LSN 35 Lab 4 </a:t>
            </a:r>
            <a:r>
              <a:rPr lang="en-US" dirty="0" err="1" smtClean="0"/>
              <a:t>PreLab</a:t>
            </a:r>
            <a:endParaRPr lang="en-US" dirty="0" smtClean="0"/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Microarchitecture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Build </a:t>
            </a:r>
            <a:r>
              <a:rPr lang="en-US" altLang="en-US" dirty="0" smtClean="0"/>
              <a:t>I-Type Instruction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Build </a:t>
            </a:r>
            <a:r>
              <a:rPr lang="en-US" altLang="en-US" dirty="0" smtClean="0"/>
              <a:t>R-Type Instruction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17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Instruction</a:t>
            </a:r>
          </a:p>
          <a:p>
            <a:pPr eaLnBrk="1" hangingPunct="1">
              <a:defRPr/>
            </a:pPr>
            <a:r>
              <a:rPr lang="en-US" kern="0" dirty="0" err="1" smtClean="0"/>
              <a:t>lw</a:t>
            </a:r>
            <a:r>
              <a:rPr lang="en-US" kern="0" dirty="0" smtClean="0"/>
              <a:t> </a:t>
            </a:r>
            <a:r>
              <a:rPr lang="en-US" kern="0" dirty="0" err="1"/>
              <a:t>rt</a:t>
            </a:r>
            <a:r>
              <a:rPr lang="en-US" kern="0" dirty="0"/>
              <a:t>, </a:t>
            </a:r>
            <a:r>
              <a:rPr lang="en-US" kern="0" dirty="0" err="1"/>
              <a:t>imm</a:t>
            </a:r>
            <a:r>
              <a:rPr lang="en-US" kern="0" dirty="0"/>
              <a:t>(</a:t>
            </a:r>
            <a:r>
              <a:rPr lang="en-US" kern="0" dirty="0" err="1"/>
              <a:t>rs</a:t>
            </a:r>
            <a:r>
              <a:rPr lang="en-US" kern="0" dirty="0"/>
              <a:t>)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47800"/>
            <a:ext cx="77438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820738" y="5386388"/>
            <a:ext cx="3152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7.6 Write data back to register file</a:t>
            </a:r>
            <a:endParaRPr lang="en-US" altLang="en-US" sz="1200" b="0" dirty="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820738" y="5048250"/>
            <a:ext cx="869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5:</a:t>
            </a:r>
            <a:endParaRPr lang="en-US" altLang="en-US" sz="1600" b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947165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4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Determine address of next Instruction for PC</a:t>
            </a:r>
            <a:endParaRPr lang="en-US" kern="0" dirty="0"/>
          </a:p>
          <a:p>
            <a:pPr eaLnBrk="1" hangingPunct="1">
              <a:defRPr/>
            </a:pPr>
            <a:endParaRPr lang="en-US" kern="0" dirty="0" smtClean="0"/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447800"/>
            <a:ext cx="7912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844550" y="5386388"/>
            <a:ext cx="423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7.7 Determine address of next instruction for PC</a:t>
            </a:r>
            <a:endParaRPr lang="en-US" altLang="en-US" sz="1200" b="0" dirty="0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844550" y="5048250"/>
            <a:ext cx="868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Step </a:t>
            </a:r>
            <a:r>
              <a:rPr lang="en-US" altLang="en-US" sz="1600" dirty="0" smtClean="0"/>
              <a:t>6:</a:t>
            </a:r>
            <a:endParaRPr lang="en-US" altLang="en-US" sz="16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7700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6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</a:t>
            </a:r>
            <a:r>
              <a:rPr lang="en-US" kern="0" dirty="0" smtClean="0"/>
              <a:t>Instruction</a:t>
            </a:r>
          </a:p>
          <a:p>
            <a:pPr eaLnBrk="1" hangingPunct="1">
              <a:defRPr/>
            </a:pPr>
            <a:r>
              <a:rPr lang="en-US" kern="0" dirty="0" smtClean="0"/>
              <a:t>Enhancements for SW</a:t>
            </a:r>
            <a:endParaRPr lang="en-US" kern="0" dirty="0"/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447800"/>
            <a:ext cx="79787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86293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5599" y="4981575"/>
            <a:ext cx="5551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How about this: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sw</a:t>
            </a:r>
            <a:r>
              <a:rPr lang="en-US" sz="1800" dirty="0" smtClean="0"/>
              <a:t> </a:t>
            </a:r>
            <a:r>
              <a:rPr lang="en-US" sz="1800" dirty="0" err="1" smtClean="0"/>
              <a:t>rt</a:t>
            </a:r>
            <a:r>
              <a:rPr lang="en-US" sz="1800" dirty="0" smtClean="0"/>
              <a:t>, </a:t>
            </a:r>
            <a:r>
              <a:rPr lang="en-US" sz="1800" dirty="0" err="1" smtClean="0"/>
              <a:t>imm</a:t>
            </a:r>
            <a:r>
              <a:rPr lang="en-US" sz="1800" dirty="0" smtClean="0"/>
              <a:t>(</a:t>
            </a:r>
            <a:r>
              <a:rPr lang="en-US" sz="1800" dirty="0" err="1" smtClean="0"/>
              <a:t>rs</a:t>
            </a:r>
            <a:r>
              <a:rPr lang="en-US" sz="1800" dirty="0" smtClean="0"/>
              <a:t>)</a:t>
            </a:r>
          </a:p>
          <a:p>
            <a:endParaRPr lang="en-US" sz="1800" dirty="0"/>
          </a:p>
          <a:p>
            <a:r>
              <a:rPr lang="en-US" sz="1800" dirty="0" smtClean="0"/>
              <a:t>Store word in memory:  [</a:t>
            </a:r>
            <a:r>
              <a:rPr lang="en-US" sz="1800" dirty="0" err="1" smtClean="0"/>
              <a:t>rt</a:t>
            </a:r>
            <a:r>
              <a:rPr lang="en-US" sz="1800" dirty="0" smtClean="0"/>
              <a:t>] = [</a:t>
            </a:r>
            <a:r>
              <a:rPr lang="en-US" sz="1800" dirty="0" err="1" smtClean="0"/>
              <a:t>addr</a:t>
            </a:r>
            <a:r>
              <a:rPr lang="en-US" sz="1800" dirty="0" smtClean="0"/>
              <a:t>] = [</a:t>
            </a:r>
            <a:r>
              <a:rPr lang="en-US" sz="1800" dirty="0" err="1" smtClean="0"/>
              <a:t>rs</a:t>
            </a:r>
            <a:r>
              <a:rPr lang="en-US" sz="1800" dirty="0" smtClean="0"/>
              <a:t> +/- </a:t>
            </a:r>
            <a:r>
              <a:rPr lang="en-US" sz="1800" dirty="0" err="1" smtClean="0"/>
              <a:t>sigImm</a:t>
            </a:r>
            <a:r>
              <a:rPr lang="en-US" sz="1800" dirty="0" smtClean="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4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R-Type Instructions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R-Type Instructions – Register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60196"/>
              </p:ext>
            </p:extLst>
          </p:nvPr>
        </p:nvGraphicFramePr>
        <p:xfrm>
          <a:off x="1374635" y="1907130"/>
          <a:ext cx="60960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9275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rd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shamt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</a:t>
                      </a:r>
                      <a:r>
                        <a:rPr lang="en-US" sz="1600" b="1" baseline="0" dirty="0" smtClean="0"/>
                        <a:t>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68768"/>
              </p:ext>
            </p:extLst>
          </p:nvPr>
        </p:nvGraphicFramePr>
        <p:xfrm>
          <a:off x="1371598" y="1907130"/>
          <a:ext cx="60960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9275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rd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shamt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</a:t>
                      </a:r>
                      <a:r>
                        <a:rPr lang="en-US" sz="1600" b="1" baseline="0" dirty="0" smtClean="0"/>
                        <a:t>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31:26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25:21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20:16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15:11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10:6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5:0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6797" y="4524375"/>
            <a:ext cx="43226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Let’s try this:</a:t>
            </a:r>
          </a:p>
          <a:p>
            <a:endParaRPr lang="en-US" sz="1800" dirty="0" smtClean="0"/>
          </a:p>
          <a:p>
            <a:r>
              <a:rPr lang="en-US" sz="1800" dirty="0" smtClean="0"/>
              <a:t>Add: [</a:t>
            </a:r>
            <a:r>
              <a:rPr lang="en-US" sz="1800" dirty="0" err="1" smtClean="0"/>
              <a:t>rd</a:t>
            </a:r>
            <a:r>
              <a:rPr lang="en-US" sz="1800" dirty="0" smtClean="0"/>
              <a:t>] = [</a:t>
            </a:r>
            <a:r>
              <a:rPr lang="en-US" sz="1800" dirty="0" err="1" smtClean="0"/>
              <a:t>rs</a:t>
            </a:r>
            <a:r>
              <a:rPr lang="en-US" sz="1800" dirty="0" smtClean="0"/>
              <a:t>] + [</a:t>
            </a:r>
            <a:r>
              <a:rPr lang="en-US" sz="1800" dirty="0" err="1" smtClean="0"/>
              <a:t>rt</a:t>
            </a:r>
            <a:r>
              <a:rPr lang="en-US" sz="1800" dirty="0" smtClean="0"/>
              <a:t>]</a:t>
            </a:r>
          </a:p>
          <a:p>
            <a:endParaRPr lang="en-US" sz="1800" dirty="0"/>
          </a:p>
          <a:p>
            <a:r>
              <a:rPr lang="en-US" sz="1800" dirty="0" smtClean="0"/>
              <a:t>We are going to add 2 numbers together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96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R-Type Instructions               add </a:t>
            </a:r>
            <a:r>
              <a:rPr lang="en-US" dirty="0" err="1" smtClean="0"/>
              <a:t>rd</a:t>
            </a:r>
            <a:r>
              <a:rPr lang="en-US" dirty="0" smtClean="0"/>
              <a:t>,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17 April 2017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71122"/>
              </p:ext>
            </p:extLst>
          </p:nvPr>
        </p:nvGraphicFramePr>
        <p:xfrm>
          <a:off x="57152" y="176216"/>
          <a:ext cx="4058556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426"/>
                <a:gridCol w="676426"/>
                <a:gridCol w="676426"/>
                <a:gridCol w="676426"/>
                <a:gridCol w="676426"/>
                <a:gridCol w="676426"/>
              </a:tblGrid>
              <a:tr h="18595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shamt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10:6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5:0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2250871"/>
            <a:ext cx="79787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63760"/>
              </p:ext>
            </p:extLst>
          </p:nvPr>
        </p:nvGraphicFramePr>
        <p:xfrm>
          <a:off x="5085444" y="5760720"/>
          <a:ext cx="4058556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426"/>
                <a:gridCol w="676426"/>
                <a:gridCol w="676426"/>
                <a:gridCol w="676426"/>
                <a:gridCol w="676426"/>
                <a:gridCol w="676426"/>
              </a:tblGrid>
              <a:tr h="18595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shamt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10:6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5:0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7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err="1" smtClean="0"/>
              <a:t>Datapath</a:t>
            </a:r>
            <a:r>
              <a:rPr lang="en-US" kern="0" dirty="0" smtClean="0"/>
              <a:t> Enhancements for</a:t>
            </a:r>
          </a:p>
          <a:p>
            <a:pPr eaLnBrk="1" hangingPunct="1">
              <a:defRPr/>
            </a:pPr>
            <a:r>
              <a:rPr lang="en-US" kern="0" dirty="0" smtClean="0"/>
              <a:t>R-Type Instruction</a:t>
            </a:r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447800"/>
            <a:ext cx="80502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552450" y="4656131"/>
            <a:ext cx="4341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7.9 </a:t>
            </a:r>
            <a:r>
              <a:rPr lang="en-US" altLang="en-US" sz="1200" dirty="0" err="1"/>
              <a:t>Datapath</a:t>
            </a:r>
            <a:r>
              <a:rPr lang="en-US" altLang="en-US" sz="1200" dirty="0"/>
              <a:t> enhancements for R-type instruction</a:t>
            </a:r>
            <a:endParaRPr lang="en-US" altLang="en-US" sz="12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42848"/>
              </p:ext>
            </p:extLst>
          </p:nvPr>
        </p:nvGraphicFramePr>
        <p:xfrm>
          <a:off x="5060045" y="5300509"/>
          <a:ext cx="4058556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426"/>
                <a:gridCol w="676426"/>
                <a:gridCol w="676426"/>
                <a:gridCol w="676426"/>
                <a:gridCol w="676426"/>
                <a:gridCol w="676426"/>
              </a:tblGrid>
              <a:tr h="18595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shamt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10:6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5:0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62" y="4930424"/>
            <a:ext cx="50498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u="sng" dirty="0"/>
              <a:t>Steps for R-Type Instructions </a:t>
            </a:r>
            <a:endParaRPr lang="en-US" sz="1600" b="1" u="sng" dirty="0" smtClean="0"/>
          </a:p>
          <a:p>
            <a:pPr algn="l"/>
            <a:r>
              <a:rPr lang="en-US" sz="1600" b="1" u="sng" dirty="0" smtClean="0"/>
              <a:t>(</a:t>
            </a:r>
            <a:r>
              <a:rPr lang="en-US" sz="1600" b="1" u="sng" dirty="0"/>
              <a:t>ex ADD:  add  </a:t>
            </a:r>
            <a:r>
              <a:rPr lang="en-US" sz="1600" b="1" u="sng" dirty="0" err="1"/>
              <a:t>rd</a:t>
            </a:r>
            <a:r>
              <a:rPr lang="en-US" sz="1600" b="1" u="sng" dirty="0"/>
              <a:t>, </a:t>
            </a:r>
            <a:r>
              <a:rPr lang="en-US" sz="1600" b="1" u="sng" dirty="0" err="1"/>
              <a:t>rs</a:t>
            </a:r>
            <a:r>
              <a:rPr lang="en-US" sz="1600" b="1" u="sng" dirty="0"/>
              <a:t>, </a:t>
            </a:r>
            <a:r>
              <a:rPr lang="en-US" sz="1600" b="1" u="sng" dirty="0" err="1"/>
              <a:t>rt</a:t>
            </a:r>
            <a:r>
              <a:rPr lang="en-US" sz="1600" b="1" u="sng" dirty="0"/>
              <a:t>):</a:t>
            </a:r>
            <a:endParaRPr lang="en-US" sz="16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Read 2 Registers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Do ALU Op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Write/Register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Add a Destination</a:t>
            </a:r>
          </a:p>
        </p:txBody>
      </p:sp>
    </p:spTree>
    <p:extLst>
      <p:ext uri="{BB962C8B-B14F-4D97-AF65-F5344CB8AC3E}">
        <p14:creationId xmlns:p14="http://schemas.microsoft.com/office/powerpoint/2010/main" val="1931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err="1" smtClean="0"/>
              <a:t>Datapath</a:t>
            </a:r>
            <a:r>
              <a:rPr lang="en-US" kern="0" dirty="0" smtClean="0"/>
              <a:t> Enhancements for</a:t>
            </a:r>
          </a:p>
          <a:p>
            <a:pPr eaLnBrk="1" hangingPunct="1">
              <a:defRPr/>
            </a:pPr>
            <a:r>
              <a:rPr lang="en-US" kern="0" dirty="0" smtClean="0"/>
              <a:t>BEQ Instruction</a:t>
            </a:r>
          </a:p>
        </p:txBody>
      </p:sp>
      <p:pic>
        <p:nvPicPr>
          <p:cNvPr id="522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447800"/>
            <a:ext cx="80946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95475" y="5076825"/>
            <a:ext cx="52854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let’s look at a BEQ, what do we have to change here?</a:t>
            </a:r>
          </a:p>
          <a:p>
            <a:endParaRPr lang="en-US" dirty="0" smtClean="0"/>
          </a:p>
          <a:p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label</a:t>
            </a:r>
          </a:p>
          <a:p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f([</a:t>
            </a:r>
            <a:r>
              <a:rPr lang="en-US" dirty="0" err="1" smtClean="0"/>
              <a:t>rs</a:t>
            </a:r>
            <a:r>
              <a:rPr lang="en-US" dirty="0" smtClean="0"/>
              <a:t>] == [</a:t>
            </a:r>
            <a:r>
              <a:rPr lang="en-US" dirty="0" err="1" smtClean="0"/>
              <a:t>rt</a:t>
            </a:r>
            <a:r>
              <a:rPr lang="en-US" dirty="0" smtClean="0"/>
              <a:t>]) PC = BTA                    </a:t>
            </a:r>
            <a:r>
              <a:rPr lang="en-US" dirty="0" err="1" smtClean="0"/>
              <a:t>BTA</a:t>
            </a:r>
            <a:r>
              <a:rPr lang="en-US" dirty="0" smtClean="0"/>
              <a:t> is branch target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Complete Single-Cycle MIPS Processor</a:t>
            </a:r>
          </a:p>
        </p:txBody>
      </p:sp>
      <p:pic>
        <p:nvPicPr>
          <p:cNvPr id="532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1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914400" y="5767388"/>
            <a:ext cx="386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7.11 Complete single-cycle MIPS processor</a:t>
            </a:r>
            <a:endParaRPr lang="en-US" altLang="en-US" sz="1200" b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143124" y="1308100"/>
            <a:ext cx="3414713" cy="1449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Control Unit - Next Lesson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01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Single-Cycle Processor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Three weaknesses </a:t>
            </a:r>
            <a:r>
              <a:rPr lang="en-US" kern="0" dirty="0" smtClean="0"/>
              <a:t>of Single-Cycle Processor:</a:t>
            </a:r>
          </a:p>
          <a:p>
            <a:pPr marL="860425" lvl="1" indent="-457200">
              <a:buFont typeface="+mj-lt"/>
              <a:buAutoNum type="arabicPeriod"/>
              <a:defRPr/>
            </a:pPr>
            <a:r>
              <a:rPr lang="en-US" kern="0" dirty="0" smtClean="0"/>
              <a:t>Needs clock cycle long enough for slowest instruction (</a:t>
            </a:r>
            <a:r>
              <a:rPr lang="en-US" i="1" kern="0" dirty="0" err="1" smtClean="0"/>
              <a:t>lw</a:t>
            </a:r>
            <a:r>
              <a:rPr lang="en-US" kern="0" dirty="0" smtClean="0"/>
              <a:t>)</a:t>
            </a:r>
          </a:p>
          <a:p>
            <a:pPr marL="860425" lvl="1" indent="-457200">
              <a:buFont typeface="+mj-lt"/>
              <a:buAutoNum type="arabicPeriod"/>
              <a:defRPr/>
            </a:pPr>
            <a:r>
              <a:rPr lang="en-US" kern="0" dirty="0" smtClean="0"/>
              <a:t>Needs 3 adders (i.e. more $$$)</a:t>
            </a:r>
          </a:p>
          <a:p>
            <a:pPr marL="860425" lvl="1" indent="-457200">
              <a:buFont typeface="+mj-lt"/>
              <a:buAutoNum type="arabicPeriod"/>
              <a:defRPr/>
            </a:pPr>
            <a:r>
              <a:rPr lang="en-US" kern="0" dirty="0" smtClean="0"/>
              <a:t>Separate instruction and data memory (not always realistic)</a:t>
            </a:r>
          </a:p>
          <a:p>
            <a:pPr>
              <a:defRPr/>
            </a:pPr>
            <a:r>
              <a:rPr lang="en-US" kern="0" dirty="0" smtClean="0"/>
              <a:t>Recall:  Multiple microarchitectures for a single architecture</a:t>
            </a:r>
          </a:p>
          <a:p>
            <a:pPr>
              <a:defRPr/>
            </a:pPr>
            <a:r>
              <a:rPr lang="en-US" kern="0" dirty="0" smtClean="0"/>
              <a:t>MIPS:</a:t>
            </a:r>
          </a:p>
          <a:p>
            <a:pPr lvl="1">
              <a:defRPr/>
            </a:pPr>
            <a:r>
              <a:rPr lang="en-US" kern="0" dirty="0" smtClean="0"/>
              <a:t>Single-Cycle</a:t>
            </a:r>
          </a:p>
          <a:p>
            <a:pPr lvl="1">
              <a:defRPr/>
            </a:pPr>
            <a:r>
              <a:rPr lang="en-US" kern="0" dirty="0" smtClean="0"/>
              <a:t>Multi-Cycle</a:t>
            </a:r>
          </a:p>
          <a:p>
            <a:pPr lvl="1">
              <a:defRPr/>
            </a:pPr>
            <a:r>
              <a:rPr lang="en-US" kern="0" dirty="0" smtClean="0"/>
              <a:t>Pipelined</a:t>
            </a:r>
          </a:p>
          <a:p>
            <a:pPr>
              <a:defRPr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85514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Single-Cycle MIPS Processor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00100" y="1536700"/>
                <a:ext cx="8131175" cy="432435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200" b="1">
                    <a:solidFill>
                      <a:schemeClr val="tx1"/>
                    </a:solidFill>
                    <a:latin typeface="+mn-lt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0"/>
                <a:r>
                  <a:rPr lang="en-US" dirty="0"/>
                  <a:t> All executed in one cycle (i.e. single-cycle MIPS)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𝐸𝑥𝑒𝑐𝑢𝑡𝑖𝑜𝑛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𝑇𝑖𝑚𝑒</m:t>
                    </m:r>
                    <m:r>
                      <a:rPr lang="en-US" i="1">
                        <a:latin typeface="Cambria Math"/>
                      </a:rPr>
                      <m:t>=# </m:t>
                    </m:r>
                    <m:r>
                      <a:rPr lang="en-US" i="1">
                        <a:latin typeface="Cambria Math"/>
                      </a:rPr>
                      <m:t>𝑖𝑛𝑠𝑡𝑟𝑢𝑐𝑡𝑖𝑜𝑛𝑠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𝑐𝑦𝑐𝑙𝑒𝑠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𝑖𝑛𝑠𝑡𝑟𝑢𝑐𝑡𝑖𝑜𝑛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𝑠𝑒𝑐𝑜𝑛𝑑𝑠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𝑐𝑦𝑐𝑙𝑒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ym typeface="Wingdings"/>
                  </a:rPr>
                  <a:t>	</a:t>
                </a:r>
                <a:r>
                  <a:rPr lang="en-US" dirty="0" smtClean="0"/>
                  <a:t> </a:t>
                </a:r>
                <a:r>
                  <a:rPr lang="en-US" dirty="0"/>
                  <a:t>Assuming no memory delay</a:t>
                </a:r>
                <a:endParaRPr lang="en-US" kern="0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536700"/>
                <a:ext cx="8131175" cy="4324350"/>
              </a:xfrm>
              <a:prstGeom prst="rect">
                <a:avLst/>
              </a:prstGeom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5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Objective for Lessons 33, 34, and Lab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Demonstrate the ability to design and test a microarchitecture (</a:t>
            </a:r>
            <a:r>
              <a:rPr lang="en-US" dirty="0" err="1" smtClean="0"/>
              <a:t>datapath</a:t>
            </a:r>
            <a:r>
              <a:rPr lang="en-US" dirty="0" smtClean="0"/>
              <a:t> and control unit) to implement a simple computer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30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1536700"/>
            <a:ext cx="3786188" cy="432435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17 April 2017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19051" y="5804622"/>
            <a:ext cx="2416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6.31 MIPS memory map</a:t>
            </a:r>
            <a:endParaRPr lang="en-US" altLang="en-US" sz="12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11" y="1922086"/>
            <a:ext cx="26289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193521" y="3191608"/>
            <a:ext cx="2076181" cy="300242"/>
            <a:chOff x="5422558" y="3261947"/>
            <a:chExt cx="2076181" cy="300242"/>
          </a:xfrm>
        </p:grpSpPr>
        <p:sp>
          <p:nvSpPr>
            <p:cNvPr id="10" name="Rectangle 9"/>
            <p:cNvSpPr/>
            <p:nvPr/>
          </p:nvSpPr>
          <p:spPr bwMode="auto">
            <a:xfrm>
              <a:off x="5747092" y="3261947"/>
              <a:ext cx="1751647" cy="300242"/>
            </a:xfrm>
            <a:prstGeom prst="rect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$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sp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=</a:t>
              </a:r>
              <a:r>
                <a:rPr kumimoji="0" lang="en-US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0x7FFFFFFC </a:t>
              </a: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 bwMode="auto">
            <a:xfrm flipH="1">
              <a:off x="5422558" y="3412068"/>
              <a:ext cx="324534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18"/>
          <p:cNvSpPr/>
          <p:nvPr/>
        </p:nvSpPr>
        <p:spPr bwMode="auto">
          <a:xfrm>
            <a:off x="3925643" y="2540975"/>
            <a:ext cx="1044209" cy="3299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Reserved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25642" y="5247381"/>
            <a:ext cx="1044209" cy="3299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Reserved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25643" y="3577732"/>
            <a:ext cx="1044209" cy="5060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Dynamic 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691246" y="3289256"/>
            <a:ext cx="672307" cy="489030"/>
            <a:chOff x="3534507" y="3359595"/>
            <a:chExt cx="672307" cy="48903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534507" y="3359595"/>
              <a:ext cx="672307" cy="26478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Stack</a:t>
              </a:r>
              <a:endPara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3" idx="2"/>
            </p:cNvCxnSpPr>
            <p:nvPr/>
          </p:nvCxnSpPr>
          <p:spPr bwMode="auto">
            <a:xfrm flipH="1">
              <a:off x="3870660" y="3624380"/>
              <a:ext cx="1" cy="224245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3691245" y="3830759"/>
            <a:ext cx="672307" cy="501670"/>
            <a:chOff x="3534506" y="3901098"/>
            <a:chExt cx="672307" cy="50167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34506" y="4137983"/>
              <a:ext cx="672307" cy="26478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Heap</a:t>
              </a:r>
              <a:endPara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</p:cNvCxnSpPr>
            <p:nvPr/>
          </p:nvCxnSpPr>
          <p:spPr bwMode="auto">
            <a:xfrm flipV="1">
              <a:off x="3870660" y="3901098"/>
              <a:ext cx="0" cy="236885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93521" y="4319953"/>
            <a:ext cx="2076180" cy="300242"/>
            <a:chOff x="5422558" y="4390292"/>
            <a:chExt cx="2076180" cy="30024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747091" y="4390292"/>
              <a:ext cx="1751647" cy="300242"/>
            </a:xfrm>
            <a:prstGeom prst="rect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$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gp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=</a:t>
              </a:r>
              <a:r>
                <a:rPr kumimoji="0" lang="en-US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0x10008000 </a:t>
              </a: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 bwMode="auto">
            <a:xfrm flipH="1">
              <a:off x="5422558" y="4540413"/>
              <a:ext cx="324533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1" name="Rectangle 30"/>
          <p:cNvSpPr/>
          <p:nvPr/>
        </p:nvSpPr>
        <p:spPr bwMode="auto">
          <a:xfrm>
            <a:off x="3815602" y="4344152"/>
            <a:ext cx="1264287" cy="3002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Global 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193521" y="4947139"/>
            <a:ext cx="2082310" cy="300242"/>
            <a:chOff x="5408270" y="5017478"/>
            <a:chExt cx="2082310" cy="30024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738933" y="5017478"/>
              <a:ext cx="1751647" cy="300242"/>
            </a:xfrm>
            <a:prstGeom prst="rect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PC =</a:t>
              </a:r>
              <a:r>
                <a:rPr kumimoji="0" lang="en-US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0x00400000</a:t>
              </a: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 bwMode="auto">
            <a:xfrm flipH="1">
              <a:off x="5408270" y="5167599"/>
              <a:ext cx="330663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5" name="Rectangle 34"/>
          <p:cNvSpPr/>
          <p:nvPr/>
        </p:nvSpPr>
        <p:spPr bwMode="auto">
          <a:xfrm>
            <a:off x="3815603" y="4716359"/>
            <a:ext cx="1264287" cy="3002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Text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Steps for Translating and starting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17 April 2017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013176" y="2002249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Compiler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13176" y="3166648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Assembler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572000" y="1756962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285215" y="1456844"/>
            <a:ext cx="2573570" cy="30011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Higher Level Language (HLL)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572000" y="293290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285215" y="2628457"/>
            <a:ext cx="2573570" cy="3044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Assembly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Language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572000" y="2377397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285215" y="3802956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Object File (Machine Code)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572000" y="354756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013176" y="4365350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Linker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572000" y="4131604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285215" y="4966490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Executable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572000" y="4746269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4013176" y="5482094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Loader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572000" y="524834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285215" y="6118401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Memory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572000" y="586301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92153" y="3719454"/>
            <a:ext cx="1303240" cy="475780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Object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Files</a:t>
            </a:r>
            <a:endParaRPr lang="en-US" dirty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Library Files</a:t>
            </a:r>
          </a:p>
        </p:txBody>
      </p:sp>
      <p:cxnSp>
        <p:nvCxnSpPr>
          <p:cNvPr id="30" name="Straight Arrow Connector 29"/>
          <p:cNvCxnSpPr>
            <a:stCxn id="29" idx="1"/>
            <a:endCxn id="20" idx="3"/>
          </p:cNvCxnSpPr>
          <p:nvPr/>
        </p:nvCxnSpPr>
        <p:spPr bwMode="auto">
          <a:xfrm flipH="1">
            <a:off x="5130824" y="3957344"/>
            <a:ext cx="661329" cy="59558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603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6" grpId="0"/>
      <p:bldP spid="18" grpId="0"/>
      <p:bldP spid="20" grpId="0" animBg="1"/>
      <p:bldP spid="22" grpId="0"/>
      <p:bldP spid="24" grpId="0" animBg="1"/>
      <p:bldP spid="26" grpId="0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1"/>
          <p:cNvSpPr>
            <a:spLocks noGrp="1"/>
          </p:cNvSpPr>
          <p:nvPr/>
        </p:nvSpPr>
        <p:spPr bwMode="auto">
          <a:xfrm>
            <a:off x="2587625" y="6121400"/>
            <a:ext cx="39703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581150"/>
            <a:ext cx="42957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Register Set</a:t>
            </a:r>
          </a:p>
        </p:txBody>
      </p:sp>
    </p:spTree>
    <p:extLst>
      <p:ext uri="{BB962C8B-B14F-4D97-AF65-F5344CB8AC3E}">
        <p14:creationId xmlns:p14="http://schemas.microsoft.com/office/powerpoint/2010/main" val="25343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738" y="1643787"/>
            <a:ext cx="4272111" cy="429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5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2"/>
          <a:stretch>
            <a:fillRect/>
          </a:stretch>
        </p:blipFill>
        <p:spPr bwMode="auto">
          <a:xfrm>
            <a:off x="1006475" y="1409700"/>
            <a:ext cx="71247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Footer Placeholder 1"/>
          <p:cNvSpPr>
            <a:spLocks noGrp="1"/>
          </p:cNvSpPr>
          <p:nvPr/>
        </p:nvSpPr>
        <p:spPr bwMode="auto">
          <a:xfrm>
            <a:off x="5172075" y="6488113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40852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65" b="2"/>
          <a:stretch>
            <a:fillRect/>
          </a:stretch>
        </p:blipFill>
        <p:spPr bwMode="auto">
          <a:xfrm>
            <a:off x="1019175" y="1436688"/>
            <a:ext cx="712470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600575"/>
            <a:ext cx="7143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6927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3251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15"/>
          <a:stretch>
            <a:fillRect/>
          </a:stretch>
        </p:blipFill>
        <p:spPr bwMode="auto">
          <a:xfrm>
            <a:off x="1000125" y="1438275"/>
            <a:ext cx="714375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8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4275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8"/>
          <a:stretch>
            <a:fillRect/>
          </a:stretch>
        </p:blipFill>
        <p:spPr bwMode="auto">
          <a:xfrm>
            <a:off x="1000125" y="1447800"/>
            <a:ext cx="714375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6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5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529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B.3 F-type instructions (fop = 16/17)</a:t>
            </a: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57325"/>
            <a:ext cx="7181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6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33/34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I-Type Instructions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dirty="0" smtClean="0"/>
              <a:t>I-Type </a:t>
            </a:r>
            <a:r>
              <a:rPr lang="en-US" sz="2000" dirty="0"/>
              <a:t>Instructions – Immediate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2000" kern="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65445"/>
              </p:ext>
            </p:extLst>
          </p:nvPr>
        </p:nvGraphicFramePr>
        <p:xfrm>
          <a:off x="1357702" y="1946206"/>
          <a:ext cx="60960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32496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imm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3502"/>
              </p:ext>
            </p:extLst>
          </p:nvPr>
        </p:nvGraphicFramePr>
        <p:xfrm>
          <a:off x="1357703" y="1946206"/>
          <a:ext cx="60960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32496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imm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31:26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25:21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20:16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8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52800" y="152400"/>
          <a:ext cx="2895600" cy="645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4" imgW="1866733" imgH="4161520" progId="Visio.Drawing.11">
                  <p:embed/>
                </p:oleObj>
              </mc:Choice>
              <mc:Fallback>
                <p:oleObj name="Visio" r:id="rId4" imgW="1866733" imgH="41615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"/>
                        <a:ext cx="2895600" cy="645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3212792" y="2291941"/>
            <a:ext cx="3219539" cy="69962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			The glue that brings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	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it all together!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601311" y="1813033"/>
            <a:ext cx="0" cy="271166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51338" y="2801365"/>
            <a:ext cx="174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</a:rPr>
              <a:t>Abstraction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Architecture – </a:t>
            </a:r>
            <a:r>
              <a:rPr lang="en-US" b="0" dirty="0" smtClean="0"/>
              <a:t>Defined by </a:t>
            </a:r>
          </a:p>
          <a:p>
            <a:pPr marL="860425" lvl="1" indent="-457200">
              <a:buFont typeface="+mj-lt"/>
              <a:buAutoNum type="arabicPeriod"/>
              <a:defRPr/>
            </a:pPr>
            <a:r>
              <a:rPr lang="en-US" dirty="0" smtClean="0"/>
              <a:t>Instruction set</a:t>
            </a:r>
          </a:p>
          <a:p>
            <a:pPr marL="860425" lvl="1" indent="-457200">
              <a:buFont typeface="+mj-lt"/>
              <a:buAutoNum type="arabicPeriod"/>
              <a:defRPr/>
            </a:pPr>
            <a:r>
              <a:rPr lang="en-US" dirty="0"/>
              <a:t>A</a:t>
            </a:r>
            <a:r>
              <a:rPr lang="en-US" dirty="0" smtClean="0"/>
              <a:t>rchitectural state</a:t>
            </a:r>
            <a:r>
              <a:rPr lang="en-US" b="0" dirty="0" smtClean="0"/>
              <a:t> (e.g., PC &amp; 32 registers for MIPS)</a:t>
            </a:r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Based on </a:t>
            </a:r>
            <a:r>
              <a:rPr lang="en-US" dirty="0" smtClean="0"/>
              <a:t>current</a:t>
            </a:r>
            <a:r>
              <a:rPr lang="en-US" b="0" dirty="0" smtClean="0"/>
              <a:t> arch. </a:t>
            </a:r>
            <a:r>
              <a:rPr lang="en-US" dirty="0"/>
              <a:t>s</a:t>
            </a:r>
            <a:r>
              <a:rPr lang="en-US" dirty="0" smtClean="0"/>
              <a:t>tate</a:t>
            </a:r>
            <a:r>
              <a:rPr lang="en-US" b="0" dirty="0" smtClean="0"/>
              <a:t>, processor executes instruction with data set </a:t>
            </a:r>
            <a:r>
              <a:rPr lang="en-US" b="0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next</a:t>
            </a:r>
            <a:r>
              <a:rPr lang="en-US" b="0" dirty="0" smtClean="0">
                <a:sym typeface="Wingdings" panose="05000000000000000000" pitchFamily="2" charset="2"/>
              </a:rPr>
              <a:t> arch. </a:t>
            </a:r>
            <a:r>
              <a:rPr lang="en-US" dirty="0" smtClean="0">
                <a:sym typeface="Wingdings" panose="05000000000000000000" pitchFamily="2" charset="2"/>
              </a:rPr>
              <a:t>state</a:t>
            </a:r>
          </a:p>
          <a:p>
            <a:pPr lvl="1">
              <a:defRPr/>
            </a:pPr>
            <a:endParaRPr lang="en-US" b="0" dirty="0" smtClean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b="0" dirty="0" smtClean="0">
                <a:sym typeface="Wingdings" panose="05000000000000000000" pitchFamily="2" charset="2"/>
              </a:rPr>
              <a:t>What does this sound like?</a:t>
            </a:r>
            <a:endParaRPr lang="en-US" b="0" dirty="0" smtClean="0"/>
          </a:p>
          <a:p>
            <a:pPr marL="0" indent="0">
              <a:buNone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17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Microarchitecture…</a:t>
            </a:r>
            <a:r>
              <a:rPr lang="en-US" b="0" dirty="0" smtClean="0"/>
              <a:t>we’ll look at in two parts</a:t>
            </a:r>
          </a:p>
          <a:p>
            <a:pPr marL="0" indent="0">
              <a:buNone/>
              <a:defRPr/>
            </a:pPr>
            <a:endParaRPr lang="en-US" b="0" dirty="0" smtClean="0"/>
          </a:p>
          <a:p>
            <a:pPr marL="863600" lvl="1" indent="-457200">
              <a:buFont typeface="+mj-lt"/>
              <a:buAutoNum type="arabicPeriod"/>
              <a:defRPr/>
            </a:pPr>
            <a:r>
              <a:rPr lang="en-US" sz="2000" dirty="0" err="1" smtClean="0"/>
              <a:t>Datapath</a:t>
            </a:r>
            <a:r>
              <a:rPr lang="en-US" sz="2000" dirty="0" smtClean="0"/>
              <a:t> – </a:t>
            </a:r>
            <a:r>
              <a:rPr lang="en-US" sz="2000" b="0" dirty="0" smtClean="0"/>
              <a:t>operates on </a:t>
            </a:r>
            <a:r>
              <a:rPr lang="en-US" sz="2000" b="0" i="1" dirty="0" smtClean="0"/>
              <a:t>words </a:t>
            </a:r>
            <a:r>
              <a:rPr lang="en-US" sz="2000" b="0" dirty="0" smtClean="0"/>
              <a:t>of data</a:t>
            </a:r>
          </a:p>
          <a:p>
            <a:pPr marL="1201738" lvl="2" indent="-457200">
              <a:defRPr/>
            </a:pPr>
            <a:r>
              <a:rPr lang="en-US" sz="2000" b="0" dirty="0" smtClean="0"/>
              <a:t>includes memories, registers, ALU, </a:t>
            </a:r>
            <a:r>
              <a:rPr lang="en-US" sz="2000" b="0" dirty="0" err="1" smtClean="0"/>
              <a:t>muxes</a:t>
            </a:r>
            <a:r>
              <a:rPr lang="en-US" sz="2000" b="0" dirty="0" smtClean="0"/>
              <a:t>, etc.</a:t>
            </a:r>
            <a:endParaRPr lang="en-US" sz="2000" b="0" dirty="0"/>
          </a:p>
          <a:p>
            <a:pPr marL="1201738" lvl="2" indent="-457200">
              <a:defRPr/>
            </a:pPr>
            <a:r>
              <a:rPr lang="en-US" sz="2000" dirty="0" smtClean="0"/>
              <a:t>How many bits for MIPS </a:t>
            </a:r>
            <a:r>
              <a:rPr lang="en-US" sz="2000" dirty="0" err="1" smtClean="0"/>
              <a:t>datapath</a:t>
            </a:r>
            <a:r>
              <a:rPr lang="en-US" sz="2000" dirty="0" smtClean="0"/>
              <a:t>?</a:t>
            </a:r>
          </a:p>
          <a:p>
            <a:pPr lvl="2">
              <a:defRPr/>
            </a:pPr>
            <a:endParaRPr lang="en-US" sz="2000" dirty="0" smtClean="0"/>
          </a:p>
          <a:p>
            <a:pPr marL="863600" lvl="1" indent="-457200">
              <a:buFont typeface="+mj-lt"/>
              <a:buAutoNum type="arabicPeriod"/>
              <a:defRPr/>
            </a:pPr>
            <a:r>
              <a:rPr lang="en-US" sz="2000" dirty="0" smtClean="0"/>
              <a:t>Control </a:t>
            </a:r>
            <a:r>
              <a:rPr lang="en-US" sz="2000" b="0" dirty="0" smtClean="0"/>
              <a:t>– get current instruction from </a:t>
            </a:r>
            <a:r>
              <a:rPr lang="en-US" sz="2000" b="0" dirty="0" err="1" smtClean="0"/>
              <a:t>datapath</a:t>
            </a:r>
            <a:r>
              <a:rPr lang="en-US" sz="2000" b="0" dirty="0" smtClean="0"/>
              <a:t> and tells </a:t>
            </a:r>
            <a:r>
              <a:rPr lang="en-US" sz="2000" b="0" dirty="0" err="1" smtClean="0"/>
              <a:t>datapath</a:t>
            </a:r>
            <a:r>
              <a:rPr lang="en-US" sz="2000" b="0" dirty="0" smtClean="0"/>
              <a:t> how to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17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Computer Block Diagram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84597" y="1871004"/>
            <a:ext cx="3179298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CPU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9886" y="2706697"/>
            <a:ext cx="1437248" cy="1657643"/>
          </a:xfrm>
          <a:prstGeom prst="rect">
            <a:avLst/>
          </a:prstGeom>
          <a:noFill/>
          <a:ln w="38100" cap="flat" cmpd="sng" algn="ctr">
            <a:solidFill>
              <a:srgbClr val="A42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Control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29010" y="2706695"/>
            <a:ext cx="1437248" cy="16576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Datapath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2408" y="3478075"/>
            <a:ext cx="848752" cy="82882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ALU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80700" y="1871004"/>
            <a:ext cx="1464754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Memory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758387" y="1871004"/>
            <a:ext cx="1421296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Input/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84597" y="4529798"/>
            <a:ext cx="8208553" cy="553944"/>
            <a:chOff x="484597" y="4529798"/>
            <a:chExt cx="8208553" cy="553944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484597" y="5058490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214649" y="4529798"/>
              <a:ext cx="0" cy="52869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6673755" y="459208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Control Bus</a:t>
              </a:r>
              <a:endParaRPr lang="en-US" sz="2400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4355909" y="4529798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6066090" y="4533873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84597" y="4529798"/>
            <a:ext cx="8208553" cy="967699"/>
            <a:chOff x="484597" y="4529798"/>
            <a:chExt cx="8208553" cy="967699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84597" y="5488117"/>
              <a:ext cx="8208553" cy="937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673755" y="502645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Data Bus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2008200" y="4529798"/>
              <a:ext cx="0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4726721" y="4529798"/>
              <a:ext cx="2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>
              <a:off x="6436903" y="4533873"/>
              <a:ext cx="1" cy="963624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484597" y="4529798"/>
            <a:ext cx="8208553" cy="1418306"/>
            <a:chOff x="484597" y="4529798"/>
            <a:chExt cx="8208553" cy="1418306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484597" y="5922852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673755" y="5461187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Address Bus</a:t>
              </a:r>
              <a:endParaRPr lang="en-US" sz="2400" dirty="0"/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788410" y="4533873"/>
              <a:ext cx="0" cy="138897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110795" y="4529798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820976" y="4533873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7179683" y="2358103"/>
            <a:ext cx="1745953" cy="828821"/>
            <a:chOff x="7179683" y="2358103"/>
            <a:chExt cx="1745953" cy="828821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7179683" y="2715501"/>
              <a:ext cx="511310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7179683" y="2867901"/>
              <a:ext cx="503769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Rectangle 56"/>
            <p:cNvSpPr/>
            <p:nvPr/>
          </p:nvSpPr>
          <p:spPr bwMode="auto">
            <a:xfrm>
              <a:off x="7683452" y="2358103"/>
              <a:ext cx="1242184" cy="82882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Outside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7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Multiple MIPS microarchitectures</a:t>
            </a:r>
            <a:endParaRPr lang="en-US" kern="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5760" y="1463040"/>
            <a:ext cx="8412480" cy="493776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endParaRPr lang="en-US" kern="0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kern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kern="0" dirty="0" smtClean="0">
                <a:solidFill>
                  <a:srgbClr val="FF0000"/>
                </a:solidFill>
              </a:rPr>
              <a:t>Single cycle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kern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kern="0" dirty="0" smtClean="0"/>
              <a:t>Multi-cycle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kern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kern="0" dirty="0" smtClean="0"/>
              <a:t>Pipelined</a:t>
            </a:r>
          </a:p>
          <a:p>
            <a:pPr marL="1260475" lvl="2" indent="-457200">
              <a:buFont typeface="+mj-lt"/>
              <a:buAutoNum type="arabicPeriod"/>
              <a:defRPr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4408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68701</TotalTime>
  <Words>1440</Words>
  <Application>Microsoft Office PowerPoint</Application>
  <PresentationFormat>On-screen Show (4:3)</PresentationFormat>
  <Paragraphs>534</Paragraphs>
  <Slides>40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4_USAFA Standard</vt:lpstr>
      <vt:lpstr>5_USAFA Standard</vt:lpstr>
      <vt:lpstr>Visio</vt:lpstr>
      <vt:lpstr>PowerPoint Presentation</vt:lpstr>
      <vt:lpstr>Lesson 33 Outline</vt:lpstr>
      <vt:lpstr>Primary Objective for Lessons 33, 34, and Lab 4</vt:lpstr>
      <vt:lpstr>Lesson 33/34 Objectives</vt:lpstr>
      <vt:lpstr>PowerPoint Presentation</vt:lpstr>
      <vt:lpstr>Review</vt:lpstr>
      <vt:lpstr>Review</vt:lpstr>
      <vt:lpstr>PowerPoint Presentation</vt:lpstr>
      <vt:lpstr>PowerPoint Presentation</vt:lpstr>
      <vt:lpstr>PowerPoint Presentation</vt:lpstr>
      <vt:lpstr>Review</vt:lpstr>
      <vt:lpstr>Design Process - Datapath</vt:lpstr>
      <vt:lpstr>PowerPoint Presentation</vt:lpstr>
      <vt:lpstr>ALU</vt:lpstr>
      <vt:lpstr>I-Type Instruction lw rt, imm(rs)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R-Type Instructions               add rd, rs, 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MIPS Memory Map</vt:lpstr>
      <vt:lpstr>Steps for Translating and starting a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4294</cp:revision>
  <cp:lastPrinted>2017-04-17T18:10:32Z</cp:lastPrinted>
  <dcterms:created xsi:type="dcterms:W3CDTF">2005-08-12T19:45:51Z</dcterms:created>
  <dcterms:modified xsi:type="dcterms:W3CDTF">2017-04-17T18:21:12Z</dcterms:modified>
</cp:coreProperties>
</file>