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66"/>
  </p:notesMasterIdLst>
  <p:handoutMasterIdLst>
    <p:handoutMasterId r:id="rId67"/>
  </p:handoutMasterIdLst>
  <p:sldIdLst>
    <p:sldId id="286" r:id="rId6"/>
    <p:sldId id="310" r:id="rId7"/>
    <p:sldId id="351" r:id="rId8"/>
    <p:sldId id="352" r:id="rId9"/>
    <p:sldId id="349" r:id="rId10"/>
    <p:sldId id="368" r:id="rId11"/>
    <p:sldId id="348" r:id="rId12"/>
    <p:sldId id="350" r:id="rId13"/>
    <p:sldId id="370" r:id="rId14"/>
    <p:sldId id="355" r:id="rId15"/>
    <p:sldId id="369" r:id="rId16"/>
    <p:sldId id="371" r:id="rId17"/>
    <p:sldId id="356" r:id="rId18"/>
    <p:sldId id="313" r:id="rId19"/>
    <p:sldId id="311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22" r:id="rId29"/>
    <p:sldId id="365" r:id="rId30"/>
    <p:sldId id="366" r:id="rId31"/>
    <p:sldId id="367" r:id="rId32"/>
    <p:sldId id="326" r:id="rId33"/>
    <p:sldId id="372" r:id="rId34"/>
    <p:sldId id="331" r:id="rId35"/>
    <p:sldId id="374" r:id="rId36"/>
    <p:sldId id="332" r:id="rId37"/>
    <p:sldId id="375" r:id="rId38"/>
    <p:sldId id="376" r:id="rId39"/>
    <p:sldId id="334" r:id="rId40"/>
    <p:sldId id="377" r:id="rId41"/>
    <p:sldId id="327" r:id="rId42"/>
    <p:sldId id="328" r:id="rId43"/>
    <p:sldId id="329" r:id="rId44"/>
    <p:sldId id="330" r:id="rId45"/>
    <p:sldId id="354" r:id="rId46"/>
    <p:sldId id="335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280" r:id="rId56"/>
    <p:sldId id="333" r:id="rId57"/>
    <p:sldId id="336" r:id="rId58"/>
    <p:sldId id="338" r:id="rId59"/>
    <p:sldId id="339" r:id="rId60"/>
    <p:sldId id="340" r:id="rId61"/>
    <p:sldId id="341" r:id="rId62"/>
    <p:sldId id="342" r:id="rId63"/>
    <p:sldId id="343" r:id="rId64"/>
    <p:sldId id="344" r:id="rId6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 varScale="1">
        <p:scale>
          <a:sx n="105" d="100"/>
          <a:sy n="105" d="100"/>
        </p:scale>
        <p:origin x="-2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0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19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19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Microsoft_Visio_2003-2010_Drawing11.vsd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Microsoft_Visio_2003-2010_Drawing22.vsd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Microsoft_Visio_2003-2010_Drawing33.vsd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Microsoft_Visio_2003-2010_Drawing44.vsd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Visio_2003-2010_Drawing55.vsd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Visio_2003-2010_Drawing66.vsd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34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Addressing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tabLst>
                    <a:tab pos="1377950" algn="l"/>
                  </a:tabLst>
                </a:pPr>
                <a:r>
                  <a:rPr lang="en-US" dirty="0" smtClean="0"/>
                  <a:t>5 Addressing Modes (MIPS only)</a:t>
                </a:r>
              </a:p>
              <a:p>
                <a:pPr marL="457200" indent="-457200">
                  <a:buFont typeface="+mj-lt"/>
                  <a:buAutoNum type="arabicPeriod"/>
                  <a:tabLst>
                    <a:tab pos="1377950" algn="l"/>
                  </a:tabLst>
                </a:pPr>
                <a:r>
                  <a:rPr lang="en-US" sz="2000" dirty="0" smtClean="0"/>
                  <a:t>Register-Only</a:t>
                </a:r>
              </a:p>
              <a:p>
                <a:pPr lvl="1">
                  <a:tabLst>
                    <a:tab pos="1377950" algn="l"/>
                  </a:tabLst>
                </a:pPr>
                <a:r>
                  <a:rPr lang="en-US" sz="1800" b="0" dirty="0" smtClean="0"/>
                  <a:t>Uses registers for all source &amp; destination operands</a:t>
                </a:r>
              </a:p>
              <a:p>
                <a:pPr lvl="1">
                  <a:tabLst>
                    <a:tab pos="1377950" algn="l"/>
                  </a:tabLst>
                </a:pPr>
                <a:r>
                  <a:rPr lang="en-US" sz="1800" b="0" dirty="0"/>
                  <a:t>All R-Type </a:t>
                </a:r>
                <a:r>
                  <a:rPr lang="en-US" sz="1800" b="0" dirty="0" smtClean="0"/>
                  <a:t>Instructions use this addressing mode</a:t>
                </a:r>
              </a:p>
              <a:p>
                <a:pPr marL="457200" indent="-457200">
                  <a:buFont typeface="+mj-lt"/>
                  <a:buAutoNum type="arabicPeriod"/>
                  <a:tabLst>
                    <a:tab pos="1377950" algn="l"/>
                  </a:tabLst>
                </a:pPr>
                <a:r>
                  <a:rPr lang="en-US" sz="2000" dirty="0" smtClean="0"/>
                  <a:t>Immediate</a:t>
                </a:r>
              </a:p>
              <a:p>
                <a:pPr lvl="1">
                  <a:tabLst>
                    <a:tab pos="1377950" algn="l"/>
                  </a:tabLst>
                </a:pPr>
                <a:r>
                  <a:rPr lang="en-US" sz="1800" b="0" dirty="0" smtClean="0"/>
                  <a:t>Use 16-bit immediate &amp; registers as operands</a:t>
                </a:r>
              </a:p>
              <a:p>
                <a:pPr lvl="1">
                  <a:tabLst>
                    <a:tab pos="1377950" algn="l"/>
                  </a:tabLst>
                </a:pPr>
                <a:r>
                  <a:rPr lang="en-US" sz="1800" b="0" dirty="0" smtClean="0"/>
                  <a:t>Used by some I-type instructions (e.g., </a:t>
                </a:r>
                <a:r>
                  <a:rPr lang="en-US" sz="1800" b="0" dirty="0" err="1" smtClean="0"/>
                  <a:t>addi</a:t>
                </a:r>
                <a:r>
                  <a:rPr lang="en-US" sz="1800" b="0" dirty="0" smtClean="0"/>
                  <a:t>, </a:t>
                </a:r>
                <a:r>
                  <a:rPr lang="en-US" sz="1800" b="0" dirty="0" err="1" smtClean="0"/>
                  <a:t>lui</a:t>
                </a:r>
                <a:r>
                  <a:rPr lang="en-US" sz="1800" b="0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  <a:tabLst>
                    <a:tab pos="1377950" algn="l"/>
                  </a:tabLst>
                </a:pPr>
                <a:r>
                  <a:rPr lang="en-US" sz="2000" dirty="0" smtClean="0"/>
                  <a:t>Base</a:t>
                </a:r>
                <a:endParaRPr lang="en-US" sz="2000" dirty="0"/>
              </a:p>
              <a:p>
                <a:pPr lvl="1">
                  <a:tabLst>
                    <a:tab pos="1377950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1" dirty="0"/>
                      <m:t>Effective</m:t>
                    </m:r>
                    <m:r>
                      <m:rPr>
                        <m:nor/>
                      </m:rPr>
                      <a:rPr lang="en-US" sz="1800" b="0" i="1" dirty="0"/>
                      <m:t> </m:t>
                    </m:r>
                    <m:r>
                      <m:rPr>
                        <m:nor/>
                      </m:rPr>
                      <a:rPr lang="en-US" sz="1800" b="0" i="1" dirty="0"/>
                      <m:t>address</m:t>
                    </m:r>
                    <m:r>
                      <m:rPr>
                        <m:nor/>
                      </m:rPr>
                      <a:rPr lang="en-US" sz="1800" b="0" i="1" dirty="0"/>
                      <m:t> </m:t>
                    </m:r>
                    <m:r>
                      <m:rPr>
                        <m:nor/>
                      </m:rPr>
                      <a:rPr lang="en-US" sz="1800" b="0" i="1" dirty="0"/>
                      <m:t>of</m:t>
                    </m:r>
                    <m:r>
                      <m:rPr>
                        <m:nor/>
                      </m:rPr>
                      <a:rPr lang="en-US" sz="1800" b="0" i="1" dirty="0"/>
                      <m:t> </m:t>
                    </m:r>
                    <m:r>
                      <m:rPr>
                        <m:nor/>
                      </m:rPr>
                      <a:rPr lang="en-US" sz="1800" b="0" i="1" dirty="0"/>
                      <m:t>memory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𝑟𝑠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𝑆𝑖𝑔𝑛𝐼𝑚𝑚</m:t>
                    </m:r>
                  </m:oMath>
                </a14:m>
                <a:endParaRPr lang="en-US" sz="1800" b="0" dirty="0" smtClean="0"/>
              </a:p>
              <a:p>
                <a:pPr lvl="1">
                  <a:tabLst>
                    <a:tab pos="1377950" algn="l"/>
                  </a:tabLst>
                </a:pPr>
                <a:r>
                  <a:rPr lang="en-US" sz="1800" b="0" dirty="0" smtClean="0"/>
                  <a:t>Used by </a:t>
                </a:r>
                <a:r>
                  <a:rPr lang="en-US" sz="1800" b="0" i="1" dirty="0" err="1" smtClean="0"/>
                  <a:t>lw</a:t>
                </a:r>
                <a:r>
                  <a:rPr lang="en-US" sz="1800" b="0" i="1" dirty="0" smtClean="0"/>
                  <a:t>, </a:t>
                </a:r>
                <a:r>
                  <a:rPr lang="en-US" sz="1800" b="0" i="1" dirty="0" err="1" smtClean="0"/>
                  <a:t>sw</a:t>
                </a:r>
                <a:r>
                  <a:rPr lang="en-US" sz="1800" b="0" i="1" dirty="0" smtClean="0"/>
                  <a:t>, etc.</a:t>
                </a:r>
              </a:p>
              <a:p>
                <a:pPr marL="457200" indent="-457200">
                  <a:buFont typeface="+mj-lt"/>
                  <a:buAutoNum type="arabicPeriod" startAt="4"/>
                  <a:tabLst>
                    <a:tab pos="1377950" algn="l"/>
                  </a:tabLst>
                </a:pPr>
                <a:r>
                  <a:rPr lang="en-US" sz="2000" dirty="0"/>
                  <a:t>PC Relative</a:t>
                </a:r>
                <a:endParaRPr lang="en-US" sz="1800" dirty="0"/>
              </a:p>
              <a:p>
                <a:pPr lvl="1">
                  <a:tabLst>
                    <a:tab pos="1377950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1" dirty="0"/>
                      <m:t>BTA</m:t>
                    </m:r>
                    <m:r>
                      <m:rPr>
                        <m:nor/>
                      </m:rPr>
                      <a:rPr lang="en-US" sz="1800" b="0" i="1" dirty="0"/>
                      <m:t> (</m:t>
                    </m:r>
                    <m:r>
                      <m:rPr>
                        <m:nor/>
                      </m:rPr>
                      <a:rPr lang="en-US" sz="1800" b="0" i="1" dirty="0"/>
                      <m:t>Branch</m:t>
                    </m:r>
                    <m:r>
                      <m:rPr>
                        <m:nor/>
                      </m:rPr>
                      <a:rPr lang="en-US" sz="1800" b="0" i="1" dirty="0"/>
                      <m:t> </m:t>
                    </m:r>
                    <m:r>
                      <m:rPr>
                        <m:nor/>
                      </m:rPr>
                      <a:rPr lang="en-US" sz="1800" b="0" i="1" dirty="0"/>
                      <m:t>Target</m:t>
                    </m:r>
                    <m:r>
                      <m:rPr>
                        <m:nor/>
                      </m:rPr>
                      <a:rPr lang="en-US" sz="1800" b="0" i="1" dirty="0"/>
                      <m:t> </m:t>
                    </m:r>
                    <m:r>
                      <m:rPr>
                        <m:nor/>
                      </m:rPr>
                      <a:rPr lang="en-US" sz="1800" b="0" i="1" dirty="0"/>
                      <m:t>Address</m:t>
                    </m:r>
                    <m:r>
                      <m:rPr>
                        <m:nor/>
                      </m:rPr>
                      <a:rPr lang="en-US" sz="1800" b="0" i="1" dirty="0"/>
                      <m:t>) </m:t>
                    </m:r>
                    <m:r>
                      <m:rPr>
                        <m:nor/>
                      </m:rPr>
                      <a:rPr lang="en-US" sz="1800" b="0" dirty="0"/>
                      <m:t>= </m:t>
                    </m:r>
                    <m:r>
                      <m:rPr>
                        <m:nor/>
                      </m:rPr>
                      <a:rPr lang="en-US" sz="1800" b="0" i="0" dirty="0" smtClean="0"/>
                      <m:t>(</m:t>
                    </m:r>
                    <m:r>
                      <m:rPr>
                        <m:nor/>
                      </m:rPr>
                      <a:rPr lang="en-US" sz="1800" b="0" dirty="0"/>
                      <m:t>PC</m:t>
                    </m:r>
                    <m:r>
                      <m:rPr>
                        <m:nor/>
                      </m:rPr>
                      <a:rPr lang="en-US" sz="1800" b="0" dirty="0" smtClean="0"/>
                      <m:t> </m:t>
                    </m:r>
                    <m:r>
                      <m:rPr>
                        <m:nor/>
                      </m:rPr>
                      <a:rPr lang="en-US" sz="1800" b="0" dirty="0"/>
                      <m:t>+</m:t>
                    </m:r>
                    <m:r>
                      <m:rPr>
                        <m:nor/>
                      </m:rPr>
                      <a:rPr lang="en-US" sz="1800" b="0" dirty="0" smtClean="0"/>
                      <m:t> </m:t>
                    </m:r>
                    <m:r>
                      <m:rPr>
                        <m:nor/>
                      </m:rPr>
                      <a:rPr lang="en-US" sz="1800" b="0" dirty="0"/>
                      <m:t>4</m:t>
                    </m:r>
                    <m:r>
                      <m:rPr>
                        <m:nor/>
                      </m:rPr>
                      <a:rPr lang="en-US" sz="1800" b="0" i="0" dirty="0" smtClean="0"/>
                      <m:t>)</m:t>
                    </m:r>
                    <m:r>
                      <m:rPr>
                        <m:nor/>
                      </m:rPr>
                      <a:rPr lang="en-US" sz="1800" b="0" dirty="0" smtClean="0"/>
                      <m:t> </m:t>
                    </m:r>
                    <m:r>
                      <m:rPr>
                        <m:nor/>
                      </m:rPr>
                      <a:rPr lang="en-US" sz="1800" b="0" dirty="0"/>
                      <m:t>+</m:t>
                    </m:r>
                    <m:r>
                      <m:rPr>
                        <m:nor/>
                      </m:rPr>
                      <a:rPr lang="en-US" sz="1800" b="0" dirty="0" smtClean="0"/>
                      <m:t> </m:t>
                    </m:r>
                    <m:d>
                      <m:dPr>
                        <m:ctrlPr>
                          <a:rPr lang="en-US" sz="1800" b="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b="0" dirty="0"/>
                          <m:t>SignImm</m:t>
                        </m:r>
                        <m:r>
                          <a:rPr lang="en-US" sz="1800" b="0" i="1" dirty="0">
                            <a:latin typeface="Cambria Math"/>
                          </a:rPr>
                          <m:t>≪</m:t>
                        </m:r>
                        <m:r>
                          <m:rPr>
                            <m:nor/>
                          </m:rPr>
                          <a:rPr lang="en-US" sz="1800" b="0" dirty="0"/>
                          <m:t>2</m:t>
                        </m:r>
                      </m:e>
                    </m:d>
                  </m:oMath>
                </a14:m>
                <a:endParaRPr lang="en-US" sz="1800" b="0" dirty="0"/>
              </a:p>
              <a:p>
                <a:pPr marL="457200" indent="-457200">
                  <a:buFont typeface="+mj-lt"/>
                  <a:buAutoNum type="arabicPeriod" startAt="4"/>
                  <a:tabLst>
                    <a:tab pos="1377950" algn="l"/>
                  </a:tabLst>
                </a:pPr>
                <a:r>
                  <a:rPr lang="en-US" sz="2000" dirty="0"/>
                  <a:t>Pseudo-direct</a:t>
                </a:r>
              </a:p>
              <a:p>
                <a:pPr lvl="1">
                  <a:tabLst>
                    <a:tab pos="1377950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1" dirty="0" smtClean="0"/>
                      <m:t>J</m:t>
                    </m:r>
                    <m:r>
                      <m:rPr>
                        <m:nor/>
                      </m:rPr>
                      <a:rPr lang="en-US" sz="1800" b="0" i="1" dirty="0"/>
                      <m:t>TA</m:t>
                    </m:r>
                    <m:r>
                      <m:rPr>
                        <m:nor/>
                      </m:rPr>
                      <a:rPr lang="en-US" sz="1800" b="0" i="1" dirty="0"/>
                      <m:t> (</m:t>
                    </m:r>
                    <m:r>
                      <m:rPr>
                        <m:nor/>
                      </m:rPr>
                      <a:rPr lang="en-US" sz="1800" b="0" i="1" dirty="0" smtClean="0"/>
                      <m:t>Jump</m:t>
                    </m:r>
                    <m:r>
                      <m:rPr>
                        <m:nor/>
                      </m:rPr>
                      <a:rPr lang="en-US" sz="1800" b="0" i="1" dirty="0"/>
                      <m:t> </m:t>
                    </m:r>
                    <m:r>
                      <m:rPr>
                        <m:nor/>
                      </m:rPr>
                      <a:rPr lang="en-US" sz="1800" b="0" i="1" dirty="0"/>
                      <m:t>Target</m:t>
                    </m:r>
                    <m:r>
                      <m:rPr>
                        <m:nor/>
                      </m:rPr>
                      <a:rPr lang="en-US" sz="1800" b="0" i="1" dirty="0"/>
                      <m:t> </m:t>
                    </m:r>
                    <m:r>
                      <m:rPr>
                        <m:nor/>
                      </m:rPr>
                      <a:rPr lang="en-US" sz="1800" b="0" i="1" dirty="0"/>
                      <m:t>Address</m:t>
                    </m:r>
                    <m:r>
                      <m:rPr>
                        <m:nor/>
                      </m:rPr>
                      <a:rPr lang="en-US" sz="1800" b="0" i="1" dirty="0"/>
                      <m:t>) </m:t>
                    </m:r>
                    <m:r>
                      <m:rPr>
                        <m:nor/>
                      </m:rPr>
                      <a:rPr lang="en-US" sz="1800" b="0" dirty="0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b="0" dirty="0"/>
                              <m:t>PC</m:t>
                            </m:r>
                            <m:r>
                              <m:rPr>
                                <m:nor/>
                              </m:rPr>
                              <a:rPr lang="en-US" sz="1800" b="0" dirty="0"/>
                              <m:t> + 4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800" b="0" dirty="0"/>
                          <m:t>[31:28]</m:t>
                        </m:r>
                        <m:r>
                          <m:rPr>
                            <m:nor/>
                          </m:rPr>
                          <a:rPr lang="en-US" sz="1800" b="0" dirty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sz="1800" b="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b="0" dirty="0"/>
                              <m:t>addr</m:t>
                            </m:r>
                            <m:r>
                              <a:rPr lang="en-US" sz="1800" b="0" i="1" dirty="0">
                                <a:latin typeface="Cambria Math"/>
                              </a:rPr>
                              <m:t>≪</m:t>
                            </m:r>
                            <m:r>
                              <m:rPr>
                                <m:nor/>
                              </m:rPr>
                              <a:rPr lang="en-US" sz="1800" b="0" dirty="0"/>
                              <m:t>2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  <a:blipFill rotWithShape="1">
                <a:blip r:embed="rId2"/>
                <a:stretch>
                  <a:fillRect l="-525" t="-987" b="-15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1484606"/>
            <a:ext cx="5176345" cy="454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1"/>
          <p:cNvSpPr>
            <a:spLocks noChangeArrowheads="1"/>
          </p:cNvSpPr>
          <p:nvPr/>
        </p:nvSpPr>
        <p:spPr bwMode="auto">
          <a:xfrm>
            <a:off x="914400" y="6030320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7.59 MIPS single-cycle processor interfaced to external memory</a:t>
            </a:r>
            <a:endParaRPr lang="en-US" altLang="en-US" dirty="0"/>
          </a:p>
        </p:txBody>
      </p:sp>
      <p:sp>
        <p:nvSpPr>
          <p:cNvPr id="5" name="Footer Placeholder 1"/>
          <p:cNvSpPr>
            <a:spLocks noGrp="1"/>
          </p:cNvSpPr>
          <p:nvPr/>
        </p:nvSpPr>
        <p:spPr bwMode="auto">
          <a:xfrm>
            <a:off x="2590800" y="620340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Single Cycle Processor </a:t>
            </a:r>
          </a:p>
          <a:p>
            <a:pPr eaLnBrk="1" hangingPunct="1">
              <a:defRPr/>
            </a:pPr>
            <a:r>
              <a:rPr lang="en-US" kern="0" dirty="0" smtClean="0"/>
              <a:t>for Lab 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43124" y="1484607"/>
            <a:ext cx="3414713" cy="2163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Control Unit – This Lesson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33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-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with H/W for state elements (memory and arch. state)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blocks of combinatorial logic between state elements</a:t>
            </a:r>
          </a:p>
          <a:p>
            <a:pPr lvl="1"/>
            <a:r>
              <a:rPr lang="en-US" dirty="0" smtClean="0"/>
              <a:t>New state computed on current state</a:t>
            </a:r>
          </a:p>
          <a:p>
            <a:pPr lvl="1"/>
            <a:r>
              <a:rPr lang="en-US" dirty="0" smtClean="0"/>
              <a:t>Again, like creating a giant Moore FSM!</a:t>
            </a:r>
          </a:p>
          <a:p>
            <a:endParaRPr lang="en-US" sz="1600" dirty="0" smtClean="0"/>
          </a:p>
          <a:p>
            <a:r>
              <a:rPr lang="en-US" dirty="0" smtClean="0"/>
              <a:t>Need HW to support all 5 addressing modes: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Register Only </a:t>
            </a:r>
            <a:r>
              <a:rPr lang="en-US" dirty="0" smtClean="0"/>
              <a:t>(R-types)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Immediate</a:t>
            </a:r>
            <a:r>
              <a:rPr lang="en-US" dirty="0" smtClean="0"/>
              <a:t> (some I-types: </a:t>
            </a:r>
            <a:r>
              <a:rPr lang="en-US" dirty="0" err="1" smtClean="0"/>
              <a:t>addi</a:t>
            </a:r>
            <a:r>
              <a:rPr lang="en-US" dirty="0" smtClean="0"/>
              <a:t>, </a:t>
            </a:r>
            <a:r>
              <a:rPr lang="en-US" dirty="0" err="1" smtClean="0"/>
              <a:t>lui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Base</a:t>
            </a:r>
            <a:r>
              <a:rPr lang="en-US" dirty="0" smtClean="0"/>
              <a:t> (base </a:t>
            </a:r>
            <a:r>
              <a:rPr lang="en-US" dirty="0" err="1" smtClean="0"/>
              <a:t>addr</a:t>
            </a:r>
            <a:r>
              <a:rPr lang="en-US" dirty="0" smtClean="0"/>
              <a:t> + </a:t>
            </a:r>
            <a:r>
              <a:rPr lang="en-US" dirty="0" err="1" smtClean="0"/>
              <a:t>SignImm</a:t>
            </a:r>
            <a:r>
              <a:rPr lang="en-US" dirty="0" smtClean="0"/>
              <a:t> offset, e.g., </a:t>
            </a:r>
            <a:r>
              <a:rPr lang="en-US" dirty="0" err="1" smtClean="0"/>
              <a:t>lw</a:t>
            </a:r>
            <a:r>
              <a:rPr lang="en-US" dirty="0" smtClean="0"/>
              <a:t>, </a:t>
            </a:r>
            <a:r>
              <a:rPr lang="en-US" dirty="0" err="1" smtClean="0"/>
              <a:t>sw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PC relative </a:t>
            </a:r>
            <a:r>
              <a:rPr lang="en-US" dirty="0" smtClean="0"/>
              <a:t>(conditionals)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Pseudo-direct</a:t>
            </a:r>
            <a:r>
              <a:rPr lang="en-US" dirty="0" smtClean="0"/>
              <a:t> (jumps)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1"/>
          <p:cNvSpPr>
            <a:spLocks noGrp="1"/>
          </p:cNvSpPr>
          <p:nvPr/>
        </p:nvSpPr>
        <p:spPr bwMode="auto">
          <a:xfrm>
            <a:off x="4391025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State Elements of MIPS</a:t>
            </a:r>
          </a:p>
          <a:p>
            <a:pPr eaLnBrk="1" hangingPunct="1">
              <a:defRPr/>
            </a:pPr>
            <a:r>
              <a:rPr lang="en-US" kern="0" dirty="0" smtClean="0"/>
              <a:t>Processor</a:t>
            </a:r>
          </a:p>
        </p:txBody>
      </p:sp>
      <p:pic>
        <p:nvPicPr>
          <p:cNvPr id="4198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024386"/>
            <a:ext cx="80391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552450" y="6124575"/>
            <a:ext cx="3433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 State elements of MIPS processor</a:t>
            </a:r>
            <a:endParaRPr lang="en-US" altLang="en-US" sz="1200" b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/>
              <a:t>Register File </a:t>
            </a:r>
            <a:r>
              <a:rPr lang="en-US" b="0" kern="0" dirty="0" smtClean="0"/>
              <a:t>– can do two reads at once</a:t>
            </a:r>
          </a:p>
          <a:p>
            <a:pPr lvl="1">
              <a:defRPr/>
            </a:pPr>
            <a:r>
              <a:rPr lang="en-US" b="0" kern="0" dirty="0" smtClean="0"/>
              <a:t>A1 </a:t>
            </a:r>
            <a:r>
              <a:rPr lang="en-US" b="0" kern="0" dirty="0" smtClean="0">
                <a:sym typeface="Wingdings" panose="05000000000000000000" pitchFamily="2" charset="2"/>
              </a:rPr>
              <a:t> RD1	A2  RD2</a:t>
            </a:r>
          </a:p>
          <a:p>
            <a:pPr lvl="1">
              <a:defRPr/>
            </a:pPr>
            <a:r>
              <a:rPr lang="en-US" b="0" kern="0" dirty="0" smtClean="0">
                <a:sym typeface="Wingdings" panose="05000000000000000000" pitchFamily="2" charset="2"/>
              </a:rPr>
              <a:t>A3  WD3 and is Controlled by WE</a:t>
            </a:r>
          </a:p>
          <a:p>
            <a:pPr>
              <a:defRPr/>
            </a:pPr>
            <a:r>
              <a:rPr lang="en-US" kern="0" dirty="0" smtClean="0">
                <a:sym typeface="Wingdings" panose="05000000000000000000" pitchFamily="2" charset="2"/>
              </a:rPr>
              <a:t>Reads </a:t>
            </a:r>
            <a:r>
              <a:rPr lang="en-US" b="0" kern="0" dirty="0" smtClean="0">
                <a:sym typeface="Wingdings" panose="05000000000000000000" pitchFamily="2" charset="2"/>
              </a:rPr>
              <a:t>- combinatorial</a:t>
            </a:r>
          </a:p>
          <a:p>
            <a:pPr>
              <a:defRPr/>
            </a:pPr>
            <a:r>
              <a:rPr lang="en-US" kern="0" dirty="0" smtClean="0">
                <a:sym typeface="Wingdings" panose="05000000000000000000" pitchFamily="2" charset="2"/>
              </a:rPr>
              <a:t>Writes </a:t>
            </a:r>
            <a:r>
              <a:rPr lang="en-US" b="0" kern="0" dirty="0" smtClean="0">
                <a:sym typeface="Wingdings" panose="05000000000000000000" pitchFamily="2" charset="2"/>
              </a:rPr>
              <a:t>- active on rising edge of CLK and are controlled by WE</a:t>
            </a:r>
            <a:endParaRPr lang="en-US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25131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Arithmetic Logic Unit - ALU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April 2017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829857"/>
              </p:ext>
            </p:extLst>
          </p:nvPr>
        </p:nvGraphicFramePr>
        <p:xfrm>
          <a:off x="6799580" y="2422101"/>
          <a:ext cx="1809115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0415"/>
                <a:gridCol w="1028700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en-US" sz="1400" baseline="-25000" dirty="0">
                          <a:effectLst/>
                        </a:rPr>
                        <a:t>2:0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+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used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-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95342"/>
              </p:ext>
            </p:extLst>
          </p:nvPr>
        </p:nvGraphicFramePr>
        <p:xfrm>
          <a:off x="1998170" y="1447544"/>
          <a:ext cx="4739762" cy="497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4" imgW="2647843" imgH="2781270" progId="Visio.Drawing.11">
                  <p:embed/>
                </p:oleObj>
              </mc:Choice>
              <mc:Fallback>
                <p:oleObj name="Visio" r:id="rId4" imgW="2647843" imgH="27812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170" y="1447544"/>
                        <a:ext cx="4739762" cy="4970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" y="1631421"/>
            <a:ext cx="2247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998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I-Type Instructions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000" dirty="0" smtClean="0"/>
              <a:t>I-Type </a:t>
            </a:r>
            <a:r>
              <a:rPr lang="en-US" sz="2000" dirty="0"/>
              <a:t>Instructions – Immediate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2000" kern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614"/>
              </p:ext>
            </p:extLst>
          </p:nvPr>
        </p:nvGraphicFramePr>
        <p:xfrm>
          <a:off x="1357702" y="1946206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32496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imm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50336"/>
              </p:ext>
            </p:extLst>
          </p:nvPr>
        </p:nvGraphicFramePr>
        <p:xfrm>
          <a:off x="1357703" y="1946206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3048000"/>
              </a:tblGrid>
              <a:tr h="32496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imm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47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31:26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25:21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20:16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I-Type Instruction</a:t>
            </a:r>
            <a:br>
              <a:rPr lang="en-US" dirty="0"/>
            </a:b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/>
              <a:t>imm</a:t>
            </a:r>
            <a:r>
              <a:rPr lang="en-US" dirty="0"/>
              <a:t>(</a:t>
            </a:r>
            <a:r>
              <a:rPr lang="en-US" dirty="0" err="1"/>
              <a:t>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April 2017</a:t>
            </a:fld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88"/>
          <a:stretch>
            <a:fillRect/>
          </a:stretch>
        </p:blipFill>
        <p:spPr bwMode="auto">
          <a:xfrm>
            <a:off x="630759" y="2309812"/>
            <a:ext cx="54483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5"/>
          <a:stretch>
            <a:fillRect/>
          </a:stretch>
        </p:blipFill>
        <p:spPr bwMode="auto">
          <a:xfrm>
            <a:off x="6564051" y="2334393"/>
            <a:ext cx="2012686" cy="175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05281"/>
              </p:ext>
            </p:extLst>
          </p:nvPr>
        </p:nvGraphicFramePr>
        <p:xfrm>
          <a:off x="4643448" y="5238755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4824" y="4577120"/>
            <a:ext cx="5133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addressing mode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[ADDR]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8774" y="4543425"/>
            <a:ext cx="24294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24" y="5591175"/>
            <a:ext cx="406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[ADDR]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9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</a:t>
            </a:r>
            <a:r>
              <a:rPr lang="en-US" kern="0" dirty="0" smtClean="0"/>
              <a:t>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 smtClean="0"/>
              <a:t>rt</a:t>
            </a:r>
            <a:r>
              <a:rPr lang="en-US" kern="0" dirty="0" smtClean="0"/>
              <a:t>, </a:t>
            </a:r>
            <a:r>
              <a:rPr lang="en-US" kern="0" dirty="0" err="1" smtClean="0"/>
              <a:t>imm</a:t>
            </a:r>
            <a:r>
              <a:rPr lang="en-US" kern="0" dirty="0" smtClean="0"/>
              <a:t>(</a:t>
            </a:r>
            <a:r>
              <a:rPr lang="en-US" kern="0" dirty="0" err="1" smtClean="0"/>
              <a:t>rs</a:t>
            </a:r>
            <a:r>
              <a:rPr lang="en-US" kern="0" dirty="0" smtClean="0"/>
              <a:t>)</a:t>
            </a:r>
            <a:endParaRPr lang="en-US" kern="0" dirty="0"/>
          </a:p>
        </p:txBody>
      </p:sp>
      <p:pic>
        <p:nvPicPr>
          <p:cNvPr id="4403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476375"/>
            <a:ext cx="8140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9"/>
          <p:cNvSpPr>
            <a:spLocks noChangeArrowheads="1"/>
          </p:cNvSpPr>
          <p:nvPr/>
        </p:nvSpPr>
        <p:spPr bwMode="auto">
          <a:xfrm>
            <a:off x="882650" y="5157788"/>
            <a:ext cx="869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Step 1:</a:t>
            </a:r>
            <a:endParaRPr lang="en-US" altLang="en-US" sz="1600" b="0" dirty="0"/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882650" y="5497513"/>
            <a:ext cx="3230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7.2 Fetch instruction from memory</a:t>
            </a:r>
            <a:endParaRPr lang="en-US" altLang="en-US" sz="1200" b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84580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00188"/>
            <a:ext cx="784860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81050" y="5081588"/>
            <a:ext cx="40751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7.3 Read source operand </a:t>
            </a:r>
            <a:r>
              <a:rPr lang="en-US" altLang="en-US" sz="1200" dirty="0" smtClean="0"/>
              <a:t>(</a:t>
            </a:r>
            <a:r>
              <a:rPr lang="en-US" altLang="en-US" sz="1200" dirty="0" err="1" smtClean="0"/>
              <a:t>rs</a:t>
            </a:r>
            <a:r>
              <a:rPr lang="en-US" altLang="en-US" sz="1200" dirty="0" smtClean="0"/>
              <a:t>) from </a:t>
            </a:r>
            <a:r>
              <a:rPr lang="en-US" altLang="en-US" sz="1200" dirty="0"/>
              <a:t>register file</a:t>
            </a:r>
            <a:endParaRPr lang="en-US" altLang="en-US" sz="1200" b="0" dirty="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81050" y="4743450"/>
            <a:ext cx="868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2:</a:t>
            </a:r>
            <a:endParaRPr lang="en-US" altLang="en-US" sz="1600" b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98479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447800"/>
            <a:ext cx="8029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09613" y="5619750"/>
            <a:ext cx="37112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7.4 Sign-extend the </a:t>
            </a:r>
            <a:r>
              <a:rPr lang="en-US" altLang="en-US" sz="1200" dirty="0" smtClean="0"/>
              <a:t>immediate (</a:t>
            </a:r>
            <a:r>
              <a:rPr lang="en-US" altLang="en-US" sz="1200" dirty="0" err="1" smtClean="0"/>
              <a:t>SignImm</a:t>
            </a:r>
            <a:r>
              <a:rPr lang="en-US" altLang="en-US" sz="1200" dirty="0" smtClean="0"/>
              <a:t>)</a:t>
            </a:r>
            <a:endParaRPr lang="en-US" altLang="en-US" sz="1200" b="0" dirty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09613" y="5281613"/>
            <a:ext cx="869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3:</a:t>
            </a:r>
            <a:endParaRPr lang="en-US" altLang="en-US" sz="1600" b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22318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34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LSN 35 Lab 4 Mega </a:t>
            </a:r>
            <a:r>
              <a:rPr lang="en-US" dirty="0" err="1" smtClean="0"/>
              <a:t>PreLab</a:t>
            </a:r>
            <a:endParaRPr lang="en-US" dirty="0" smtClean="0"/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J-Type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Controller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Lab 4 Mega </a:t>
            </a:r>
            <a:r>
              <a:rPr lang="en-US" altLang="en-US" smtClean="0"/>
              <a:t>Prelab Preview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447800"/>
            <a:ext cx="7947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903288" y="5424488"/>
            <a:ext cx="2894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Figure 7.5 Compute memory address</a:t>
            </a:r>
            <a:endParaRPr lang="en-US" altLang="en-US" sz="1200" b="0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903288" y="5086350"/>
            <a:ext cx="868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4:</a:t>
            </a:r>
            <a:endParaRPr lang="en-US" altLang="en-US" sz="1600" b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37200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036285"/>
              </p:ext>
            </p:extLst>
          </p:nvPr>
        </p:nvGraphicFramePr>
        <p:xfrm>
          <a:off x="0" y="1447800"/>
          <a:ext cx="1809115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0415"/>
                <a:gridCol w="1028700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en-US" sz="1400" baseline="-25000" dirty="0">
                          <a:effectLst/>
                        </a:rPr>
                        <a:t>2:0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+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011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used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&amp;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| ~B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- 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8137" y="4543424"/>
            <a:ext cx="25669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8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Instruction</a:t>
            </a:r>
          </a:p>
          <a:p>
            <a:pPr eaLnBrk="1" hangingPunct="1">
              <a:defRPr/>
            </a:pPr>
            <a:r>
              <a:rPr lang="en-US" kern="0" dirty="0" err="1" smtClean="0"/>
              <a:t>lw</a:t>
            </a:r>
            <a:r>
              <a:rPr lang="en-US" kern="0" dirty="0" smtClean="0"/>
              <a:t> </a:t>
            </a:r>
            <a:r>
              <a:rPr lang="en-US" kern="0" dirty="0" err="1"/>
              <a:t>rt</a:t>
            </a:r>
            <a:r>
              <a:rPr lang="en-US" kern="0" dirty="0"/>
              <a:t>, </a:t>
            </a:r>
            <a:r>
              <a:rPr lang="en-US" kern="0" dirty="0" err="1"/>
              <a:t>imm</a:t>
            </a:r>
            <a:r>
              <a:rPr lang="en-US" kern="0" dirty="0"/>
              <a:t>(</a:t>
            </a:r>
            <a:r>
              <a:rPr lang="en-US" kern="0" dirty="0" err="1"/>
              <a:t>rs</a:t>
            </a:r>
            <a:r>
              <a:rPr lang="en-US" kern="0" dirty="0"/>
              <a:t>)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447800"/>
            <a:ext cx="77438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820738" y="5386388"/>
            <a:ext cx="3152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7.6 Write data back to register file</a:t>
            </a:r>
            <a:endParaRPr lang="en-US" altLang="en-US" sz="1200" b="0" dirty="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20738" y="5048250"/>
            <a:ext cx="869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5:</a:t>
            </a:r>
            <a:endParaRPr lang="en-US" altLang="en-US" sz="1600" b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89953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4824" y="4577120"/>
            <a:ext cx="16002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[ADDR]</a:t>
            </a:r>
          </a:p>
        </p:txBody>
      </p:sp>
    </p:spTree>
    <p:extLst>
      <p:ext uri="{BB962C8B-B14F-4D97-AF65-F5344CB8AC3E}">
        <p14:creationId xmlns:p14="http://schemas.microsoft.com/office/powerpoint/2010/main" val="141810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Determine address of next Instruction for PC</a:t>
            </a:r>
            <a:endParaRPr lang="en-US" kern="0" dirty="0"/>
          </a:p>
          <a:p>
            <a:pPr eaLnBrk="1" hangingPunct="1">
              <a:defRPr/>
            </a:pPr>
            <a:endParaRPr lang="en-US" kern="0" dirty="0" smtClean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447800"/>
            <a:ext cx="7912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844550" y="5386388"/>
            <a:ext cx="423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7.7 Determine address of next instruction for PC</a:t>
            </a:r>
            <a:endParaRPr lang="en-US" altLang="en-US" sz="1200" b="0" dirty="0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844550" y="5048250"/>
            <a:ext cx="868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Step </a:t>
            </a:r>
            <a:r>
              <a:rPr lang="en-US" altLang="en-US" sz="1600" dirty="0" smtClean="0"/>
              <a:t>6:</a:t>
            </a:r>
            <a:endParaRPr lang="en-US" altLang="en-US" sz="16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75291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1"/>
          <p:cNvSpPr>
            <a:spLocks noGrp="1"/>
          </p:cNvSpPr>
          <p:nvPr/>
        </p:nvSpPr>
        <p:spPr bwMode="auto">
          <a:xfrm>
            <a:off x="582613" y="5221366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I-Type </a:t>
            </a:r>
            <a:r>
              <a:rPr lang="en-US" kern="0" dirty="0" smtClean="0"/>
              <a:t>Instruction</a:t>
            </a:r>
          </a:p>
          <a:p>
            <a:pPr eaLnBrk="1" hangingPunct="1">
              <a:defRPr/>
            </a:pPr>
            <a:r>
              <a:rPr lang="en-US" kern="0" dirty="0" smtClean="0"/>
              <a:t>Enhancements for SW</a:t>
            </a:r>
            <a:endParaRPr lang="en-US" kern="0" dirty="0"/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447800"/>
            <a:ext cx="79787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03237" y="4999038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7.8 Write data to memory for </a:t>
            </a:r>
            <a:r>
              <a:rPr lang="en-US" altLang="en-US" sz="1200" dirty="0" err="1"/>
              <a:t>sw</a:t>
            </a:r>
            <a:r>
              <a:rPr lang="en-US" altLang="en-US" sz="1200" dirty="0"/>
              <a:t> instruction</a:t>
            </a:r>
            <a:endParaRPr lang="en-US" altLang="en-US" sz="12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70453"/>
              </p:ext>
            </p:extLst>
          </p:nvPr>
        </p:nvGraphicFramePr>
        <p:xfrm>
          <a:off x="5043103" y="5035762"/>
          <a:ext cx="4075501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50"/>
                <a:gridCol w="679250"/>
                <a:gridCol w="679250"/>
                <a:gridCol w="2037751"/>
              </a:tblGrid>
              <a:tr h="203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imm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7912" y="5660467"/>
            <a:ext cx="24294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88" y="5515152"/>
            <a:ext cx="1851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[ADDR]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R-Type Instructions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R-Type Instructions – Register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33720"/>
              </p:ext>
            </p:extLst>
          </p:nvPr>
        </p:nvGraphicFramePr>
        <p:xfrm>
          <a:off x="1374635" y="1907130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275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rd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shamt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r>
                        <a:rPr lang="en-US" sz="1600" b="1" baseline="0" dirty="0" smtClean="0"/>
                        <a:t>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78938"/>
              </p:ext>
            </p:extLst>
          </p:nvPr>
        </p:nvGraphicFramePr>
        <p:xfrm>
          <a:off x="1371598" y="1907130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9275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rd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shamt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r>
                        <a:rPr lang="en-US" sz="1600" b="1" baseline="0" dirty="0" smtClean="0"/>
                        <a:t> bits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1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31:26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25:21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20:16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/>
                        <a:t>10:6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5:0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R-Type Instructions               add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April 2017</a:t>
            </a:fld>
            <a:endParaRPr lang="en-US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2250871"/>
            <a:ext cx="79787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16026"/>
              </p:ext>
            </p:extLst>
          </p:nvPr>
        </p:nvGraphicFramePr>
        <p:xfrm>
          <a:off x="5085444" y="5760720"/>
          <a:ext cx="4058556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426"/>
                <a:gridCol w="676426"/>
                <a:gridCol w="676426"/>
                <a:gridCol w="676426"/>
                <a:gridCol w="676426"/>
                <a:gridCol w="676426"/>
              </a:tblGrid>
              <a:tr h="18595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shamt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10:6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5:0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6887" y="5467527"/>
            <a:ext cx="4494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 only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addressing mode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err="1" smtClean="0"/>
              <a:t>Datapath</a:t>
            </a:r>
            <a:r>
              <a:rPr lang="en-US" kern="0" dirty="0" smtClean="0"/>
              <a:t> Enhancements for</a:t>
            </a:r>
          </a:p>
          <a:p>
            <a:pPr eaLnBrk="1" hangingPunct="1">
              <a:defRPr/>
            </a:pPr>
            <a:r>
              <a:rPr lang="en-US" kern="0" dirty="0" smtClean="0"/>
              <a:t>R-Type Instruction</a:t>
            </a: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47800"/>
            <a:ext cx="80502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52450" y="4656131"/>
            <a:ext cx="4341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7.9 </a:t>
            </a:r>
            <a:r>
              <a:rPr lang="en-US" altLang="en-US" sz="1200" dirty="0" err="1"/>
              <a:t>Datapath</a:t>
            </a:r>
            <a:r>
              <a:rPr lang="en-US" altLang="en-US" sz="1200" dirty="0"/>
              <a:t> enhancements for R-type instruction</a:t>
            </a:r>
            <a:endParaRPr lang="en-US" altLang="en-US" sz="12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96771"/>
              </p:ext>
            </p:extLst>
          </p:nvPr>
        </p:nvGraphicFramePr>
        <p:xfrm>
          <a:off x="5060045" y="5300509"/>
          <a:ext cx="4058556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426"/>
                <a:gridCol w="676426"/>
                <a:gridCol w="676426"/>
                <a:gridCol w="676426"/>
                <a:gridCol w="676426"/>
                <a:gridCol w="676426"/>
              </a:tblGrid>
              <a:tr h="18595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rd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shamt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r>
                        <a:rPr lang="en-US" sz="1200" b="1" baseline="0" dirty="0" smtClean="0"/>
                        <a:t> bits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595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31:26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25:21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20:16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15:11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dirty="0" smtClean="0"/>
                        <a:t>10:6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5:0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62" y="4930424"/>
            <a:ext cx="5049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u="sng" dirty="0"/>
              <a:t>Steps for R-Type Instructions </a:t>
            </a:r>
            <a:endParaRPr lang="en-US" sz="1600" b="1" u="sng" dirty="0" smtClean="0"/>
          </a:p>
          <a:p>
            <a:pPr algn="l"/>
            <a:r>
              <a:rPr lang="en-US" sz="1600" b="1" u="sng" dirty="0" smtClean="0"/>
              <a:t>(</a:t>
            </a:r>
            <a:r>
              <a:rPr lang="en-US" sz="1600" b="1" u="sng" dirty="0"/>
              <a:t>ex ADD:  add  </a:t>
            </a:r>
            <a:r>
              <a:rPr lang="en-US" sz="1600" b="1" u="sng" dirty="0" err="1"/>
              <a:t>rd</a:t>
            </a:r>
            <a:r>
              <a:rPr lang="en-US" sz="1600" b="1" u="sng" dirty="0"/>
              <a:t>, </a:t>
            </a:r>
            <a:r>
              <a:rPr lang="en-US" sz="1600" b="1" u="sng" dirty="0" err="1"/>
              <a:t>rs</a:t>
            </a:r>
            <a:r>
              <a:rPr lang="en-US" sz="1600" b="1" u="sng" dirty="0"/>
              <a:t>, </a:t>
            </a:r>
            <a:r>
              <a:rPr lang="en-US" sz="1600" b="1" u="sng" dirty="0" err="1"/>
              <a:t>rt</a:t>
            </a:r>
            <a:r>
              <a:rPr lang="en-US" sz="1600" b="1" u="sng" dirty="0"/>
              <a:t>):</a:t>
            </a:r>
            <a:endParaRPr lang="en-US" sz="16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Read 2 </a:t>
            </a:r>
            <a:r>
              <a:rPr lang="en-US" sz="1600" dirty="0" smtClean="0"/>
              <a:t>Registers (</a:t>
            </a:r>
            <a:r>
              <a:rPr lang="en-US" sz="1600" dirty="0" err="1" smtClean="0"/>
              <a:t>rs</a:t>
            </a:r>
            <a:r>
              <a:rPr lang="en-US" sz="1600" dirty="0" smtClean="0"/>
              <a:t>, </a:t>
            </a:r>
            <a:r>
              <a:rPr lang="en-US" sz="1600" dirty="0" err="1" smtClean="0"/>
              <a:t>rt</a:t>
            </a:r>
            <a:r>
              <a:rPr lang="en-US" sz="1600" dirty="0" smtClean="0"/>
              <a:t>)</a:t>
            </a:r>
            <a:endParaRPr lang="en-US" sz="16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Do ALU </a:t>
            </a:r>
            <a:r>
              <a:rPr lang="en-US" sz="1600" dirty="0" smtClean="0"/>
              <a:t>Op (Varies with </a:t>
            </a:r>
            <a:r>
              <a:rPr lang="en-US" sz="1600" dirty="0" err="1" smtClean="0"/>
              <a:t>ALUControl</a:t>
            </a:r>
            <a:r>
              <a:rPr lang="en-US" sz="1600" dirty="0" smtClean="0"/>
              <a:t>)</a:t>
            </a:r>
            <a:endParaRPr lang="en-US" sz="16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Write/Register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 a </a:t>
            </a:r>
            <a:r>
              <a:rPr lang="en-US" sz="1600" dirty="0" smtClean="0"/>
              <a:t>Destination (</a:t>
            </a:r>
            <a:r>
              <a:rPr lang="en-US" sz="1600" dirty="0" err="1" smtClean="0"/>
              <a:t>rd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0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err="1" smtClean="0"/>
              <a:t>Datapath</a:t>
            </a:r>
            <a:r>
              <a:rPr lang="en-US" kern="0" dirty="0" smtClean="0"/>
              <a:t> Enhancements for</a:t>
            </a:r>
          </a:p>
          <a:p>
            <a:pPr eaLnBrk="1" hangingPunct="1">
              <a:defRPr/>
            </a:pPr>
            <a:r>
              <a:rPr lang="en-US" kern="0" dirty="0" smtClean="0"/>
              <a:t>BEQ Instruction</a:t>
            </a:r>
          </a:p>
        </p:txBody>
      </p:sp>
      <p:pic>
        <p:nvPicPr>
          <p:cNvPr id="522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447800"/>
            <a:ext cx="80946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754063" y="4972028"/>
            <a:ext cx="422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7.10 </a:t>
            </a:r>
            <a:r>
              <a:rPr lang="en-US" altLang="en-US" sz="1200" dirty="0" err="1"/>
              <a:t>Datapath</a:t>
            </a:r>
            <a:r>
              <a:rPr lang="en-US" altLang="en-US" sz="1200" dirty="0"/>
              <a:t> enhancements for </a:t>
            </a:r>
            <a:r>
              <a:rPr lang="en-US" altLang="en-US" sz="1200" dirty="0" err="1"/>
              <a:t>beq</a:t>
            </a:r>
            <a:r>
              <a:rPr lang="en-US" altLang="en-US" sz="1200" dirty="0"/>
              <a:t> instruction</a:t>
            </a:r>
            <a:endParaRPr lang="en-US" altLang="en-US" sz="12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96886" y="5270480"/>
            <a:ext cx="38750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label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Uses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PC-relative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PC = BTA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8300" y="5022026"/>
            <a:ext cx="35242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BTA = (PC + 4) +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05349" y="5495925"/>
            <a:ext cx="1676401" cy="419100"/>
          </a:xfrm>
          <a:prstGeom prst="wedgeRoundRectCallout">
            <a:avLst>
              <a:gd name="adj1" fmla="val 70592"/>
              <a:gd name="adj2" fmla="val -103409"/>
              <a:gd name="adj3" fmla="val 16667"/>
            </a:avLst>
          </a:prstGeom>
          <a:solidFill>
            <a:srgbClr val="11F33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 Instruction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57974" y="5495925"/>
            <a:ext cx="2057401" cy="419100"/>
          </a:xfrm>
          <a:prstGeom prst="wedgeRoundRectCallout">
            <a:avLst>
              <a:gd name="adj1" fmla="val 45044"/>
              <a:gd name="adj2" fmla="val -103409"/>
              <a:gd name="adj3" fmla="val 16667"/>
            </a:avLst>
          </a:prstGeom>
          <a:solidFill>
            <a:srgbClr val="11F33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Word aligned offset</a:t>
            </a:r>
          </a:p>
        </p:txBody>
      </p:sp>
    </p:spTree>
    <p:extLst>
      <p:ext uri="{BB962C8B-B14F-4D97-AF65-F5344CB8AC3E}">
        <p14:creationId xmlns:p14="http://schemas.microsoft.com/office/powerpoint/2010/main" val="34353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Complete Single-Cycle MIPS Processor</a:t>
            </a:r>
          </a:p>
        </p:txBody>
      </p:sp>
      <p:pic>
        <p:nvPicPr>
          <p:cNvPr id="532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5900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914400" y="5767388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7.11 Complete single-cycle MIPS processor</a:t>
            </a:r>
            <a:endParaRPr lang="en-US" altLang="en-US" sz="1200" b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143124" y="1308100"/>
            <a:ext cx="4904062" cy="14493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Control Unit – This Lesson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66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Control Unit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4629150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kern="0" dirty="0" smtClean="0"/>
              <a:t>Computes control signals from: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smtClean="0"/>
              <a:t>Opcode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err="1" smtClean="0"/>
              <a:t>Funct</a:t>
            </a:r>
            <a:r>
              <a:rPr lang="en-US" kern="0" dirty="0" smtClean="0"/>
              <a:t> code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en-US" kern="0" dirty="0" smtClean="0"/>
              <a:t>Two main classes of instructions:</a:t>
            </a:r>
          </a:p>
          <a:p>
            <a:pPr marL="457200" indent="-457200">
              <a:buAutoNum type="arabicParenR"/>
              <a:defRPr/>
            </a:pPr>
            <a:r>
              <a:rPr lang="en-US" kern="0" dirty="0" smtClean="0"/>
              <a:t>R-Type (uses </a:t>
            </a:r>
            <a:r>
              <a:rPr lang="en-US" kern="0" dirty="0" err="1" smtClean="0"/>
              <a:t>funct</a:t>
            </a:r>
            <a:r>
              <a:rPr lang="en-US" kern="0" dirty="0" smtClean="0"/>
              <a:t>)</a:t>
            </a:r>
          </a:p>
          <a:p>
            <a:pPr marL="457200" indent="-457200">
              <a:buAutoNum type="arabicParenR"/>
              <a:defRPr/>
            </a:pPr>
            <a:r>
              <a:rPr lang="en-US" kern="0" dirty="0" smtClean="0"/>
              <a:t>Others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16" y="2013076"/>
            <a:ext cx="3620160" cy="294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37879" y="5530598"/>
            <a:ext cx="6865042" cy="660903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we break problem into two parts</a:t>
            </a:r>
          </a:p>
        </p:txBody>
      </p:sp>
    </p:spTree>
    <p:extLst>
      <p:ext uri="{BB962C8B-B14F-4D97-AF65-F5344CB8AC3E}">
        <p14:creationId xmlns:p14="http://schemas.microsoft.com/office/powerpoint/2010/main" val="39994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Objective for Lessons 33, 34, and 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Demonstrate the ability to design and test a microarchitecture (</a:t>
            </a:r>
            <a:r>
              <a:rPr lang="en-US" dirty="0" err="1" smtClean="0"/>
              <a:t>datapath</a:t>
            </a:r>
            <a:r>
              <a:rPr lang="en-US" dirty="0" smtClean="0"/>
              <a:t> and control unit) to implement a simple computer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Control Unit</a:t>
            </a:r>
          </a:p>
        </p:txBody>
      </p:sp>
      <p:graphicFrame>
        <p:nvGraphicFramePr>
          <p:cNvPr id="54276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5858902"/>
              </p:ext>
            </p:extLst>
          </p:nvPr>
        </p:nvGraphicFramePr>
        <p:xfrm>
          <a:off x="5229304" y="2076464"/>
          <a:ext cx="3581400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5" imgW="1823176" imgH="1810804" progId="Visio.Drawing.11">
                  <p:embed/>
                </p:oleObj>
              </mc:Choice>
              <mc:Fallback>
                <p:oleObj name="Visio" r:id="rId5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304" y="2076464"/>
                        <a:ext cx="3581400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5338887" y="5595944"/>
            <a:ext cx="3447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 dirty="0"/>
              <a:t>2 Decoders tied together by 2 bit </a:t>
            </a:r>
            <a:r>
              <a:rPr lang="en-US" altLang="en-US" sz="1200" b="0" dirty="0" err="1"/>
              <a:t>ALUOp</a:t>
            </a:r>
            <a:r>
              <a:rPr lang="en-US" altLang="en-US" sz="1200" b="0" dirty="0"/>
              <a:t> signal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4629150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u="sng" dirty="0"/>
              <a:t>Controller has two parts:</a:t>
            </a: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u="sng" kern="0" dirty="0" smtClean="0"/>
              <a:t>Main Decoder</a:t>
            </a:r>
          </a:p>
          <a:p>
            <a:pPr marL="860425" lvl="1" indent="-457200">
              <a:defRPr/>
            </a:pPr>
            <a:r>
              <a:rPr lang="en-US" b="0" kern="0" dirty="0" smtClean="0"/>
              <a:t>Takes </a:t>
            </a:r>
            <a:r>
              <a:rPr lang="en-US" b="0" kern="0" dirty="0"/>
              <a:t>opcode and </a:t>
            </a:r>
            <a:r>
              <a:rPr lang="en-US" b="0" kern="0" dirty="0" smtClean="0"/>
              <a:t>generates: </a:t>
            </a:r>
          </a:p>
          <a:p>
            <a:pPr marL="1771650" lvl="3" indent="-457200">
              <a:buFont typeface="+mj-lt"/>
              <a:buAutoNum type="arabicPeriod"/>
              <a:defRPr/>
            </a:pPr>
            <a:r>
              <a:rPr lang="en-US" b="0" kern="0" dirty="0" smtClean="0"/>
              <a:t>Control signals</a:t>
            </a:r>
            <a:endParaRPr lang="en-US" b="0" kern="0" dirty="0"/>
          </a:p>
          <a:p>
            <a:pPr marL="1771650" lvl="3" indent="-457200">
              <a:buFont typeface="+mj-lt"/>
              <a:buAutoNum type="arabicPeriod"/>
              <a:defRPr/>
            </a:pPr>
            <a:r>
              <a:rPr lang="en-US" b="0" dirty="0" smtClean="0"/>
              <a:t>ALUOp</a:t>
            </a:r>
            <a:r>
              <a:rPr lang="en-US" b="0" baseline="-25000" dirty="0" smtClean="0"/>
              <a:t>1:0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b="0" u="sng" kern="0" baseline="-25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u="sng" kern="0" dirty="0" smtClean="0"/>
              <a:t>ALU Decoder</a:t>
            </a:r>
            <a:r>
              <a:rPr lang="en-US" kern="0" dirty="0" smtClean="0"/>
              <a:t> – </a:t>
            </a:r>
          </a:p>
          <a:p>
            <a:pPr lvl="1">
              <a:defRPr/>
            </a:pPr>
            <a:r>
              <a:rPr lang="en-US" b="0" kern="0" dirty="0" smtClean="0"/>
              <a:t>Fed by </a:t>
            </a:r>
            <a:r>
              <a:rPr lang="en-US" b="0" dirty="0"/>
              <a:t>ALUOp</a:t>
            </a:r>
            <a:r>
              <a:rPr lang="en-US" b="0" baseline="-25000" dirty="0"/>
              <a:t>1:0 </a:t>
            </a:r>
            <a:r>
              <a:rPr lang="en-US" b="0" dirty="0"/>
              <a:t>signal </a:t>
            </a:r>
            <a:endParaRPr lang="en-US" b="0" kern="0" dirty="0" smtClean="0"/>
          </a:p>
          <a:p>
            <a:pPr lvl="1">
              <a:defRPr/>
            </a:pPr>
            <a:r>
              <a:rPr lang="en-US" b="0" kern="0" dirty="0" smtClean="0"/>
              <a:t>with Funct</a:t>
            </a:r>
            <a:r>
              <a:rPr lang="en-US" b="0" kern="0" baseline="-25000" dirty="0" smtClean="0"/>
              <a:t>5:0 </a:t>
            </a:r>
            <a:r>
              <a:rPr lang="en-US" b="0" kern="0" dirty="0" smtClean="0"/>
              <a:t>tells ALU the appropriate ALUControl</a:t>
            </a:r>
            <a:r>
              <a:rPr lang="en-US" b="0" kern="0" baseline="-25000" dirty="0" smtClean="0"/>
              <a:t>2:0</a:t>
            </a:r>
            <a:r>
              <a:rPr lang="en-US" b="0" kern="0" dirty="0" smtClean="0"/>
              <a:t> signal </a:t>
            </a:r>
            <a:endParaRPr lang="en-US" b="0" kern="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42354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Control Unit</a:t>
            </a:r>
          </a:p>
        </p:txBody>
      </p:sp>
      <p:graphicFrame>
        <p:nvGraphicFramePr>
          <p:cNvPr id="54276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0816326"/>
              </p:ext>
            </p:extLst>
          </p:nvPr>
        </p:nvGraphicFramePr>
        <p:xfrm>
          <a:off x="5229304" y="2076464"/>
          <a:ext cx="3581400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5" imgW="1823176" imgH="1810804" progId="Visio.Drawing.11">
                  <p:embed/>
                </p:oleObj>
              </mc:Choice>
              <mc:Fallback>
                <p:oleObj name="Visio" r:id="rId5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304" y="2076464"/>
                        <a:ext cx="3581400" cy="355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5338887" y="5595944"/>
            <a:ext cx="3447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0" dirty="0"/>
              <a:t>2 Decoders tied together by 2 bit </a:t>
            </a:r>
            <a:r>
              <a:rPr lang="en-US" altLang="en-US" sz="1200" b="0" dirty="0" err="1"/>
              <a:t>ALUOp</a:t>
            </a:r>
            <a:r>
              <a:rPr lang="en-US" altLang="en-US" sz="1200" b="0" dirty="0"/>
              <a:t> signal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5600" y="1548593"/>
            <a:ext cx="4629150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mtClean="0"/>
              <a:t>ALU Op meanings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67916"/>
              </p:ext>
            </p:extLst>
          </p:nvPr>
        </p:nvGraphicFramePr>
        <p:xfrm>
          <a:off x="551236" y="2259610"/>
          <a:ext cx="2672080" cy="1371600"/>
        </p:xfrm>
        <a:graphic>
          <a:graphicData uri="http://schemas.openxmlformats.org/drawingml/2006/table">
            <a:tbl>
              <a:tblPr firstRow="1" bandRow="1"/>
              <a:tblGrid>
                <a:gridCol w="1084580"/>
                <a:gridCol w="1587500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alu_op</a:t>
                      </a:r>
                      <a:r>
                        <a:rPr lang="en-US" sz="1000" b="1" baseline="-25000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1:0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Meaning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Subtract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Look at Funct field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 used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17369"/>
              </p:ext>
            </p:extLst>
          </p:nvPr>
        </p:nvGraphicFramePr>
        <p:xfrm>
          <a:off x="550036" y="3821785"/>
          <a:ext cx="4259580" cy="2194560"/>
        </p:xfrm>
        <a:graphic>
          <a:graphicData uri="http://schemas.openxmlformats.org/drawingml/2006/table">
            <a:tbl>
              <a:tblPr firstRow="1" bandRow="1"/>
              <a:tblGrid>
                <a:gridCol w="1084580"/>
                <a:gridCol w="1587500"/>
                <a:gridCol w="1587500"/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alu_op</a:t>
                      </a:r>
                      <a:r>
                        <a:rPr lang="en-US" sz="1000" b="1" baseline="-250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1:0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Funct</a:t>
                      </a:r>
                      <a:r>
                        <a:rPr lang="en-US" sz="1000" b="1" baseline="-250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5:0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ALUControl</a:t>
                      </a:r>
                      <a:r>
                        <a:rPr lang="en-US" sz="1000" b="1" baseline="-2500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2:0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010 (add)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110 (subtract)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100000 (Add)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010 (add)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100010 (sub)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110 (subtract)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100100 (and)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000 (and)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100101 (or)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001 (or)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101010 (slt)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111 (set less than)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92597"/>
              </p:ext>
            </p:extLst>
          </p:nvPr>
        </p:nvGraphicFramePr>
        <p:xfrm>
          <a:off x="3520681" y="1512398"/>
          <a:ext cx="1736725" cy="2198370"/>
        </p:xfrm>
        <a:graphic>
          <a:graphicData uri="http://schemas.openxmlformats.org/drawingml/2006/table">
            <a:tbl>
              <a:tblPr firstRow="1" bandRow="1"/>
              <a:tblGrid>
                <a:gridCol w="745490"/>
                <a:gridCol w="991235"/>
              </a:tblGrid>
              <a:tr h="1955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ALU Functions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1200" b="1" kern="1200" baseline="-250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2:0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&amp; 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| 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+ 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not used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&amp; ~B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| ~B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– 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C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SLT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025" marR="730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Control Unit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5600" y="1536700"/>
            <a:ext cx="5740400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Our Controller (currently) outputs 6 signals:</a:t>
            </a:r>
          </a:p>
          <a:p>
            <a:pPr lvl="1"/>
            <a:r>
              <a:rPr lang="en-US" sz="2000" dirty="0" err="1"/>
              <a:t>Reg_Write</a:t>
            </a:r>
            <a:r>
              <a:rPr lang="en-US" sz="2000" dirty="0"/>
              <a:t> – are we writing to a </a:t>
            </a:r>
            <a:r>
              <a:rPr lang="en-US" sz="2000" dirty="0" smtClean="0"/>
              <a:t>register?</a:t>
            </a:r>
          </a:p>
          <a:p>
            <a:pPr lvl="1"/>
            <a:r>
              <a:rPr lang="en-US" sz="2000" dirty="0" err="1" smtClean="0"/>
              <a:t>Reg_Dst</a:t>
            </a:r>
            <a:r>
              <a:rPr lang="en-US" sz="2000" dirty="0" smtClean="0"/>
              <a:t> </a:t>
            </a:r>
            <a:r>
              <a:rPr lang="en-US" sz="2000" dirty="0"/>
              <a:t>– 0 for I-Type, 1 for </a:t>
            </a:r>
            <a:r>
              <a:rPr lang="en-US" sz="2000" dirty="0" smtClean="0"/>
              <a:t>R-Type</a:t>
            </a:r>
          </a:p>
          <a:p>
            <a:pPr lvl="1"/>
            <a:r>
              <a:rPr lang="en-US" sz="2000" dirty="0" err="1" smtClean="0"/>
              <a:t>ALU_Src</a:t>
            </a:r>
            <a:r>
              <a:rPr lang="en-US" sz="2000" dirty="0" smtClean="0"/>
              <a:t> </a:t>
            </a:r>
            <a:r>
              <a:rPr lang="en-US" sz="2000" dirty="0"/>
              <a:t>– 1 for I-Type, 0 for R-Type (</a:t>
            </a:r>
            <a:r>
              <a:rPr lang="en-US" sz="2000" dirty="0" smtClean="0"/>
              <a:t>generally)</a:t>
            </a:r>
          </a:p>
          <a:p>
            <a:pPr lvl="1"/>
            <a:r>
              <a:rPr lang="en-US" sz="2000" dirty="0" smtClean="0"/>
              <a:t>Branch </a:t>
            </a:r>
            <a:r>
              <a:rPr lang="en-US" sz="2000" dirty="0"/>
              <a:t>– are we </a:t>
            </a:r>
            <a:r>
              <a:rPr lang="en-US" sz="2000" dirty="0" smtClean="0"/>
              <a:t>branching?</a:t>
            </a:r>
          </a:p>
          <a:p>
            <a:pPr lvl="1"/>
            <a:r>
              <a:rPr lang="en-US" sz="2000" dirty="0" err="1" smtClean="0"/>
              <a:t>Mem_Write</a:t>
            </a:r>
            <a:r>
              <a:rPr lang="en-US" sz="2000" dirty="0" smtClean="0"/>
              <a:t> </a:t>
            </a:r>
            <a:r>
              <a:rPr lang="en-US" sz="2000" dirty="0"/>
              <a:t>– are we writing to </a:t>
            </a:r>
            <a:r>
              <a:rPr lang="en-US" sz="2000" dirty="0" smtClean="0"/>
              <a:t>memory?</a:t>
            </a:r>
          </a:p>
          <a:p>
            <a:pPr lvl="1"/>
            <a:r>
              <a:rPr lang="en-US" sz="2000" dirty="0" err="1" smtClean="0"/>
              <a:t>Mem_to_Reg</a:t>
            </a:r>
            <a:r>
              <a:rPr lang="en-US" sz="2000" dirty="0" smtClean="0"/>
              <a:t> </a:t>
            </a:r>
            <a:r>
              <a:rPr lang="en-US" sz="2000" dirty="0"/>
              <a:t>– are we moving info from memory to a </a:t>
            </a:r>
            <a:r>
              <a:rPr lang="en-US" sz="2000" dirty="0" smtClean="0"/>
              <a:t>register?</a:t>
            </a:r>
          </a:p>
          <a:p>
            <a:r>
              <a:rPr lang="en-US" sz="2000" dirty="0" smtClean="0"/>
              <a:t>Controller </a:t>
            </a:r>
            <a:r>
              <a:rPr lang="en-US" sz="2000" dirty="0"/>
              <a:t>has two </a:t>
            </a:r>
            <a:r>
              <a:rPr lang="en-US" sz="2000" dirty="0" smtClean="0"/>
              <a:t>inputs:</a:t>
            </a:r>
          </a:p>
          <a:p>
            <a:pPr lvl="1"/>
            <a:r>
              <a:rPr lang="en-US" sz="2000" dirty="0" smtClean="0"/>
              <a:t>Opcode</a:t>
            </a:r>
            <a:r>
              <a:rPr lang="en-US" sz="2000" baseline="-25000" dirty="0" smtClean="0"/>
              <a:t>5:0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Funct</a:t>
            </a:r>
            <a:r>
              <a:rPr lang="en-US" sz="2000" baseline="-25000" dirty="0" smtClean="0"/>
              <a:t>5:0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6396593"/>
              </p:ext>
            </p:extLst>
          </p:nvPr>
        </p:nvGraphicFramePr>
        <p:xfrm>
          <a:off x="5812130" y="1466850"/>
          <a:ext cx="3331870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Visio" r:id="rId5" imgW="1823176" imgH="1810804" progId="Visio.Drawing.11">
                  <p:embed/>
                </p:oleObj>
              </mc:Choice>
              <mc:Fallback>
                <p:oleObj name="Visio" r:id="rId5" imgW="1823176" imgH="181080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130" y="1466850"/>
                        <a:ext cx="3331870" cy="330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7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/>
        </p:nvSpPr>
        <p:spPr bwMode="auto">
          <a:xfrm>
            <a:off x="5173662" y="6124574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Trace signal path – </a:t>
            </a:r>
            <a:r>
              <a:rPr lang="en-US" kern="0" dirty="0" err="1" smtClean="0"/>
              <a:t>lw</a:t>
            </a:r>
            <a:r>
              <a:rPr lang="en-US" kern="0" dirty="0" smtClean="0"/>
              <a:t>, </a:t>
            </a:r>
            <a:r>
              <a:rPr lang="en-US" kern="0" dirty="0" err="1" smtClean="0"/>
              <a:t>sw</a:t>
            </a:r>
            <a:endParaRPr lang="en-US" kern="0" dirty="0" smtClean="0"/>
          </a:p>
        </p:txBody>
      </p:sp>
      <p:pic>
        <p:nvPicPr>
          <p:cNvPr id="532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2034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355600" y="6162673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7.11 Complete single-cycle MIPS processor</a:t>
            </a:r>
            <a:endParaRPr lang="en-US" altLang="en-US" sz="12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74565"/>
              </p:ext>
            </p:extLst>
          </p:nvPr>
        </p:nvGraphicFramePr>
        <p:xfrm>
          <a:off x="6247782" y="6078234"/>
          <a:ext cx="2868241" cy="77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8040"/>
                <a:gridCol w="478040"/>
                <a:gridCol w="478040"/>
                <a:gridCol w="1434121"/>
              </a:tblGrid>
              <a:tr h="1930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0070C0"/>
                          </a:solidFill>
                        </a:rPr>
                        <a:t>I-Type</a:t>
                      </a:r>
                      <a:endParaRPr 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306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rs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rt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imm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6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6 bits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 bits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 bits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16 bits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6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dirty="0" smtClean="0"/>
                        <a:t>31:26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dirty="0" smtClean="0"/>
                        <a:t>25:21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dirty="0" smtClean="0"/>
                        <a:t>20:16</a:t>
                      </a:r>
                      <a:endParaRPr lang="en-US" sz="800" b="1" dirty="0"/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15:0</a:t>
                      </a:r>
                    </a:p>
                  </a:txBody>
                  <a:tcPr marL="64353" marR="64353" marT="32177" marB="321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599" y="1476320"/>
            <a:ext cx="5133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addressing mode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[ADDR]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1758" y="919649"/>
            <a:ext cx="242940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1942" y="1476320"/>
            <a:ext cx="1879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[ADDR] =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1030" y="1637061"/>
            <a:ext cx="27478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Fill Out Table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17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/>
        </p:nvSpPr>
        <p:spPr bwMode="auto">
          <a:xfrm>
            <a:off x="5173662" y="6124574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Trace signal path – OR</a:t>
            </a:r>
          </a:p>
        </p:txBody>
      </p:sp>
      <p:pic>
        <p:nvPicPr>
          <p:cNvPr id="532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2034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355600" y="6162673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7.11 Complete single-cycle MIPS processor</a:t>
            </a:r>
            <a:endParaRPr lang="en-US" altLang="en-US" sz="1200" b="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01466"/>
              </p:ext>
            </p:extLst>
          </p:nvPr>
        </p:nvGraphicFramePr>
        <p:xfrm>
          <a:off x="6364584" y="6106550"/>
          <a:ext cx="2779416" cy="751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3236"/>
                <a:gridCol w="463236"/>
                <a:gridCol w="463236"/>
                <a:gridCol w="463236"/>
                <a:gridCol w="463236"/>
                <a:gridCol w="463236"/>
              </a:tblGrid>
              <a:tr h="187862">
                <a:tc gridSpan="6"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0070C0"/>
                          </a:solidFill>
                        </a:rPr>
                        <a:t>R-Type</a:t>
                      </a:r>
                      <a:endParaRPr 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78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rs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rt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rd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shamt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solidFill>
                            <a:srgbClr val="0070C0"/>
                          </a:solidFill>
                        </a:rPr>
                        <a:t>funct</a:t>
                      </a:r>
                      <a:endParaRPr 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6 bits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 bits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 bits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 bits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 bits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6</a:t>
                      </a:r>
                      <a:r>
                        <a:rPr lang="en-US" sz="800" b="1" baseline="0" dirty="0" smtClean="0"/>
                        <a:t> bits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86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dirty="0" smtClean="0"/>
                        <a:t>31:26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dirty="0" smtClean="0"/>
                        <a:t>25:21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dirty="0" smtClean="0"/>
                        <a:t>20:16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15:11</a:t>
                      </a:r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dirty="0" smtClean="0"/>
                        <a:t>10:6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5:0</a:t>
                      </a:r>
                      <a:endParaRPr lang="en-US" sz="800" b="1" dirty="0"/>
                    </a:p>
                  </a:txBody>
                  <a:tcPr marL="62621" marR="62621" marT="31310" marB="313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1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Single-Cycle </a:t>
            </a:r>
            <a:r>
              <a:rPr lang="en-US" kern="0" dirty="0" err="1" smtClean="0"/>
              <a:t>Datapath</a:t>
            </a:r>
            <a:r>
              <a:rPr lang="en-US" kern="0" dirty="0" smtClean="0"/>
              <a:t> </a:t>
            </a:r>
          </a:p>
          <a:p>
            <a:pPr eaLnBrk="1" hangingPunct="1">
              <a:defRPr/>
            </a:pPr>
            <a:r>
              <a:rPr lang="en-US" kern="0" dirty="0" smtClean="0"/>
              <a:t>Example: OR</a:t>
            </a:r>
          </a:p>
        </p:txBody>
      </p:sp>
      <p:graphicFrame>
        <p:nvGraphicFramePr>
          <p:cNvPr id="56324" name="Object 1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685800" y="1370013"/>
          <a:ext cx="800100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VISIO" r:id="rId4" imgW="5221224" imgH="2944368" progId="Visio.Drawing.11">
                  <p:embed/>
                </p:oleObj>
              </mc:Choice>
              <mc:Fallback>
                <p:oleObj name="VISIO" r:id="rId4" imgW="5221224" imgH="294436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0013"/>
                        <a:ext cx="8001000" cy="452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8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/>
        </p:nvSpPr>
        <p:spPr bwMode="auto">
          <a:xfrm>
            <a:off x="5173662" y="6124574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Trace signal path – </a:t>
            </a:r>
            <a:r>
              <a:rPr lang="en-US" kern="0" dirty="0" err="1" smtClean="0"/>
              <a:t>beq</a:t>
            </a:r>
            <a:endParaRPr lang="en-US" kern="0" dirty="0" smtClean="0"/>
          </a:p>
        </p:txBody>
      </p:sp>
      <p:pic>
        <p:nvPicPr>
          <p:cNvPr id="532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2034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355600" y="6162673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7.11 Complete single-cycle MIPS processor</a:t>
            </a:r>
            <a:endParaRPr lang="en-US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9926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J-Type Instructions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J-Type Instructions – Register Type</a:t>
            </a:r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/>
          </a:p>
          <a:p>
            <a:pPr>
              <a:defRPr/>
            </a:pPr>
            <a:endParaRPr lang="en-US" sz="2000" kern="0" dirty="0" smtClean="0"/>
          </a:p>
          <a:p>
            <a:pPr>
              <a:defRPr/>
            </a:pPr>
            <a:endParaRPr lang="en-US" sz="2000" kern="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38515"/>
              </p:ext>
            </p:extLst>
          </p:nvPr>
        </p:nvGraphicFramePr>
        <p:xfrm>
          <a:off x="1379536" y="1943314"/>
          <a:ext cx="60960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5080000"/>
              </a:tblGrid>
              <a:tr h="2778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J-Type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73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op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3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 bits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26 bits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3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31:26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25:0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3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Extended Functionality: j</a:t>
            </a:r>
          </a:p>
        </p:txBody>
      </p:sp>
      <p:pic>
        <p:nvPicPr>
          <p:cNvPr id="5530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76375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6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Extended Functionality: j</a:t>
            </a:r>
          </a:p>
        </p:txBody>
      </p:sp>
      <p:graphicFrame>
        <p:nvGraphicFramePr>
          <p:cNvPr id="57348" name="Object 2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533400" y="1447800"/>
          <a:ext cx="807720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4" imgW="5583774" imgH="3223983" progId="Visio.Drawing.11">
                  <p:embed/>
                </p:oleObj>
              </mc:Choice>
              <mc:Fallback>
                <p:oleObj name="Visio" r:id="rId4" imgW="5583774" imgH="322398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8077200" cy="466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73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2800" y="152400"/>
          <a:ext cx="2895600" cy="645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Visio" r:id="rId4" imgW="1866733" imgH="4161520" progId="Visio.Drawing.11">
                  <p:embed/>
                </p:oleObj>
              </mc:Choice>
              <mc:Fallback>
                <p:oleObj name="Visio" r:id="rId4" imgW="1866733" imgH="4161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"/>
                        <a:ext cx="2895600" cy="645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3212792" y="2291941"/>
            <a:ext cx="3219539" cy="69962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			The glue that brings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	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it all together!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601311" y="1813033"/>
            <a:ext cx="0" cy="271166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51338" y="2801365"/>
            <a:ext cx="174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Abstraction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kern="0" dirty="0" smtClean="0"/>
              <a:t>MIPS Single-Cycle Processor </a:t>
            </a:r>
          </a:p>
          <a:p>
            <a:pPr eaLnBrk="1" hangingPunct="1">
              <a:defRPr/>
            </a:pPr>
            <a:r>
              <a:rPr lang="en-US" sz="2800" kern="0" dirty="0" smtClean="0"/>
              <a:t>(with all 5 addressing modes supported)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20440"/>
              </p:ext>
            </p:extLst>
          </p:nvPr>
        </p:nvGraphicFramePr>
        <p:xfrm>
          <a:off x="558815" y="1447800"/>
          <a:ext cx="8585200" cy="496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4" imgW="5587289" imgH="3225394" progId="Visio.Drawing.11">
                  <p:embed/>
                </p:oleObj>
              </mc:Choice>
              <mc:Fallback>
                <p:oleObj name="Visio" r:id="rId4" imgW="5587289" imgH="32253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15" y="1447800"/>
                        <a:ext cx="8585200" cy="4960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143124" y="1308100"/>
            <a:ext cx="3414713" cy="1735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Control Unit – This Lesson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59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1484606"/>
            <a:ext cx="5176345" cy="454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1"/>
          <p:cNvSpPr>
            <a:spLocks noChangeArrowheads="1"/>
          </p:cNvSpPr>
          <p:nvPr/>
        </p:nvSpPr>
        <p:spPr bwMode="auto">
          <a:xfrm>
            <a:off x="914400" y="6030320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7.59 MIPS single-cycle processor interfaced to external memory</a:t>
            </a:r>
            <a:endParaRPr lang="en-US" altLang="en-US" dirty="0"/>
          </a:p>
        </p:txBody>
      </p:sp>
      <p:sp>
        <p:nvSpPr>
          <p:cNvPr id="5" name="Footer Placeholder 1"/>
          <p:cNvSpPr>
            <a:spLocks noGrp="1"/>
          </p:cNvSpPr>
          <p:nvPr/>
        </p:nvSpPr>
        <p:spPr bwMode="auto">
          <a:xfrm>
            <a:off x="2590800" y="620340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Single Cycle Processor </a:t>
            </a:r>
          </a:p>
          <a:p>
            <a:pPr eaLnBrk="1" hangingPunct="1">
              <a:defRPr/>
            </a:pPr>
            <a:r>
              <a:rPr lang="en-US" kern="0" dirty="0" smtClean="0"/>
              <a:t>for Lab 4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43124" y="1484607"/>
            <a:ext cx="3414713" cy="2163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Control Unit – This Lesson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25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Wrap up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099" y="1536700"/>
            <a:ext cx="7129463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What is the Difference between OR and ORI?</a:t>
            </a:r>
          </a:p>
          <a:p>
            <a:pPr lvl="1"/>
            <a:r>
              <a:rPr lang="en-US" b="0" dirty="0"/>
              <a:t>OR </a:t>
            </a:r>
            <a:r>
              <a:rPr lang="en-US" b="0" dirty="0" smtClean="0"/>
              <a:t> - R-Type </a:t>
            </a:r>
            <a:r>
              <a:rPr lang="en-US" b="0" dirty="0"/>
              <a:t>instruction </a:t>
            </a:r>
            <a:r>
              <a:rPr lang="en-US" b="0" dirty="0" smtClean="0"/>
              <a:t>that ORs two registers</a:t>
            </a:r>
            <a:endParaRPr lang="en-US" b="0" dirty="0"/>
          </a:p>
          <a:p>
            <a:pPr lvl="1"/>
            <a:r>
              <a:rPr lang="en-US" b="0" dirty="0" smtClean="0"/>
              <a:t>ORI – I-Type instruction that ORs one register with one 16-bit </a:t>
            </a:r>
            <a:r>
              <a:rPr lang="en-US" dirty="0" smtClean="0">
                <a:solidFill>
                  <a:srgbClr val="FF0000"/>
                </a:solidFill>
              </a:rPr>
              <a:t>zero extended</a:t>
            </a:r>
            <a:r>
              <a:rPr lang="en-US" dirty="0" smtClean="0"/>
              <a:t> immediate</a:t>
            </a:r>
          </a:p>
          <a:p>
            <a:pPr lvl="2"/>
            <a:r>
              <a:rPr lang="en-US" sz="1800" b="0" dirty="0" smtClean="0"/>
              <a:t>Logical ops use </a:t>
            </a:r>
            <a:r>
              <a:rPr lang="en-US" sz="1800" b="0" dirty="0" err="1" smtClean="0"/>
              <a:t>ZeroImm</a:t>
            </a:r>
            <a:r>
              <a:rPr lang="en-US" sz="1800" b="0" dirty="0" smtClean="0"/>
              <a:t> instead of </a:t>
            </a:r>
            <a:r>
              <a:rPr lang="en-US" sz="1800" b="0" dirty="0" err="1" smtClean="0"/>
              <a:t>SignImm</a:t>
            </a:r>
            <a:endParaRPr lang="en-US" sz="1800" b="0" dirty="0" smtClean="0"/>
          </a:p>
          <a:p>
            <a:r>
              <a:rPr lang="en-US" dirty="0" smtClean="0"/>
              <a:t>ADDI </a:t>
            </a:r>
            <a:r>
              <a:rPr lang="en-US" b="0" dirty="0"/>
              <a:t>is a math operation and does use </a:t>
            </a:r>
            <a:r>
              <a:rPr lang="en-US" dirty="0">
                <a:solidFill>
                  <a:srgbClr val="FF0000"/>
                </a:solidFill>
              </a:rPr>
              <a:t>sign extended</a:t>
            </a:r>
            <a:r>
              <a:rPr lang="en-US" dirty="0"/>
              <a:t> immediate </a:t>
            </a:r>
            <a:r>
              <a:rPr lang="en-US" b="0" dirty="0" smtClean="0"/>
              <a:t>(</a:t>
            </a:r>
            <a:r>
              <a:rPr lang="en-US" b="0" dirty="0" err="1" smtClean="0"/>
              <a:t>SignImm</a:t>
            </a:r>
            <a:r>
              <a:rPr lang="en-US" b="0" dirty="0" smtClean="0"/>
              <a:t>)</a:t>
            </a:r>
          </a:p>
          <a:p>
            <a:r>
              <a:rPr lang="en-US" dirty="0" smtClean="0"/>
              <a:t>Memory WE control signals (e.g., </a:t>
            </a:r>
            <a:r>
              <a:rPr lang="en-US" dirty="0" err="1" smtClean="0"/>
              <a:t>MemWrite</a:t>
            </a:r>
            <a:r>
              <a:rPr lang="en-US" dirty="0" smtClean="0"/>
              <a:t>) </a:t>
            </a:r>
            <a:r>
              <a:rPr lang="en-US" u="sng" dirty="0" smtClean="0"/>
              <a:t>always</a:t>
            </a:r>
            <a:r>
              <a:rPr lang="en-US" dirty="0" smtClean="0"/>
              <a:t> matter!</a:t>
            </a:r>
          </a:p>
          <a:p>
            <a:r>
              <a:rPr lang="en-US" dirty="0" smtClean="0"/>
              <a:t>MUX control signals </a:t>
            </a:r>
            <a:r>
              <a:rPr lang="en-US" u="sng" dirty="0" smtClean="0"/>
              <a:t>sometimes</a:t>
            </a:r>
            <a:r>
              <a:rPr lang="en-US" dirty="0" smtClean="0"/>
              <a:t> can be don’t care (‘X’)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4700" y="5873750"/>
            <a:ext cx="73914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Keep control of your control signals!</a:t>
            </a:r>
          </a:p>
        </p:txBody>
      </p:sp>
    </p:spTree>
    <p:extLst>
      <p:ext uri="{BB962C8B-B14F-4D97-AF65-F5344CB8AC3E}">
        <p14:creationId xmlns:p14="http://schemas.microsoft.com/office/powerpoint/2010/main" val="304120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right machine code from MARS…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72" y="1535176"/>
            <a:ext cx="47815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Default MIPS Memory Map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000" b="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1" y="1963424"/>
            <a:ext cx="43005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1871" y="5885319"/>
            <a:ext cx="2416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6.31 MIPS memory map</a:t>
            </a:r>
            <a:endParaRPr lang="en-US" altLang="en-US" sz="1200" b="0" dirty="0"/>
          </a:p>
        </p:txBody>
      </p:sp>
      <p:sp>
        <p:nvSpPr>
          <p:cNvPr id="6" name="Footer Placeholder 1"/>
          <p:cNvSpPr>
            <a:spLocks noGrp="1"/>
          </p:cNvSpPr>
          <p:nvPr/>
        </p:nvSpPr>
        <p:spPr bwMode="auto">
          <a:xfrm>
            <a:off x="355600" y="6172138"/>
            <a:ext cx="31099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2614" y="1494025"/>
            <a:ext cx="346709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MARS</a:t>
            </a:r>
            <a:r>
              <a:rPr lang="en-US" dirty="0" smtClean="0"/>
              <a:t> Settings </a:t>
            </a:r>
            <a:r>
              <a:rPr lang="en-US" dirty="0" smtClean="0">
                <a:sym typeface="Wingdings" panose="05000000000000000000" pitchFamily="2" charset="2"/>
              </a:rPr>
              <a:t> Memory Configuration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53" y="1895900"/>
            <a:ext cx="4350222" cy="44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4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 bwMode="auto">
          <a:xfrm>
            <a:off x="3241140" y="5130296"/>
            <a:ext cx="2516863" cy="941561"/>
          </a:xfrm>
          <a:prstGeom prst="wedgeRoundRectCallout">
            <a:avLst>
              <a:gd name="adj1" fmla="val 147153"/>
              <a:gd name="adj2" fmla="val -78847"/>
              <a:gd name="adj3" fmla="val 16667"/>
            </a:avLst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Default Memory Map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976438"/>
            <a:ext cx="81343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7469" y="2379134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7175" y="4673601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1111" y="4673601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41141" y="5124261"/>
            <a:ext cx="2516863" cy="941561"/>
          </a:xfrm>
          <a:prstGeom prst="wedgeRoundRectCallout">
            <a:avLst>
              <a:gd name="adj1" fmla="val -96732"/>
              <a:gd name="adj2" fmla="val -79808"/>
              <a:gd name="adj3" fmla="val 16667"/>
            </a:avLst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Jump instructions do not point to the correct address!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MARS </a:t>
            </a:r>
            <a:r>
              <a:rPr lang="en-US" dirty="0" smtClean="0"/>
              <a:t>Memory Settings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41" y="1724720"/>
            <a:ext cx="4270972" cy="440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2326741" y="3897153"/>
            <a:ext cx="1837853" cy="3533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976438"/>
            <a:ext cx="81343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 bwMode="auto">
          <a:xfrm>
            <a:off x="3241140" y="5130296"/>
            <a:ext cx="2516863" cy="941561"/>
          </a:xfrm>
          <a:prstGeom prst="wedgeRoundRectCallout">
            <a:avLst>
              <a:gd name="adj1" fmla="val 147153"/>
              <a:gd name="adj2" fmla="val -78847"/>
              <a:gd name="adj3" fmla="val 16667"/>
            </a:avLst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Compact Memory 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915575" y="2406293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7175" y="4700760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1111" y="4691707"/>
            <a:ext cx="76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41141" y="5124261"/>
            <a:ext cx="2516863" cy="941561"/>
          </a:xfrm>
          <a:prstGeom prst="wedgeRoundRectCallout">
            <a:avLst>
              <a:gd name="adj1" fmla="val -96732"/>
              <a:gd name="adj2" fmla="val -79808"/>
              <a:gd name="adj3" fmla="val 16667"/>
            </a:avLst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Jump instructions now point to the correct address!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1484606"/>
            <a:ext cx="5176345" cy="454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1"/>
          <p:cNvSpPr>
            <a:spLocks noChangeArrowheads="1"/>
          </p:cNvSpPr>
          <p:nvPr/>
        </p:nvSpPr>
        <p:spPr bwMode="auto">
          <a:xfrm>
            <a:off x="914400" y="6030320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7.59 MIPS single-cycle processor interfaced to external memory</a:t>
            </a:r>
            <a:endParaRPr lang="en-US" altLang="en-US" dirty="0"/>
          </a:p>
        </p:txBody>
      </p:sp>
      <p:sp>
        <p:nvSpPr>
          <p:cNvPr id="5" name="Footer Placeholder 1"/>
          <p:cNvSpPr>
            <a:spLocks noGrp="1"/>
          </p:cNvSpPr>
          <p:nvPr/>
        </p:nvSpPr>
        <p:spPr bwMode="auto">
          <a:xfrm>
            <a:off x="2590800" y="620340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Single Cycle Processor </a:t>
            </a:r>
          </a:p>
          <a:p>
            <a:pPr eaLnBrk="1" hangingPunct="1">
              <a:defRPr/>
            </a:pPr>
            <a:r>
              <a:rPr lang="en-US" kern="0" dirty="0" smtClean="0"/>
              <a:t>for Lab 4</a:t>
            </a:r>
          </a:p>
        </p:txBody>
      </p:sp>
    </p:spTree>
    <p:extLst>
      <p:ext uri="{BB962C8B-B14F-4D97-AF65-F5344CB8AC3E}">
        <p14:creationId xmlns:p14="http://schemas.microsoft.com/office/powerpoint/2010/main" val="41319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Test Program</a:t>
            </a:r>
          </a:p>
          <a:p>
            <a:pPr eaLnBrk="1" hangingPunct="1">
              <a:defRPr/>
            </a:pPr>
            <a:r>
              <a:rPr lang="en-US" kern="0" dirty="0" smtClean="0"/>
              <a:t>mipstest.asm</a:t>
            </a:r>
          </a:p>
        </p:txBody>
      </p:sp>
      <p:pic>
        <p:nvPicPr>
          <p:cNvPr id="4096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447800"/>
            <a:ext cx="66579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128713" y="5653088"/>
            <a:ext cx="4797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7.60 Assembly and machine code for MIPS test program</a:t>
            </a:r>
            <a:endParaRPr lang="en-US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0433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Multiple MIPS microarchitectures</a:t>
            </a:r>
            <a:endParaRPr lang="en-US" kern="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5760" y="1463040"/>
            <a:ext cx="8412480" cy="493776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/>
              <a:t>Recall</a:t>
            </a:r>
            <a:r>
              <a:rPr lang="en-US" kern="0" dirty="0"/>
              <a:t>:  Multiple microarchitectures for a single architecture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smtClean="0">
                <a:solidFill>
                  <a:srgbClr val="FF0000"/>
                </a:solidFill>
              </a:rPr>
              <a:t>Single cycle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smtClean="0"/>
              <a:t>Multi-cycle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kern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kern="0" dirty="0" smtClean="0"/>
              <a:t>Pipelined</a:t>
            </a:r>
          </a:p>
          <a:p>
            <a:pPr marL="1260475" lvl="2" indent="-457200">
              <a:buFont typeface="+mj-lt"/>
              <a:buAutoNum type="arabicPeriod"/>
              <a:defRPr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298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/>
              <a:t>Table 1 - First sixteen cycles of executing lab4_mipstest.asm</a:t>
            </a:r>
            <a:endParaRPr lang="en-US" kern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7054"/>
              </p:ext>
            </p:extLst>
          </p:nvPr>
        </p:nvGraphicFramePr>
        <p:xfrm>
          <a:off x="35549" y="1484938"/>
          <a:ext cx="9090867" cy="5090666"/>
        </p:xfrm>
        <a:graphic>
          <a:graphicData uri="http://schemas.openxmlformats.org/drawingml/2006/table">
            <a:tbl>
              <a:tblPr firstRow="1" firstCol="1" bandRow="1"/>
              <a:tblGrid>
                <a:gridCol w="495004"/>
                <a:gridCol w="584154"/>
                <a:gridCol w="359719"/>
                <a:gridCol w="1013797"/>
                <a:gridCol w="618344"/>
                <a:gridCol w="584154"/>
                <a:gridCol w="584154"/>
                <a:gridCol w="958214"/>
                <a:gridCol w="509343"/>
                <a:gridCol w="658966"/>
                <a:gridCol w="958214"/>
                <a:gridCol w="883402"/>
                <a:gridCol w="883402"/>
              </a:tblGrid>
              <a:tr h="1521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</a:rPr>
                        <a:t>Cycle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reset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pc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instr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branch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src_a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src_b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alu_result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zero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pc_src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write_data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mem_write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ourier New"/>
                          <a:ea typeface="Times New Roman"/>
                        </a:rPr>
                        <a:t>read_data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67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addi $2,$0,5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20020005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67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04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addi $3,$0,12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2003000c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08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ourier New"/>
                          <a:ea typeface="Times New Roman"/>
                        </a:rPr>
                        <a:t>addi</a:t>
                      </a:r>
                      <a:r>
                        <a:rPr lang="en-US" sz="900" dirty="0">
                          <a:effectLst/>
                          <a:latin typeface="Courier New"/>
                          <a:ea typeface="Times New Roman"/>
                        </a:rPr>
                        <a:t> $7,$3,-9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/>
                          <a:ea typeface="Times New Roman"/>
                        </a:rPr>
                        <a:t>2067fff7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-9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x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67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0C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4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ourier New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231" marR="60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51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Single-Cycle Processor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97396"/>
              </p:ext>
            </p:extLst>
          </p:nvPr>
        </p:nvGraphicFramePr>
        <p:xfrm>
          <a:off x="558815" y="1447800"/>
          <a:ext cx="8585200" cy="496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Visio" r:id="rId4" imgW="5587289" imgH="3225394" progId="Visio.Drawing.11">
                  <p:embed/>
                </p:oleObj>
              </mc:Choice>
              <mc:Fallback>
                <p:oleObj name="Visio" r:id="rId4" imgW="5587289" imgH="32253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15" y="1447800"/>
                        <a:ext cx="8585200" cy="4960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6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536700"/>
            <a:ext cx="3786188" cy="432435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April 2017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19051" y="5804622"/>
            <a:ext cx="2416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6.31 MIPS memory map</a:t>
            </a:r>
            <a:endParaRPr lang="en-US" altLang="en-US" sz="12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11" y="1922086"/>
            <a:ext cx="26289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193521" y="3191608"/>
            <a:ext cx="2076181" cy="300242"/>
            <a:chOff x="5422558" y="3261947"/>
            <a:chExt cx="2076181" cy="300242"/>
          </a:xfrm>
        </p:grpSpPr>
        <p:sp>
          <p:nvSpPr>
            <p:cNvPr id="10" name="Rectangle 9"/>
            <p:cNvSpPr/>
            <p:nvPr/>
          </p:nvSpPr>
          <p:spPr bwMode="auto">
            <a:xfrm>
              <a:off x="5747092" y="3261947"/>
              <a:ext cx="1751647" cy="300242"/>
            </a:xfrm>
            <a:prstGeom prst="rect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$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sp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=</a:t>
              </a:r>
              <a:r>
                <a:rPr kumimoji="0" lang="en-US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0x7FFFFFFC </a:t>
              </a: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 bwMode="auto">
            <a:xfrm flipH="1">
              <a:off x="5422558" y="3412068"/>
              <a:ext cx="324534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18"/>
          <p:cNvSpPr/>
          <p:nvPr/>
        </p:nvSpPr>
        <p:spPr bwMode="auto">
          <a:xfrm>
            <a:off x="3925643" y="2540975"/>
            <a:ext cx="1044209" cy="3299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Reserved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5642" y="5247381"/>
            <a:ext cx="1044209" cy="3299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Reserved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925643" y="3577732"/>
            <a:ext cx="1044209" cy="5060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Dynamic 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691246" y="3289256"/>
            <a:ext cx="672307" cy="489030"/>
            <a:chOff x="3534507" y="3359595"/>
            <a:chExt cx="672307" cy="48903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534507" y="3359595"/>
              <a:ext cx="672307" cy="26478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Stack</a:t>
              </a:r>
              <a:endPara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3" idx="2"/>
            </p:cNvCxnSpPr>
            <p:nvPr/>
          </p:nvCxnSpPr>
          <p:spPr bwMode="auto">
            <a:xfrm flipH="1">
              <a:off x="3870660" y="3624380"/>
              <a:ext cx="1" cy="224245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3691245" y="3830759"/>
            <a:ext cx="672307" cy="501670"/>
            <a:chOff x="3534506" y="3901098"/>
            <a:chExt cx="672307" cy="50167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534506" y="4137983"/>
              <a:ext cx="672307" cy="26478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Heap</a:t>
              </a:r>
              <a:endPara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</p:cNvCxnSpPr>
            <p:nvPr/>
          </p:nvCxnSpPr>
          <p:spPr bwMode="auto">
            <a:xfrm flipV="1">
              <a:off x="3870660" y="3901098"/>
              <a:ext cx="0" cy="236885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93521" y="4319953"/>
            <a:ext cx="2076180" cy="300242"/>
            <a:chOff x="5422558" y="4390292"/>
            <a:chExt cx="2076180" cy="30024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747091" y="4390292"/>
              <a:ext cx="1751647" cy="300242"/>
            </a:xfrm>
            <a:prstGeom prst="rect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$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gp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=</a:t>
              </a:r>
              <a:r>
                <a:rPr kumimoji="0" lang="en-US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0x10008000 </a:t>
              </a: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 bwMode="auto">
            <a:xfrm flipH="1">
              <a:off x="5422558" y="4540413"/>
              <a:ext cx="324533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3815602" y="4344152"/>
            <a:ext cx="1264287" cy="300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Global 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193521" y="4947139"/>
            <a:ext cx="2082310" cy="300242"/>
            <a:chOff x="5408270" y="5017478"/>
            <a:chExt cx="2082310" cy="30024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738933" y="5017478"/>
              <a:ext cx="1751647" cy="300242"/>
            </a:xfrm>
            <a:prstGeom prst="rect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PC =</a:t>
              </a:r>
              <a:r>
                <a:rPr kumimoji="0" lang="en-US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0x00400000</a:t>
              </a: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 bwMode="auto">
            <a:xfrm flipH="1">
              <a:off x="5408270" y="5167599"/>
              <a:ext cx="330663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" name="Rectangle 34"/>
          <p:cNvSpPr/>
          <p:nvPr/>
        </p:nvSpPr>
        <p:spPr bwMode="auto">
          <a:xfrm>
            <a:off x="3815603" y="4716359"/>
            <a:ext cx="1264287" cy="300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Text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/>
        </p:nvSpPr>
        <p:spPr bwMode="auto">
          <a:xfrm>
            <a:off x="2587625" y="6121400"/>
            <a:ext cx="3970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581150"/>
            <a:ext cx="4295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Register Set</a:t>
            </a:r>
          </a:p>
        </p:txBody>
      </p:sp>
    </p:spTree>
    <p:extLst>
      <p:ext uri="{BB962C8B-B14F-4D97-AF65-F5344CB8AC3E}">
        <p14:creationId xmlns:p14="http://schemas.microsoft.com/office/powerpoint/2010/main" val="3202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dirty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38" y="1643787"/>
            <a:ext cx="4272111" cy="42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1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2"/>
          <a:stretch>
            <a:fillRect/>
          </a:stretch>
        </p:blipFill>
        <p:spPr bwMode="auto">
          <a:xfrm>
            <a:off x="1006475" y="1409700"/>
            <a:ext cx="71247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Footer Placeholder 1"/>
          <p:cNvSpPr>
            <a:spLocks noGrp="1"/>
          </p:cNvSpPr>
          <p:nvPr/>
        </p:nvSpPr>
        <p:spPr bwMode="auto">
          <a:xfrm>
            <a:off x="5172075" y="6488113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31661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5" b="2"/>
          <a:stretch>
            <a:fillRect/>
          </a:stretch>
        </p:blipFill>
        <p:spPr bwMode="auto">
          <a:xfrm>
            <a:off x="1019175" y="1436688"/>
            <a:ext cx="71247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00575"/>
            <a:ext cx="7143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43736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3251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5"/>
          <a:stretch>
            <a:fillRect/>
          </a:stretch>
        </p:blipFill>
        <p:spPr bwMode="auto">
          <a:xfrm>
            <a:off x="1000125" y="1438275"/>
            <a:ext cx="71437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1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4275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8"/>
          <a:stretch>
            <a:fillRect/>
          </a:stretch>
        </p:blipFill>
        <p:spPr bwMode="auto">
          <a:xfrm>
            <a:off x="1000125" y="1447800"/>
            <a:ext cx="71437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 – Two Parts of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Microarchitecture…</a:t>
            </a:r>
            <a:r>
              <a:rPr lang="en-US" b="0" dirty="0" smtClean="0"/>
              <a:t>we’ll look at in two parts</a:t>
            </a:r>
          </a:p>
          <a:p>
            <a:pPr marL="0" indent="0">
              <a:buNone/>
              <a:defRPr/>
            </a:pPr>
            <a:endParaRPr lang="en-US" b="0" dirty="0" smtClean="0"/>
          </a:p>
          <a:p>
            <a:pPr marL="863600" lvl="1" indent="-457200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rgbClr val="FF0000"/>
                </a:solidFill>
              </a:rPr>
              <a:t>Datapath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– </a:t>
            </a:r>
            <a:r>
              <a:rPr lang="en-US" sz="2000" b="0" dirty="0" smtClean="0"/>
              <a:t>operates on </a:t>
            </a:r>
            <a:r>
              <a:rPr lang="en-US" sz="2000" b="0" i="1" dirty="0" smtClean="0"/>
              <a:t>words </a:t>
            </a:r>
            <a:r>
              <a:rPr lang="en-US" sz="2000" b="0" dirty="0" smtClean="0"/>
              <a:t>of data</a:t>
            </a:r>
          </a:p>
          <a:p>
            <a:pPr marL="1201738" lvl="2" indent="-457200">
              <a:defRPr/>
            </a:pPr>
            <a:r>
              <a:rPr lang="en-US" sz="2000" b="0" dirty="0" smtClean="0"/>
              <a:t>includes memories, registers, ALU, </a:t>
            </a:r>
            <a:r>
              <a:rPr lang="en-US" sz="2000" b="0" dirty="0" err="1" smtClean="0"/>
              <a:t>muxes</a:t>
            </a:r>
            <a:r>
              <a:rPr lang="en-US" sz="2000" b="0" dirty="0" smtClean="0"/>
              <a:t>, etc.</a:t>
            </a:r>
            <a:endParaRPr lang="en-US" sz="2000" b="0" dirty="0"/>
          </a:p>
          <a:p>
            <a:pPr marL="1201738" lvl="2" indent="-457200">
              <a:defRPr/>
            </a:pPr>
            <a:r>
              <a:rPr lang="en-US" sz="2000" dirty="0" smtClean="0"/>
              <a:t>How many bits for MIPS </a:t>
            </a:r>
            <a:r>
              <a:rPr lang="en-US" sz="2000" dirty="0" err="1" smtClean="0"/>
              <a:t>datapath</a:t>
            </a:r>
            <a:r>
              <a:rPr lang="en-US" sz="2000" dirty="0" smtClean="0"/>
              <a:t>?</a:t>
            </a:r>
          </a:p>
          <a:p>
            <a:pPr lvl="2">
              <a:defRPr/>
            </a:pPr>
            <a:endParaRPr lang="en-US" sz="2000" dirty="0" smtClean="0"/>
          </a:p>
          <a:p>
            <a:pPr marL="863600" lvl="1" indent="-457200"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Control</a:t>
            </a:r>
            <a:r>
              <a:rPr lang="en-US" sz="2000" dirty="0" smtClean="0"/>
              <a:t> </a:t>
            </a:r>
            <a:r>
              <a:rPr lang="en-US" sz="2000" b="0" dirty="0" smtClean="0"/>
              <a:t>– get current instruction from </a:t>
            </a:r>
            <a:r>
              <a:rPr lang="en-US" sz="2000" b="0" dirty="0" err="1" smtClean="0"/>
              <a:t>datapath</a:t>
            </a:r>
            <a:r>
              <a:rPr lang="en-US" sz="2000" b="0" dirty="0" smtClean="0"/>
              <a:t> and tells </a:t>
            </a:r>
            <a:r>
              <a:rPr lang="en-US" sz="2000" b="0" dirty="0" err="1" smtClean="0"/>
              <a:t>datapath</a:t>
            </a:r>
            <a:r>
              <a:rPr lang="en-US" sz="2000" b="0" dirty="0" smtClean="0"/>
              <a:t> how to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529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B.3 F-type instructions (fop = 16/17)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57325"/>
            <a:ext cx="7181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2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Computer Block Diagram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CPU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rgbClr val="A42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Datapath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rgbClr val="11F3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Input/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Control Bus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Data Bus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Address Bus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Rectangle 56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Outside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/>
        </p:nvSpPr>
        <p:spPr bwMode="auto">
          <a:xfrm>
            <a:off x="2590800" y="6124575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6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Complete Single-Cycle MIPS Processor</a:t>
            </a:r>
          </a:p>
        </p:txBody>
      </p:sp>
      <p:pic>
        <p:nvPicPr>
          <p:cNvPr id="532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914400" y="5767388"/>
            <a:ext cx="386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688975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027113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Figure 7.11 Complete single-cycle MIPS processor</a:t>
            </a:r>
            <a:endParaRPr lang="en-US" altLang="en-US" sz="1200" b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143124" y="1260475"/>
            <a:ext cx="4941889" cy="1449388"/>
          </a:xfrm>
          <a:prstGeom prst="rect">
            <a:avLst/>
          </a:prstGeom>
          <a:noFill/>
          <a:ln w="38100" cap="flat" cmpd="sng" algn="ctr">
            <a:solidFill>
              <a:srgbClr val="A42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A42C79"/>
                </a:solidFill>
              </a:rPr>
              <a:t>Control Unit – This Lesson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5601" y="2760663"/>
            <a:ext cx="8102600" cy="27924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102" y="2338328"/>
            <a:ext cx="159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Datapath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82777" y="2765426"/>
            <a:ext cx="879473" cy="1225549"/>
          </a:xfrm>
          <a:prstGeom prst="rect">
            <a:avLst/>
          </a:prstGeom>
          <a:noFill/>
          <a:ln w="38100" cap="flat" cmpd="sng" algn="ctr">
            <a:solidFill>
              <a:srgbClr val="11F3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11F337"/>
                </a:solidFill>
              </a:rPr>
              <a:t>Instruction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11F337"/>
                </a:solidFill>
              </a:rPr>
              <a:t>Memory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11F337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11F337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645277" y="2732089"/>
            <a:ext cx="879473" cy="1225549"/>
          </a:xfrm>
          <a:prstGeom prst="rect">
            <a:avLst/>
          </a:prstGeom>
          <a:noFill/>
          <a:ln w="38100" cap="flat" cmpd="sng" algn="ctr">
            <a:solidFill>
              <a:srgbClr val="11F3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11F337"/>
                </a:solidFill>
              </a:rPr>
              <a:t>Data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11F337"/>
                </a:solidFill>
              </a:rPr>
              <a:t>Memory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11F337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dirty="0" smtClean="0">
              <a:solidFill>
                <a:srgbClr val="11F337"/>
              </a:solidFill>
            </a:endParaRP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1F33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22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Instructions</a:t>
            </a:r>
            <a:r>
              <a:rPr lang="en-US" sz="2400" b="0" dirty="0" smtClean="0">
                <a:solidFill>
                  <a:srgbClr val="FF0000"/>
                </a:solidFill>
              </a:rPr>
              <a:t> implemented last class</a:t>
            </a:r>
          </a:p>
          <a:p>
            <a:pPr lvl="1">
              <a:defRPr/>
            </a:pPr>
            <a:r>
              <a:rPr lang="en-US" dirty="0" smtClean="0"/>
              <a:t>R-type arithmetic/logic:</a:t>
            </a:r>
            <a:r>
              <a:rPr lang="en-US" b="0" dirty="0" smtClean="0"/>
              <a:t>  add, sub, and, or, </a:t>
            </a:r>
            <a:r>
              <a:rPr lang="en-US" b="0" dirty="0" err="1" smtClean="0"/>
              <a:t>slt</a:t>
            </a:r>
            <a:endParaRPr lang="en-US" b="0" dirty="0" smtClean="0"/>
          </a:p>
          <a:p>
            <a:pPr lvl="1">
              <a:defRPr/>
            </a:pPr>
            <a:r>
              <a:rPr lang="en-US" sz="2000" dirty="0" smtClean="0"/>
              <a:t>Memory:</a:t>
            </a:r>
            <a:r>
              <a:rPr lang="en-US" sz="2000" b="0" dirty="0" smtClean="0"/>
              <a:t>  </a:t>
            </a:r>
            <a:r>
              <a:rPr lang="en-US" sz="2000" b="0" dirty="0" err="1" smtClean="0"/>
              <a:t>lw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sw</a:t>
            </a:r>
            <a:endParaRPr lang="en-US" sz="2000" b="0" dirty="0" smtClean="0"/>
          </a:p>
          <a:p>
            <a:pPr lvl="1">
              <a:defRPr/>
            </a:pPr>
            <a:r>
              <a:rPr lang="en-US" dirty="0" smtClean="0"/>
              <a:t>Branches:</a:t>
            </a:r>
            <a:r>
              <a:rPr lang="en-US" b="0" dirty="0" smtClean="0"/>
              <a:t>  </a:t>
            </a:r>
            <a:r>
              <a:rPr lang="en-US" b="0" dirty="0" err="1" smtClean="0"/>
              <a:t>beq</a:t>
            </a:r>
            <a:endParaRPr lang="en-US" b="0" dirty="0"/>
          </a:p>
          <a:p>
            <a:pPr lvl="1">
              <a:defRPr/>
            </a:pPr>
            <a:endParaRPr lang="en-US" sz="2000" b="0" dirty="0" smtClean="0"/>
          </a:p>
          <a:p>
            <a:r>
              <a:rPr lang="en-US" dirty="0"/>
              <a:t>Need HW to support all 5 addressing modes: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Register Only </a:t>
            </a:r>
            <a:r>
              <a:rPr lang="en-US" dirty="0"/>
              <a:t>(R-types)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Immediate</a:t>
            </a:r>
            <a:r>
              <a:rPr lang="en-US" dirty="0"/>
              <a:t> (some I-types: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lui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Base</a:t>
            </a:r>
            <a:r>
              <a:rPr lang="en-US" dirty="0"/>
              <a:t> (base </a:t>
            </a:r>
            <a:r>
              <a:rPr lang="en-US" dirty="0" err="1"/>
              <a:t>addr</a:t>
            </a:r>
            <a:r>
              <a:rPr lang="en-US" dirty="0"/>
              <a:t> + </a:t>
            </a:r>
            <a:r>
              <a:rPr lang="en-US" dirty="0" err="1"/>
              <a:t>SignImm</a:t>
            </a:r>
            <a:r>
              <a:rPr lang="en-US" dirty="0"/>
              <a:t> offset, e.g.,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PC relative </a:t>
            </a:r>
            <a:r>
              <a:rPr lang="en-US" dirty="0"/>
              <a:t>(conditionals</a:t>
            </a:r>
            <a:r>
              <a:rPr lang="en-US" dirty="0" smtClean="0"/>
              <a:t>)</a:t>
            </a:r>
          </a:p>
          <a:p>
            <a:pPr marL="863600" lvl="1" indent="-457200">
              <a:buFont typeface="+mj-lt"/>
              <a:buAutoNum type="arabicPeriod"/>
            </a:pPr>
            <a:endParaRPr lang="en-US" dirty="0"/>
          </a:p>
          <a:p>
            <a:pPr marL="8636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Pseudo-direct</a:t>
            </a:r>
            <a:r>
              <a:rPr lang="en-US" dirty="0"/>
              <a:t> (jumps)</a:t>
            </a:r>
          </a:p>
          <a:p>
            <a:pPr lvl="1">
              <a:defRPr/>
            </a:pPr>
            <a:endParaRPr lang="en-US" sz="2000" b="0" dirty="0" smtClean="0"/>
          </a:p>
          <a:p>
            <a:pPr lvl="2">
              <a:defRPr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April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87011" y="5526096"/>
            <a:ext cx="3299213" cy="5794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68796</TotalTime>
  <Words>2305</Words>
  <Application>Microsoft Office PowerPoint</Application>
  <PresentationFormat>On-screen Show (4:3)</PresentationFormat>
  <Paragraphs>948</Paragraphs>
  <Slides>60</Slides>
  <Notes>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4_USAFA Standard</vt:lpstr>
      <vt:lpstr>5_USAFA Standard</vt:lpstr>
      <vt:lpstr>Visio</vt:lpstr>
      <vt:lpstr>VISIO</vt:lpstr>
      <vt:lpstr>PowerPoint Presentation</vt:lpstr>
      <vt:lpstr>Lesson 34 Outline</vt:lpstr>
      <vt:lpstr>Primary Objective for Lessons 33, 34, and Lab 4</vt:lpstr>
      <vt:lpstr>PowerPoint Presentation</vt:lpstr>
      <vt:lpstr>PowerPoint Presentation</vt:lpstr>
      <vt:lpstr>Review – Two Parts of CPU</vt:lpstr>
      <vt:lpstr>PowerPoint Presentation</vt:lpstr>
      <vt:lpstr>PowerPoint Presentation</vt:lpstr>
      <vt:lpstr>Review</vt:lpstr>
      <vt:lpstr>PowerPoint Presentation</vt:lpstr>
      <vt:lpstr>PowerPoint Presentation</vt:lpstr>
      <vt:lpstr>Design Process - Datapath</vt:lpstr>
      <vt:lpstr>PowerPoint Presentation</vt:lpstr>
      <vt:lpstr>Arithmetic Logic Unit - ALU</vt:lpstr>
      <vt:lpstr>PowerPoint Presentation</vt:lpstr>
      <vt:lpstr>I-Type Instruction lw rt, imm(rs)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R-Type Instructions               add rd, rs, 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the right machine code from MARS…</vt:lpstr>
      <vt:lpstr>PowerPoint Presentation</vt:lpstr>
      <vt:lpstr>Using Default Memory Map</vt:lpstr>
      <vt:lpstr>Change MARS Memory Settings</vt:lpstr>
      <vt:lpstr>Using Compact Memory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MIPS Memory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4303</cp:revision>
  <cp:lastPrinted>2015-06-02T19:35:14Z</cp:lastPrinted>
  <dcterms:created xsi:type="dcterms:W3CDTF">2005-08-12T19:45:51Z</dcterms:created>
  <dcterms:modified xsi:type="dcterms:W3CDTF">2017-04-19T18:21:46Z</dcterms:modified>
</cp:coreProperties>
</file>