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3" r:id="rId4"/>
    <p:sldMasterId id="2147483775" r:id="rId5"/>
  </p:sldMasterIdLst>
  <p:notesMasterIdLst>
    <p:notesMasterId r:id="rId58"/>
  </p:notesMasterIdLst>
  <p:handoutMasterIdLst>
    <p:handoutMasterId r:id="rId59"/>
  </p:handoutMasterIdLst>
  <p:sldIdLst>
    <p:sldId id="286" r:id="rId6"/>
    <p:sldId id="310" r:id="rId7"/>
    <p:sldId id="360" r:id="rId8"/>
    <p:sldId id="356" r:id="rId9"/>
    <p:sldId id="354" r:id="rId10"/>
    <p:sldId id="357" r:id="rId11"/>
    <p:sldId id="359" r:id="rId12"/>
    <p:sldId id="353"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09" r:id="rId56"/>
    <p:sldId id="280" r:id="rId57"/>
  </p:sldIdLst>
  <p:sldSz cx="9144000" cy="6858000" type="screen4x3"/>
  <p:notesSz cx="6881813" cy="92964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F337"/>
    <a:srgbClr val="003399"/>
    <a:srgbClr val="0C2D83"/>
    <a:srgbClr val="A42C79"/>
    <a:srgbClr val="923799"/>
    <a:srgbClr val="874789"/>
    <a:srgbClr val="1D4A73"/>
    <a:srgbClr val="C808A3"/>
    <a:srgbClr val="7B448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3" autoAdjust="0"/>
    <p:restoredTop sz="92989" autoAdjust="0"/>
  </p:normalViewPr>
  <p:slideViewPr>
    <p:cSldViewPr snapToGrid="0">
      <p:cViewPr varScale="1">
        <p:scale>
          <a:sx n="105" d="100"/>
          <a:sy n="105" d="100"/>
        </p:scale>
        <p:origin x="-48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0" d="100"/>
          <a:sy n="70" d="100"/>
        </p:scale>
        <p:origin x="-2646" y="-96"/>
      </p:cViewPr>
      <p:guideLst>
        <p:guide orient="horz" pos="2929"/>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050"/>
          <p:cNvSpPr>
            <a:spLocks noGrp="1" noChangeArrowheads="1"/>
          </p:cNvSpPr>
          <p:nvPr>
            <p:ph type="hdr" sz="quarter"/>
          </p:nvPr>
        </p:nvSpPr>
        <p:spPr bwMode="auto">
          <a:xfrm>
            <a:off x="18" y="0"/>
            <a:ext cx="2982119" cy="465138"/>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vl1pPr>
          </a:lstStyle>
          <a:p>
            <a:pPr>
              <a:defRPr/>
            </a:pPr>
            <a:endParaRPr lang="en-US" dirty="0"/>
          </a:p>
        </p:txBody>
      </p:sp>
      <p:sp>
        <p:nvSpPr>
          <p:cNvPr id="32771" name="Rectangle 2051"/>
          <p:cNvSpPr>
            <a:spLocks noGrp="1" noChangeArrowheads="1"/>
          </p:cNvSpPr>
          <p:nvPr>
            <p:ph type="dt" sz="quarter" idx="1"/>
          </p:nvPr>
        </p:nvSpPr>
        <p:spPr bwMode="auto">
          <a:xfrm>
            <a:off x="3899694" y="0"/>
            <a:ext cx="2982119" cy="465138"/>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dirty="0"/>
          </a:p>
        </p:txBody>
      </p:sp>
      <p:sp>
        <p:nvSpPr>
          <p:cNvPr id="32772" name="Rectangle 2052"/>
          <p:cNvSpPr>
            <a:spLocks noGrp="1" noChangeArrowheads="1"/>
          </p:cNvSpPr>
          <p:nvPr>
            <p:ph type="ftr" sz="quarter" idx="2"/>
          </p:nvPr>
        </p:nvSpPr>
        <p:spPr bwMode="auto">
          <a:xfrm>
            <a:off x="18" y="8831306"/>
            <a:ext cx="2982119" cy="465137"/>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vl1pPr>
          </a:lstStyle>
          <a:p>
            <a:pPr>
              <a:defRPr/>
            </a:pPr>
            <a:endParaRPr lang="en-US" dirty="0"/>
          </a:p>
        </p:txBody>
      </p:sp>
      <p:sp>
        <p:nvSpPr>
          <p:cNvPr id="32773" name="Rectangle 2053"/>
          <p:cNvSpPr>
            <a:spLocks noGrp="1" noChangeArrowheads="1"/>
          </p:cNvSpPr>
          <p:nvPr>
            <p:ph type="sldNum" sz="quarter" idx="3"/>
          </p:nvPr>
        </p:nvSpPr>
        <p:spPr bwMode="auto">
          <a:xfrm>
            <a:off x="3899694" y="8831306"/>
            <a:ext cx="2982119" cy="465137"/>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019C01E9-AAD8-4293-86A2-7C69C0B0F1F2}" type="slidenum">
              <a:rPr lang="en-US"/>
              <a:pPr>
                <a:defRPr/>
              </a:pPr>
              <a:t>‹#›</a:t>
            </a:fld>
            <a:endParaRPr lang="en-US" dirty="0"/>
          </a:p>
        </p:txBody>
      </p:sp>
    </p:spTree>
    <p:extLst>
      <p:ext uri="{BB962C8B-B14F-4D97-AF65-F5344CB8AC3E}">
        <p14:creationId xmlns:p14="http://schemas.microsoft.com/office/powerpoint/2010/main" val="2721806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8" y="0"/>
            <a:ext cx="2982119" cy="465138"/>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vl1pPr>
          </a:lstStyle>
          <a:p>
            <a:pPr>
              <a:defRPr/>
            </a:pPr>
            <a:endParaRPr lang="en-US" dirty="0"/>
          </a:p>
        </p:txBody>
      </p:sp>
      <p:sp>
        <p:nvSpPr>
          <p:cNvPr id="30723" name="Rectangle 3"/>
          <p:cNvSpPr>
            <a:spLocks noGrp="1" noChangeArrowheads="1"/>
          </p:cNvSpPr>
          <p:nvPr>
            <p:ph type="dt" idx="1"/>
          </p:nvPr>
        </p:nvSpPr>
        <p:spPr bwMode="auto">
          <a:xfrm>
            <a:off x="3899694" y="0"/>
            <a:ext cx="2982119" cy="465138"/>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dirty="0"/>
          </a:p>
        </p:txBody>
      </p:sp>
      <p:sp>
        <p:nvSpPr>
          <p:cNvPr id="73732"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17591" y="4416454"/>
            <a:ext cx="5046663" cy="4183063"/>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18" y="8831306"/>
            <a:ext cx="2982119" cy="465137"/>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vl1pPr>
          </a:lstStyle>
          <a:p>
            <a:pPr>
              <a:defRPr/>
            </a:pPr>
            <a:endParaRPr lang="en-US" dirty="0"/>
          </a:p>
        </p:txBody>
      </p:sp>
      <p:sp>
        <p:nvSpPr>
          <p:cNvPr id="30727" name="Rectangle 7"/>
          <p:cNvSpPr>
            <a:spLocks noGrp="1" noChangeArrowheads="1"/>
          </p:cNvSpPr>
          <p:nvPr>
            <p:ph type="sldNum" sz="quarter" idx="5"/>
          </p:nvPr>
        </p:nvSpPr>
        <p:spPr bwMode="auto">
          <a:xfrm>
            <a:off x="3899694" y="8831306"/>
            <a:ext cx="2982119" cy="465137"/>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5A61A8E-4F1A-47A9-8FC0-A2ABC7FF734C}" type="slidenum">
              <a:rPr lang="en-US"/>
              <a:pPr>
                <a:defRPr/>
              </a:pPr>
              <a:t>‹#›</a:t>
            </a:fld>
            <a:endParaRPr lang="en-US" dirty="0"/>
          </a:p>
        </p:txBody>
      </p:sp>
    </p:spTree>
    <p:extLst>
      <p:ext uri="{BB962C8B-B14F-4D97-AF65-F5344CB8AC3E}">
        <p14:creationId xmlns:p14="http://schemas.microsoft.com/office/powerpoint/2010/main" val="3764122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A61A8E-4F1A-47A9-8FC0-A2ABC7FF734C}" type="slidenum">
              <a:rPr lang="en-US" smtClean="0"/>
              <a:pPr>
                <a:defRPr/>
              </a:pPr>
              <a:t>52</a:t>
            </a:fld>
            <a:endParaRPr lang="en-US" dirty="0"/>
          </a:p>
        </p:txBody>
      </p:sp>
    </p:spTree>
    <p:extLst>
      <p:ext uri="{BB962C8B-B14F-4D97-AF65-F5344CB8AC3E}">
        <p14:creationId xmlns:p14="http://schemas.microsoft.com/office/powerpoint/2010/main" val="2987917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pPr>
                <a:defRPr/>
              </a:pPr>
              <a:t>‹#›</a:t>
            </a:fld>
            <a:endParaRPr lang="en-US" dirty="0"/>
          </a:p>
        </p:txBody>
      </p:sp>
    </p:spTree>
    <p:extLst>
      <p:ext uri="{BB962C8B-B14F-4D97-AF65-F5344CB8AC3E}">
        <p14:creationId xmlns:p14="http://schemas.microsoft.com/office/powerpoint/2010/main" val="3384025676"/>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p>
          <a:p>
            <a:pPr>
              <a:defRPr/>
            </a:pPr>
            <a:fld id="{E828A729-6264-454A-894C-FD3ACBF8A917}" type="slidenum">
              <a:rPr lang="en-US"/>
              <a:pPr>
                <a:defRPr/>
              </a:pPr>
              <a:t>‹#›</a:t>
            </a:fld>
            <a:endParaRPr lang="en-US"/>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defRPr/>
            </a:pPr>
            <a:endParaRPr lang="en-US"/>
          </a:p>
          <a:p>
            <a:pPr>
              <a:defRPr/>
            </a:pPr>
            <a:fld id="{EC104480-063D-49C3-B37B-6FDC4DA8C788}" type="datetime3">
              <a:rPr lang="en-US"/>
              <a:pPr>
                <a:defRPr/>
              </a:pPr>
              <a:t>18 April 2017</a:t>
            </a:fld>
            <a:endParaRPr lang="en-US"/>
          </a:p>
        </p:txBody>
      </p:sp>
    </p:spTree>
    <p:extLst>
      <p:ext uri="{BB962C8B-B14F-4D97-AF65-F5344CB8AC3E}">
        <p14:creationId xmlns:p14="http://schemas.microsoft.com/office/powerpoint/2010/main" val="350909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p>
          <a:p>
            <a:pPr>
              <a:defRPr/>
            </a:pPr>
            <a:fld id="{C4D65584-0C7D-48B8-BEDE-21A2E8802255}" type="slidenum">
              <a:rPr lang="en-US"/>
              <a:pPr>
                <a:defRPr/>
              </a:pPr>
              <a:t>‹#›</a:t>
            </a:fld>
            <a:endParaRPr lang="en-US"/>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defRPr/>
            </a:pPr>
            <a:endParaRPr lang="en-US"/>
          </a:p>
          <a:p>
            <a:pPr>
              <a:defRPr/>
            </a:pPr>
            <a:fld id="{CE428E89-579F-43C8-B441-BB390AD4A5E9}" type="datetime3">
              <a:rPr lang="en-US"/>
              <a:pPr>
                <a:defRPr/>
              </a:pPr>
              <a:t>18 April 2017</a:t>
            </a:fld>
            <a:endParaRPr lang="en-US"/>
          </a:p>
        </p:txBody>
      </p:sp>
    </p:spTree>
    <p:extLst>
      <p:ext uri="{BB962C8B-B14F-4D97-AF65-F5344CB8AC3E}">
        <p14:creationId xmlns:p14="http://schemas.microsoft.com/office/powerpoint/2010/main" val="2677764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p>
          <a:p>
            <a:pPr>
              <a:defRPr/>
            </a:pPr>
            <a:fld id="{8DDDF030-EE8C-48C8-B35A-7A5AA2E1DDD2}" type="slidenum">
              <a:rPr lang="en-US"/>
              <a:pPr>
                <a:defRPr/>
              </a:pPr>
              <a:t>‹#›</a:t>
            </a:fld>
            <a:endParaRPr lang="en-US"/>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defRPr/>
            </a:pPr>
            <a:endParaRPr lang="en-US"/>
          </a:p>
          <a:p>
            <a:pPr>
              <a:defRPr/>
            </a:pPr>
            <a:fld id="{5B70A108-3252-41E5-B998-DFD4EB0E8CFA}" type="datetime3">
              <a:rPr lang="en-US"/>
              <a:pPr>
                <a:defRPr/>
              </a:pPr>
              <a:t>18 April 2017</a:t>
            </a:fld>
            <a:endParaRPr lang="en-US"/>
          </a:p>
        </p:txBody>
      </p:sp>
    </p:spTree>
    <p:extLst>
      <p:ext uri="{BB962C8B-B14F-4D97-AF65-F5344CB8AC3E}">
        <p14:creationId xmlns:p14="http://schemas.microsoft.com/office/powerpoint/2010/main" val="44777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pPr>
                <a:defRPr/>
              </a:pPr>
              <a:t>‹#›</a:t>
            </a:fld>
            <a:endParaRPr lang="en-US" dirty="0"/>
          </a:p>
        </p:txBody>
      </p:sp>
      <p:cxnSp>
        <p:nvCxnSpPr>
          <p:cNvPr id="5" name="Straight Connector 4"/>
          <p:cNvCxnSpPr/>
          <p:nvPr userDrawn="1"/>
        </p:nvCxnSpPr>
        <p:spPr bwMode="auto">
          <a:xfrm>
            <a:off x="4552950" y="1428335"/>
            <a:ext cx="38100" cy="5029200"/>
          </a:xfrm>
          <a:prstGeom prst="line">
            <a:avLst/>
          </a:prstGeom>
          <a:solidFill>
            <a:srgbClr val="0C2D83"/>
          </a:solidFill>
          <a:ln w="50800" cap="flat" cmpd="sng" algn="ctr">
            <a:solidFill>
              <a:srgbClr val="0C2D83"/>
            </a:solidFill>
            <a:prstDash val="solid"/>
            <a:round/>
            <a:headEnd type="none" w="med" len="med"/>
            <a:tailEnd type="none" w="med" len="med"/>
          </a:ln>
          <a:effectLst/>
        </p:spPr>
      </p:cxnSp>
      <p:cxnSp>
        <p:nvCxnSpPr>
          <p:cNvPr id="6" name="Straight Connector 5"/>
          <p:cNvCxnSpPr/>
          <p:nvPr userDrawn="1"/>
        </p:nvCxnSpPr>
        <p:spPr bwMode="auto">
          <a:xfrm>
            <a:off x="457200" y="3886194"/>
            <a:ext cx="8239539" cy="0"/>
          </a:xfrm>
          <a:prstGeom prst="line">
            <a:avLst/>
          </a:prstGeom>
          <a:solidFill>
            <a:srgbClr val="0C2D83"/>
          </a:solidFill>
          <a:ln w="50800" cap="flat" cmpd="sng" algn="ctr">
            <a:solidFill>
              <a:srgbClr val="0C2D83"/>
            </a:solidFill>
            <a:prstDash val="solid"/>
            <a:round/>
            <a:headEnd type="none" w="med" len="med"/>
            <a:tailEnd type="none" w="med" len="med"/>
          </a:ln>
          <a:effectLst/>
        </p:spPr>
      </p:cxnSp>
      <p:sp>
        <p:nvSpPr>
          <p:cNvPr id="7" name="AutoShape 2"/>
          <p:cNvSpPr>
            <a:spLocks noChangeArrowheads="1"/>
          </p:cNvSpPr>
          <p:nvPr userDrawn="1"/>
        </p:nvSpPr>
        <p:spPr bwMode="auto">
          <a:xfrm>
            <a:off x="240632" y="1388548"/>
            <a:ext cx="4331368" cy="342900"/>
          </a:xfrm>
          <a:prstGeom prst="bevel">
            <a:avLst>
              <a:gd name="adj" fmla="val 12500"/>
            </a:avLst>
          </a:prstGeom>
          <a:solidFill>
            <a:srgbClr val="0C2D83"/>
          </a:solidFill>
          <a:ln w="12700">
            <a:solidFill>
              <a:srgbClr val="0C2D83"/>
            </a:solidFill>
            <a:miter lim="800000"/>
            <a:headEnd type="none" w="sm" len="sm"/>
            <a:tailEnd type="none" w="sm" len="sm"/>
          </a:ln>
        </p:spPr>
        <p:txBody>
          <a:bodyPr wrap="none" anchor="ctr"/>
          <a:lstStyle/>
          <a:p>
            <a:r>
              <a:rPr lang="en-US" sz="1600" b="1" dirty="0" smtClean="0">
                <a:solidFill>
                  <a:schemeClr val="bg1"/>
                </a:solidFill>
                <a:latin typeface="Trebuchet MS" panose="020B0603020202020204" pitchFamily="34" charset="0"/>
              </a:rPr>
              <a:t>Guidance</a:t>
            </a:r>
            <a:endParaRPr lang="en-US" sz="1600" b="1" dirty="0">
              <a:solidFill>
                <a:schemeClr val="bg1"/>
              </a:solidFill>
              <a:latin typeface="Trebuchet MS" panose="020B0603020202020204" pitchFamily="34" charset="0"/>
            </a:endParaRPr>
          </a:p>
        </p:txBody>
      </p:sp>
      <p:sp>
        <p:nvSpPr>
          <p:cNvPr id="8" name="AutoShape 2"/>
          <p:cNvSpPr>
            <a:spLocks noChangeArrowheads="1"/>
          </p:cNvSpPr>
          <p:nvPr userDrawn="1"/>
        </p:nvSpPr>
        <p:spPr bwMode="auto">
          <a:xfrm>
            <a:off x="4552951" y="1388548"/>
            <a:ext cx="4369668" cy="342900"/>
          </a:xfrm>
          <a:prstGeom prst="bevel">
            <a:avLst>
              <a:gd name="adj" fmla="val 12500"/>
            </a:avLst>
          </a:prstGeom>
          <a:solidFill>
            <a:srgbClr val="0C2D83"/>
          </a:solidFill>
          <a:ln w="12700">
            <a:solidFill>
              <a:srgbClr val="0C2D83"/>
            </a:solidFill>
            <a:miter lim="800000"/>
            <a:headEnd type="none" w="sm" len="sm"/>
            <a:tailEnd type="none" w="sm" len="sm"/>
          </a:ln>
        </p:spPr>
        <p:txBody>
          <a:bodyPr wrap="none" anchor="ctr"/>
          <a:lstStyle/>
          <a:p>
            <a:r>
              <a:rPr lang="en-US" sz="1600" b="1" dirty="0" smtClean="0">
                <a:solidFill>
                  <a:schemeClr val="bg1"/>
                </a:solidFill>
                <a:latin typeface="Trebuchet MS" panose="020B0603020202020204" pitchFamily="34" charset="0"/>
              </a:rPr>
              <a:t>Purpose</a:t>
            </a:r>
            <a:endParaRPr lang="en-US" sz="1600" b="1" dirty="0">
              <a:solidFill>
                <a:schemeClr val="bg1"/>
              </a:solidFill>
              <a:latin typeface="Trebuchet MS" panose="020B0603020202020204" pitchFamily="34" charset="0"/>
            </a:endParaRPr>
          </a:p>
        </p:txBody>
      </p:sp>
      <p:sp>
        <p:nvSpPr>
          <p:cNvPr id="9" name="AutoShape 2"/>
          <p:cNvSpPr>
            <a:spLocks noChangeArrowheads="1"/>
          </p:cNvSpPr>
          <p:nvPr userDrawn="1"/>
        </p:nvSpPr>
        <p:spPr bwMode="auto">
          <a:xfrm>
            <a:off x="240632" y="3920172"/>
            <a:ext cx="4331367" cy="342900"/>
          </a:xfrm>
          <a:prstGeom prst="bevel">
            <a:avLst>
              <a:gd name="adj" fmla="val 12500"/>
            </a:avLst>
          </a:prstGeom>
          <a:solidFill>
            <a:srgbClr val="0C2D83"/>
          </a:solidFill>
          <a:ln w="12700">
            <a:solidFill>
              <a:srgbClr val="0C2D83"/>
            </a:solidFill>
            <a:miter lim="800000"/>
            <a:headEnd type="none" w="sm" len="sm"/>
            <a:tailEnd type="none" w="sm" len="sm"/>
          </a:ln>
        </p:spPr>
        <p:txBody>
          <a:bodyPr wrap="none" anchor="ctr"/>
          <a:lstStyle/>
          <a:p>
            <a:r>
              <a:rPr lang="en-US" sz="1600" b="1" dirty="0" smtClean="0">
                <a:solidFill>
                  <a:schemeClr val="bg1"/>
                </a:solidFill>
                <a:latin typeface="Trebuchet MS" panose="020B0603020202020204" pitchFamily="34" charset="0"/>
              </a:rPr>
              <a:t>Process</a:t>
            </a:r>
            <a:endParaRPr lang="en-US" sz="1600" b="1" dirty="0">
              <a:solidFill>
                <a:schemeClr val="bg1"/>
              </a:solidFill>
              <a:latin typeface="Trebuchet MS" panose="020B0603020202020204" pitchFamily="34" charset="0"/>
            </a:endParaRPr>
          </a:p>
        </p:txBody>
      </p:sp>
      <p:sp>
        <p:nvSpPr>
          <p:cNvPr id="11" name="Rectangle 10"/>
          <p:cNvSpPr/>
          <p:nvPr userDrawn="1"/>
        </p:nvSpPr>
        <p:spPr bwMode="auto">
          <a:xfrm>
            <a:off x="250257" y="1725613"/>
            <a:ext cx="4319556" cy="2194559"/>
          </a:xfrm>
          <a:prstGeom prst="rect">
            <a:avLst/>
          </a:prstGeom>
          <a:solidFill>
            <a:schemeClr val="bg1"/>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171450" indent="-171450">
              <a:buFont typeface="Arial" panose="020B0604020202020204" pitchFamily="34" charset="0"/>
              <a:buChar char="•"/>
            </a:pPr>
            <a:r>
              <a:rPr lang="en-US" sz="1800" dirty="0" smtClean="0"/>
              <a:t>Bullets Arial 18</a:t>
            </a:r>
          </a:p>
          <a:p>
            <a:pPr marL="339725" lvl="1" indent="-171450">
              <a:buFont typeface="Arial" panose="020B0604020202020204" pitchFamily="34" charset="0"/>
              <a:buChar char="•"/>
            </a:pPr>
            <a:r>
              <a:rPr lang="en-US" sz="1600" dirty="0" smtClean="0"/>
              <a:t>Sub Bullets Arial16</a:t>
            </a:r>
            <a:endParaRPr lang="en-US" sz="1600" dirty="0"/>
          </a:p>
        </p:txBody>
      </p:sp>
      <p:sp>
        <p:nvSpPr>
          <p:cNvPr id="12" name="Rectangle 11"/>
          <p:cNvSpPr/>
          <p:nvPr userDrawn="1"/>
        </p:nvSpPr>
        <p:spPr bwMode="auto">
          <a:xfrm>
            <a:off x="250257" y="4263072"/>
            <a:ext cx="4309931" cy="2247489"/>
          </a:xfrm>
          <a:prstGeom prst="rect">
            <a:avLst/>
          </a:prstGeom>
          <a:solidFill>
            <a:schemeClr val="bg1"/>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171450" indent="-171450">
              <a:buFont typeface="Arial" panose="020B0604020202020204" pitchFamily="34" charset="0"/>
              <a:buChar char="•"/>
            </a:pPr>
            <a:r>
              <a:rPr lang="en-US" sz="1800" dirty="0" smtClean="0"/>
              <a:t>Bullets</a:t>
            </a:r>
          </a:p>
          <a:p>
            <a:pPr marL="339725" indent="-171450">
              <a:buFont typeface="Arial" panose="020B0604020202020204" pitchFamily="34" charset="0"/>
              <a:buChar char="•"/>
            </a:pPr>
            <a:endParaRPr lang="en-US" sz="1800" dirty="0"/>
          </a:p>
        </p:txBody>
      </p:sp>
      <p:sp>
        <p:nvSpPr>
          <p:cNvPr id="13" name="Rectangle 12"/>
          <p:cNvSpPr/>
          <p:nvPr userDrawn="1"/>
        </p:nvSpPr>
        <p:spPr bwMode="auto">
          <a:xfrm>
            <a:off x="4572106" y="1725612"/>
            <a:ext cx="4341094" cy="2194560"/>
          </a:xfrm>
          <a:prstGeom prst="rect">
            <a:avLst/>
          </a:prstGeom>
          <a:solidFill>
            <a:schemeClr val="bg1"/>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171450" indent="-171450">
              <a:buFont typeface="Arial" panose="020B0604020202020204" pitchFamily="34" charset="0"/>
              <a:buChar char="•"/>
            </a:pPr>
            <a:r>
              <a:rPr lang="en-US" sz="1800" dirty="0" smtClean="0"/>
              <a:t>Bullets</a:t>
            </a:r>
          </a:p>
          <a:p>
            <a:pPr marL="347663" indent="-171450">
              <a:buFont typeface="Arial" panose="020B0604020202020204" pitchFamily="34" charset="0"/>
              <a:buChar char="•"/>
            </a:pPr>
            <a:endParaRPr lang="en-US" sz="1800" dirty="0"/>
          </a:p>
        </p:txBody>
      </p:sp>
      <p:sp>
        <p:nvSpPr>
          <p:cNvPr id="14" name="Rectangle 13"/>
          <p:cNvSpPr/>
          <p:nvPr userDrawn="1"/>
        </p:nvSpPr>
        <p:spPr bwMode="auto">
          <a:xfrm>
            <a:off x="4560188" y="4263072"/>
            <a:ext cx="4353011" cy="2247491"/>
          </a:xfrm>
          <a:prstGeom prst="rect">
            <a:avLst/>
          </a:prstGeom>
          <a:solidFill>
            <a:schemeClr val="bg1"/>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171450" indent="-171450">
              <a:buFont typeface="Arial" panose="020B0604020202020204" pitchFamily="34" charset="0"/>
              <a:buChar char="•"/>
            </a:pPr>
            <a:r>
              <a:rPr lang="en-US" sz="1800" dirty="0" smtClean="0"/>
              <a:t>Bullets</a:t>
            </a:r>
          </a:p>
          <a:p>
            <a:pPr marL="339725" indent="-171450">
              <a:buFont typeface="Arial" panose="020B0604020202020204" pitchFamily="34" charset="0"/>
              <a:buChar char="•"/>
            </a:pPr>
            <a:endParaRPr lang="en-US" sz="1800" dirty="0"/>
          </a:p>
        </p:txBody>
      </p:sp>
      <p:sp>
        <p:nvSpPr>
          <p:cNvPr id="15" name="AutoShape 2"/>
          <p:cNvSpPr>
            <a:spLocks noChangeArrowheads="1"/>
          </p:cNvSpPr>
          <p:nvPr userDrawn="1"/>
        </p:nvSpPr>
        <p:spPr bwMode="auto">
          <a:xfrm>
            <a:off x="4551859" y="3920172"/>
            <a:ext cx="4369668" cy="342900"/>
          </a:xfrm>
          <a:prstGeom prst="bevel">
            <a:avLst>
              <a:gd name="adj" fmla="val 12500"/>
            </a:avLst>
          </a:prstGeom>
          <a:solidFill>
            <a:srgbClr val="0C2D83"/>
          </a:solidFill>
          <a:ln w="12700">
            <a:solidFill>
              <a:srgbClr val="0C2D83"/>
            </a:solidFill>
            <a:miter lim="800000"/>
            <a:headEnd type="none" w="sm" len="sm"/>
            <a:tailEnd type="none" w="sm" len="sm"/>
          </a:ln>
        </p:spPr>
        <p:txBody>
          <a:bodyPr wrap="none" anchor="ctr"/>
          <a:lstStyle/>
          <a:p>
            <a:r>
              <a:rPr lang="en-US" sz="1600" b="1" dirty="0">
                <a:solidFill>
                  <a:schemeClr val="bg1"/>
                </a:solidFill>
                <a:latin typeface="Trebuchet MS" panose="020B0603020202020204" pitchFamily="34" charset="0"/>
              </a:rPr>
              <a:t>Current </a:t>
            </a:r>
            <a:r>
              <a:rPr lang="en-US" sz="1600" b="1" dirty="0" err="1">
                <a:solidFill>
                  <a:schemeClr val="bg1"/>
                </a:solidFill>
                <a:latin typeface="Trebuchet MS" panose="020B0603020202020204" pitchFamily="34" charset="0"/>
              </a:rPr>
              <a:t>Sr</a:t>
            </a:r>
            <a:r>
              <a:rPr lang="en-US" sz="1600" b="1" dirty="0">
                <a:solidFill>
                  <a:schemeClr val="bg1"/>
                </a:solidFill>
                <a:latin typeface="Trebuchet MS" panose="020B0603020202020204" pitchFamily="34" charset="0"/>
              </a:rPr>
              <a:t> Leader Intent</a:t>
            </a:r>
          </a:p>
        </p:txBody>
      </p:sp>
    </p:spTree>
    <p:extLst>
      <p:ext uri="{BB962C8B-B14F-4D97-AF65-F5344CB8AC3E}">
        <p14:creationId xmlns:p14="http://schemas.microsoft.com/office/powerpoint/2010/main" val="1209738599"/>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dirty="0"/>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dirty="0"/>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spcBef>
                <a:spcPct val="50000"/>
              </a:spcBef>
              <a:defRPr/>
            </a:pPr>
            <a:r>
              <a:rPr lang="en-US" b="1" i="1" dirty="0">
                <a:solidFill>
                  <a:schemeClr val="bg1">
                    <a:lumMod val="65000"/>
                  </a:scheme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pPr>
                <a:defRPr/>
              </a:pPr>
              <a:t>‹#›</a:t>
            </a:fld>
            <a:endParaRPr lang="en-US" dirty="0"/>
          </a:p>
        </p:txBody>
      </p:sp>
      <p:pic>
        <p:nvPicPr>
          <p:cNvPr id="2050" name="Picture 2" descr="C:\Users\Ashley.Murphy\Desktop\USAFA%20Logo%20v%203%20line%20CMYK.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74" r:id="rId1"/>
    <p:sldLayoutId id="2147483778" r:id="rId2"/>
    <p:sldLayoutId id="2147483779" r:id="rId3"/>
    <p:sldLayoutId id="2147483780" r:id="rId4"/>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dirty="0"/>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dirty="0"/>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spcBef>
                <a:spcPct val="50000"/>
              </a:spcBef>
              <a:defRPr/>
            </a:pPr>
            <a:r>
              <a:rPr lang="en-US" b="1" i="1" dirty="0">
                <a:solidFill>
                  <a:schemeClr val="bg1">
                    <a:lumMod val="65000"/>
                  </a:scheme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pPr>
                <a:defRPr/>
              </a:pPr>
              <a:t>‹#›</a:t>
            </a:fld>
            <a:endParaRPr lang="en-US" dirty="0"/>
          </a:p>
        </p:txBody>
      </p:sp>
      <p:pic>
        <p:nvPicPr>
          <p:cNvPr id="9"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4175" y="79946"/>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483254"/>
      </p:ext>
    </p:extLst>
  </p:cSld>
  <p:clrMap bg1="lt1" tx1="dk1" bg2="lt2" tx2="dk2" accent1="accent1" accent2="accent2" accent3="accent3" accent4="accent4" accent5="accent5" accent6="accent6" hlink="hlink" folHlink="folHlink"/>
  <p:sldLayoutIdLst>
    <p:sldLayoutId id="2147483776"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Visio_2003-2010_Drawing2.vsd"/><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5.jpeg"/><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vmlDrawing" Target="../drawings/vmlDrawing3.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Visio_2003-2010_Drawing3.vsd"/><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vmlDrawing" Target="../drawings/vmlDrawing5.vml"/><Relationship Id="rId5" Type="http://schemas.openxmlformats.org/officeDocument/2006/relationships/image" Target="../media/image27.wmf"/><Relationship Id="rId4" Type="http://schemas.openxmlformats.org/officeDocument/2006/relationships/oleObject" Target="../embeddings/Microsoft_Visio_2003-2010_Drawing4.vsd"/></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Visio_2003-2010_Drawing5.vsd"/><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vmlDrawing" Target="../drawings/vmlDrawing7.vml"/><Relationship Id="rId5" Type="http://schemas.openxmlformats.org/officeDocument/2006/relationships/image" Target="../media/image28.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400" dirty="0">
              <a:solidFill>
                <a:srgbClr val="000000"/>
              </a:solidFill>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dirty="0"/>
              <a:t>ECE 281</a:t>
            </a:r>
            <a:br>
              <a:rPr lang="en-US" dirty="0"/>
            </a:br>
            <a:r>
              <a:rPr lang="en-US" dirty="0"/>
              <a:t>Lesson </a:t>
            </a:r>
            <a:r>
              <a:rPr lang="en-US" dirty="0" smtClean="0"/>
              <a:t>35</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latin typeface="Trebuchet MS" panose="020B0603020202020204" pitchFamily="34" charset="0"/>
              </a:rPr>
              <a:pPr algn="ctr">
                <a:defRPr/>
              </a:pPr>
              <a:t>1</a:t>
            </a:fld>
            <a:endParaRPr lang="en-US" dirty="0">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defRPr/>
            </a:pPr>
            <a:endParaRPr lang="en-US" sz="1400" dirty="0">
              <a:solidFill>
                <a:srgbClr val="000000"/>
              </a:solidFill>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defRPr/>
            </a:pPr>
            <a:endParaRPr lang="en-US" sz="1400" dirty="0">
              <a:solidFill>
                <a:srgbClr val="000000"/>
              </a:solidFill>
            </a:endParaRPr>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13345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dirty="0"/>
              <a:t>Table 1 - First sixteen cycles of executing lab4_mipstest.asm</a:t>
            </a:r>
            <a:endParaRPr lang="en-US" kern="0" dirty="0" smtClean="0"/>
          </a:p>
        </p:txBody>
      </p:sp>
      <p:graphicFrame>
        <p:nvGraphicFramePr>
          <p:cNvPr id="2" name="Table 1"/>
          <p:cNvGraphicFramePr>
            <a:graphicFrameLocks noGrp="1"/>
          </p:cNvGraphicFramePr>
          <p:nvPr>
            <p:extLst>
              <p:ext uri="{D42A27DB-BD31-4B8C-83A1-F6EECF244321}">
                <p14:modId xmlns:p14="http://schemas.microsoft.com/office/powerpoint/2010/main" val="966430207"/>
              </p:ext>
            </p:extLst>
          </p:nvPr>
        </p:nvGraphicFramePr>
        <p:xfrm>
          <a:off x="35549" y="1484938"/>
          <a:ext cx="9090867" cy="5090666"/>
        </p:xfrm>
        <a:graphic>
          <a:graphicData uri="http://schemas.openxmlformats.org/drawingml/2006/table">
            <a:tbl>
              <a:tblPr firstRow="1" firstCol="1" bandRow="1"/>
              <a:tblGrid>
                <a:gridCol w="495004"/>
                <a:gridCol w="584154"/>
                <a:gridCol w="359719"/>
                <a:gridCol w="1013797"/>
                <a:gridCol w="618344"/>
                <a:gridCol w="584154"/>
                <a:gridCol w="584154"/>
                <a:gridCol w="958214"/>
                <a:gridCol w="509343"/>
                <a:gridCol w="658966"/>
                <a:gridCol w="958214"/>
                <a:gridCol w="883402"/>
                <a:gridCol w="883402"/>
              </a:tblGrid>
              <a:tr h="152123">
                <a:tc>
                  <a:txBody>
                    <a:bodyPr/>
                    <a:lstStyle/>
                    <a:p>
                      <a:pPr marL="0" marR="0" algn="ctr">
                        <a:spcBef>
                          <a:spcPts val="0"/>
                        </a:spcBef>
                        <a:spcAft>
                          <a:spcPts val="0"/>
                        </a:spcAft>
                      </a:pPr>
                      <a:r>
                        <a:rPr lang="en-US" sz="1050" b="1" dirty="0">
                          <a:solidFill>
                            <a:srgbClr val="FFFFFF"/>
                          </a:solidFill>
                          <a:effectLst/>
                          <a:latin typeface="Times New Roman"/>
                          <a:ea typeface="Times New Roman"/>
                        </a:rPr>
                        <a:t>Cycle</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dirty="0">
                          <a:solidFill>
                            <a:srgbClr val="FFFFFF"/>
                          </a:solidFill>
                          <a:effectLst/>
                          <a:latin typeface="Courier New"/>
                          <a:ea typeface="Times New Roman"/>
                        </a:rPr>
                        <a:t>reset</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pc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instr</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branch</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dirty="0" err="1">
                          <a:solidFill>
                            <a:srgbClr val="FFFFFF"/>
                          </a:solidFill>
                          <a:effectLst/>
                          <a:latin typeface="Courier New"/>
                          <a:ea typeface="Times New Roman"/>
                        </a:rPr>
                        <a:t>src_a</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dirty="0" err="1">
                          <a:solidFill>
                            <a:srgbClr val="FFFFFF"/>
                          </a:solidFill>
                          <a:effectLst/>
                          <a:latin typeface="Courier New"/>
                          <a:ea typeface="Times New Roman"/>
                        </a:rPr>
                        <a:t>src_b</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alu_result</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zero</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pc_src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write_data</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mem_write</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read_data</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r>
              <a:tr h="267206">
                <a:tc>
                  <a:txBody>
                    <a:bodyPr/>
                    <a:lstStyle/>
                    <a:p>
                      <a:pPr marL="0" marR="0" algn="ctr">
                        <a:lnSpc>
                          <a:spcPct val="115000"/>
                        </a:lnSpc>
                        <a:spcBef>
                          <a:spcPts val="0"/>
                        </a:spcBef>
                        <a:spcAft>
                          <a:spcPts val="0"/>
                        </a:spcAft>
                      </a:pPr>
                      <a:r>
                        <a:rPr lang="en-US" sz="1050" b="1" dirty="0">
                          <a:solidFill>
                            <a:srgbClr val="FFFFFF"/>
                          </a:solidFill>
                          <a:effectLst/>
                          <a:latin typeface="Times New Roman"/>
                          <a:ea typeface="Times New Roman"/>
                          <a:cs typeface="Times New Roman"/>
                        </a:rPr>
                        <a:t>1</a:t>
                      </a:r>
                      <a:endParaRPr lang="en-US" sz="1100" dirty="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dirty="0">
                          <a:effectLst/>
                          <a:latin typeface="Times New Roman"/>
                          <a:ea typeface="Times New Roman"/>
                        </a:rPr>
                        <a:t>1</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900">
                          <a:effectLst/>
                          <a:latin typeface="Courier New"/>
                          <a:ea typeface="Times New Roman"/>
                        </a:rPr>
                        <a:t>addi $2,$0,5</a:t>
                      </a:r>
                      <a:endParaRPr lang="en-US" sz="1400">
                        <a:effectLst/>
                        <a:latin typeface="Times New Roman"/>
                        <a:ea typeface="Times New Roman"/>
                      </a:endParaRPr>
                    </a:p>
                    <a:p>
                      <a:pPr marL="0" marR="0" algn="ctr">
                        <a:spcBef>
                          <a:spcPts val="0"/>
                        </a:spcBef>
                        <a:spcAft>
                          <a:spcPts val="0"/>
                        </a:spcAft>
                      </a:pPr>
                      <a:r>
                        <a:rPr lang="en-US" sz="900">
                          <a:effectLst/>
                          <a:latin typeface="Courier New"/>
                          <a:ea typeface="Times New Roman"/>
                        </a:rPr>
                        <a:t>20020005</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5</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5</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x</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6720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2</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dirty="0">
                          <a:effectLst/>
                          <a:latin typeface="Times New Roman"/>
                          <a:ea typeface="Times New Roman"/>
                        </a:rPr>
                        <a:t>0</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dirty="0">
                          <a:effectLst/>
                          <a:latin typeface="Times New Roman"/>
                          <a:ea typeface="Times New Roman"/>
                        </a:rPr>
                        <a:t>04</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a:effectLst/>
                          <a:latin typeface="Courier New"/>
                          <a:ea typeface="Times New Roman"/>
                        </a:rPr>
                        <a:t>addi $3,$0,12</a:t>
                      </a:r>
                      <a:endParaRPr lang="en-US" sz="1400">
                        <a:effectLst/>
                        <a:latin typeface="Times New Roman"/>
                        <a:ea typeface="Times New Roman"/>
                      </a:endParaRPr>
                    </a:p>
                    <a:p>
                      <a:pPr marL="0" marR="0" algn="ctr">
                        <a:spcBef>
                          <a:spcPts val="0"/>
                        </a:spcBef>
                        <a:spcAft>
                          <a:spcPts val="0"/>
                        </a:spcAft>
                      </a:pPr>
                      <a:r>
                        <a:rPr lang="en-US" sz="900">
                          <a:effectLst/>
                          <a:latin typeface="Courier New"/>
                          <a:ea typeface="Times New Roman"/>
                        </a:rPr>
                        <a:t>2003000c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x</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20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3</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dirty="0">
                          <a:effectLst/>
                          <a:latin typeface="Times New Roman"/>
                          <a:ea typeface="Times New Roman"/>
                        </a:rPr>
                        <a:t>08</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900" dirty="0" err="1">
                          <a:effectLst/>
                          <a:latin typeface="Courier New"/>
                          <a:ea typeface="Times New Roman"/>
                        </a:rPr>
                        <a:t>addi</a:t>
                      </a:r>
                      <a:r>
                        <a:rPr lang="en-US" sz="900" dirty="0">
                          <a:effectLst/>
                          <a:latin typeface="Courier New"/>
                          <a:ea typeface="Times New Roman"/>
                        </a:rPr>
                        <a:t> $7,$3,-9</a:t>
                      </a:r>
                      <a:endParaRPr lang="en-US" sz="1400" dirty="0">
                        <a:effectLst/>
                        <a:latin typeface="Times New Roman"/>
                        <a:ea typeface="Times New Roman"/>
                      </a:endParaRPr>
                    </a:p>
                    <a:p>
                      <a:pPr marL="0" marR="0" algn="ctr">
                        <a:spcBef>
                          <a:spcPts val="0"/>
                        </a:spcBef>
                        <a:spcAft>
                          <a:spcPts val="0"/>
                        </a:spcAft>
                      </a:pPr>
                      <a:r>
                        <a:rPr lang="en-US" sz="900" dirty="0">
                          <a:effectLst/>
                          <a:latin typeface="Courier New"/>
                          <a:ea typeface="Times New Roman"/>
                        </a:rPr>
                        <a:t>2067fff7</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-9</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3</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x</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6720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4</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dirty="0">
                          <a:effectLst/>
                          <a:latin typeface="Courier New"/>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5</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6</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7</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8</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9</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10</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11</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12</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13</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14</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15</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16</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1902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Contents of memfile.dat</a:t>
            </a:r>
          </a:p>
        </p:txBody>
      </p:sp>
      <p:pic>
        <p:nvPicPr>
          <p:cNvPr id="41988"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08425" y="1447800"/>
            <a:ext cx="1093788"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9"/>
          <p:cNvSpPr>
            <a:spLocks noChangeArrowheads="1"/>
          </p:cNvSpPr>
          <p:nvPr/>
        </p:nvSpPr>
        <p:spPr bwMode="auto">
          <a:xfrm>
            <a:off x="555625" y="5486400"/>
            <a:ext cx="335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a:t>Figure 7.61 Contents of memfile.dat</a:t>
            </a:r>
            <a:endParaRPr lang="en-US" altLang="en-US" sz="1200" b="0"/>
          </a:p>
        </p:txBody>
      </p:sp>
    </p:spTree>
    <p:extLst>
      <p:ext uri="{BB962C8B-B14F-4D97-AF65-F5344CB8AC3E}">
        <p14:creationId xmlns:p14="http://schemas.microsoft.com/office/powerpoint/2010/main" val="540449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dirty="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err="1" smtClean="0"/>
              <a:t>ALUOp</a:t>
            </a:r>
            <a:r>
              <a:rPr lang="en-US" kern="0" dirty="0" smtClean="0"/>
              <a:t> Encoding</a:t>
            </a:r>
          </a:p>
        </p:txBody>
      </p:sp>
      <p:sp>
        <p:nvSpPr>
          <p:cNvPr id="43012" name="Rectangle 9"/>
          <p:cNvSpPr>
            <a:spLocks noChangeArrowheads="1"/>
          </p:cNvSpPr>
          <p:nvPr/>
        </p:nvSpPr>
        <p:spPr bwMode="auto">
          <a:xfrm>
            <a:off x="2895600" y="5757872"/>
            <a:ext cx="335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Table 7.1 </a:t>
            </a:r>
            <a:r>
              <a:rPr lang="en-US" altLang="en-US" sz="1200" b="0" i="1" dirty="0" err="1"/>
              <a:t>ALUOp</a:t>
            </a:r>
            <a:r>
              <a:rPr lang="en-US" altLang="en-US" sz="1200" b="0" dirty="0"/>
              <a:t> encoding</a:t>
            </a:r>
          </a:p>
        </p:txBody>
      </p:sp>
      <p:graphicFrame>
        <p:nvGraphicFramePr>
          <p:cNvPr id="4" name="Table 3"/>
          <p:cNvGraphicFramePr>
            <a:graphicFrameLocks noGrp="1"/>
          </p:cNvGraphicFramePr>
          <p:nvPr>
            <p:extLst>
              <p:ext uri="{D42A27DB-BD31-4B8C-83A1-F6EECF244321}">
                <p14:modId xmlns:p14="http://schemas.microsoft.com/office/powerpoint/2010/main" val="3589955995"/>
              </p:ext>
            </p:extLst>
          </p:nvPr>
        </p:nvGraphicFramePr>
        <p:xfrm>
          <a:off x="2270125" y="3314723"/>
          <a:ext cx="4603750" cy="2274240"/>
        </p:xfrm>
        <a:graphic>
          <a:graphicData uri="http://schemas.openxmlformats.org/drawingml/2006/table">
            <a:tbl>
              <a:tblPr firstRow="1" bandRow="1"/>
              <a:tblGrid>
                <a:gridCol w="1868633"/>
                <a:gridCol w="2735117"/>
              </a:tblGrid>
              <a:tr h="377130">
                <a:tc>
                  <a:txBody>
                    <a:bodyPr/>
                    <a:lstStyle/>
                    <a:p>
                      <a:pPr marL="0" marR="0" algn="ctr">
                        <a:lnSpc>
                          <a:spcPct val="115000"/>
                        </a:lnSpc>
                        <a:spcBef>
                          <a:spcPts val="0"/>
                        </a:spcBef>
                        <a:spcAft>
                          <a:spcPts val="0"/>
                        </a:spcAft>
                      </a:pPr>
                      <a:r>
                        <a:rPr lang="en-US" sz="2400" b="1" dirty="0">
                          <a:solidFill>
                            <a:srgbClr val="FFFFFF"/>
                          </a:solidFill>
                          <a:effectLst/>
                          <a:latin typeface="Times New Roman"/>
                          <a:ea typeface="Times New Roman"/>
                          <a:cs typeface="Times New Roman"/>
                        </a:rPr>
                        <a:t>alu_op</a:t>
                      </a:r>
                      <a:r>
                        <a:rPr lang="en-US" sz="2400" b="1" baseline="-25000" dirty="0">
                          <a:solidFill>
                            <a:srgbClr val="FFFFFF"/>
                          </a:solidFill>
                          <a:effectLst/>
                          <a:latin typeface="Times New Roman"/>
                          <a:ea typeface="Times New Roman"/>
                          <a:cs typeface="Times New Roman"/>
                        </a:rPr>
                        <a:t>1:0</a:t>
                      </a:r>
                      <a:endParaRPr lang="en-US" sz="32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dirty="0">
                          <a:solidFill>
                            <a:srgbClr val="FFFFFF"/>
                          </a:solidFill>
                          <a:effectLst/>
                          <a:latin typeface="Times New Roman"/>
                          <a:ea typeface="Times New Roman"/>
                          <a:cs typeface="Times New Roman"/>
                        </a:rPr>
                        <a:t>Meaning</a:t>
                      </a:r>
                      <a:endParaRPr lang="en-US" sz="32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r>
              <a:tr h="37713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00</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2400" dirty="0">
                          <a:effectLst/>
                          <a:latin typeface="Times New Roman"/>
                          <a:ea typeface="Times New Roman"/>
                          <a:cs typeface="Times New Roman"/>
                        </a:rPr>
                        <a:t>Add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7713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01</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Times New Roman"/>
                          <a:ea typeface="Times New Roman"/>
                          <a:cs typeface="Times New Roman"/>
                        </a:rPr>
                        <a:t>Subtract</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744">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10</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2400" dirty="0">
                          <a:effectLst/>
                          <a:latin typeface="Times New Roman"/>
                          <a:ea typeface="Times New Roman"/>
                          <a:cs typeface="Times New Roman"/>
                        </a:rPr>
                        <a:t>Look at </a:t>
                      </a:r>
                      <a:r>
                        <a:rPr lang="en-US" sz="2400" dirty="0" err="1">
                          <a:effectLst/>
                          <a:latin typeface="Times New Roman"/>
                          <a:ea typeface="Times New Roman"/>
                          <a:cs typeface="Times New Roman"/>
                        </a:rPr>
                        <a:t>Funct</a:t>
                      </a:r>
                      <a:r>
                        <a:rPr lang="en-US" sz="2400" dirty="0">
                          <a:effectLst/>
                          <a:latin typeface="Times New Roman"/>
                          <a:ea typeface="Times New Roman"/>
                          <a:cs typeface="Times New Roman"/>
                        </a:rPr>
                        <a:t> field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77130">
                <a:tc>
                  <a:txBody>
                    <a:bodyPr/>
                    <a:lstStyle/>
                    <a:p>
                      <a:pPr marL="0" marR="0" algn="ctr">
                        <a:lnSpc>
                          <a:spcPct val="115000"/>
                        </a:lnSpc>
                        <a:spcBef>
                          <a:spcPts val="0"/>
                        </a:spcBef>
                        <a:spcAft>
                          <a:spcPts val="0"/>
                        </a:spcAft>
                      </a:pPr>
                      <a:r>
                        <a:rPr lang="en-US" sz="2400">
                          <a:effectLst/>
                          <a:latin typeface="Times New Roman"/>
                          <a:ea typeface="Times New Roman"/>
                          <a:cs typeface="Times New Roman"/>
                        </a:rPr>
                        <a:t>11</a:t>
                      </a:r>
                      <a:endParaRPr lang="en-US" sz="200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Times New Roman"/>
                          <a:ea typeface="Times New Roman"/>
                          <a:cs typeface="Times New Roman"/>
                        </a:rPr>
                        <a:t>not used </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14127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ALU Decoder Truth Table</a:t>
            </a:r>
          </a:p>
        </p:txBody>
      </p:sp>
      <p:sp>
        <p:nvSpPr>
          <p:cNvPr id="44036" name="Rectangle 9"/>
          <p:cNvSpPr>
            <a:spLocks noChangeArrowheads="1"/>
          </p:cNvSpPr>
          <p:nvPr/>
        </p:nvSpPr>
        <p:spPr bwMode="auto">
          <a:xfrm>
            <a:off x="2895600" y="5872176"/>
            <a:ext cx="335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Table 7.2 </a:t>
            </a:r>
            <a:r>
              <a:rPr lang="en-US" altLang="en-US" sz="1200" b="0" dirty="0"/>
              <a:t>ALU decoder truth table</a:t>
            </a:r>
          </a:p>
        </p:txBody>
      </p:sp>
      <p:graphicFrame>
        <p:nvGraphicFramePr>
          <p:cNvPr id="3" name="Table 2"/>
          <p:cNvGraphicFramePr>
            <a:graphicFrameLocks noGrp="1"/>
          </p:cNvGraphicFramePr>
          <p:nvPr>
            <p:extLst>
              <p:ext uri="{D42A27DB-BD31-4B8C-83A1-F6EECF244321}">
                <p14:modId xmlns:p14="http://schemas.microsoft.com/office/powerpoint/2010/main" val="1277125521"/>
              </p:ext>
            </p:extLst>
          </p:nvPr>
        </p:nvGraphicFramePr>
        <p:xfrm>
          <a:off x="377826" y="2634071"/>
          <a:ext cx="8388349" cy="3364992"/>
        </p:xfrm>
        <a:graphic>
          <a:graphicData uri="http://schemas.openxmlformats.org/drawingml/2006/table">
            <a:tbl>
              <a:tblPr firstRow="1" bandRow="1"/>
              <a:tblGrid>
                <a:gridCol w="2135853"/>
                <a:gridCol w="3126248"/>
                <a:gridCol w="3126248"/>
              </a:tblGrid>
              <a:tr h="274320">
                <a:tc>
                  <a:txBody>
                    <a:bodyPr/>
                    <a:lstStyle/>
                    <a:p>
                      <a:pPr marL="0" marR="0" algn="ctr">
                        <a:lnSpc>
                          <a:spcPct val="115000"/>
                        </a:lnSpc>
                        <a:spcBef>
                          <a:spcPts val="0"/>
                        </a:spcBef>
                        <a:spcAft>
                          <a:spcPts val="0"/>
                        </a:spcAft>
                      </a:pPr>
                      <a:r>
                        <a:rPr lang="en-US" sz="2400" b="1" dirty="0">
                          <a:solidFill>
                            <a:srgbClr val="FFFFFF"/>
                          </a:solidFill>
                          <a:effectLst/>
                          <a:latin typeface="Times New Roman"/>
                          <a:ea typeface="Times New Roman"/>
                          <a:cs typeface="Times New Roman"/>
                        </a:rPr>
                        <a:t>alu_op</a:t>
                      </a:r>
                      <a:r>
                        <a:rPr lang="en-US" sz="2400" b="1" baseline="-25000" dirty="0">
                          <a:solidFill>
                            <a:srgbClr val="FFFFFF"/>
                          </a:solidFill>
                          <a:effectLst/>
                          <a:latin typeface="Times New Roman"/>
                          <a:ea typeface="Times New Roman"/>
                          <a:cs typeface="Times New Roman"/>
                        </a:rPr>
                        <a:t>1:0</a:t>
                      </a:r>
                      <a:endParaRPr lang="en-US" sz="32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dirty="0">
                          <a:solidFill>
                            <a:srgbClr val="FFFFFF"/>
                          </a:solidFill>
                          <a:effectLst/>
                          <a:latin typeface="Times New Roman"/>
                          <a:ea typeface="Times New Roman"/>
                          <a:cs typeface="Times New Roman"/>
                        </a:rPr>
                        <a:t>Funct</a:t>
                      </a:r>
                      <a:r>
                        <a:rPr lang="en-US" sz="2400" b="1" baseline="-25000" dirty="0">
                          <a:solidFill>
                            <a:srgbClr val="FFFFFF"/>
                          </a:solidFill>
                          <a:effectLst/>
                          <a:latin typeface="Times New Roman"/>
                          <a:ea typeface="Times New Roman"/>
                          <a:cs typeface="Times New Roman"/>
                        </a:rPr>
                        <a:t>5:0</a:t>
                      </a:r>
                      <a:endParaRPr lang="en-US" sz="32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dirty="0">
                          <a:solidFill>
                            <a:srgbClr val="FFFFFF"/>
                          </a:solidFill>
                          <a:effectLst/>
                          <a:latin typeface="Times New Roman"/>
                          <a:ea typeface="Times New Roman"/>
                          <a:cs typeface="Times New Roman"/>
                        </a:rPr>
                        <a:t>ALUControl</a:t>
                      </a:r>
                      <a:r>
                        <a:rPr lang="en-US" sz="2400" b="1" baseline="-25000" dirty="0">
                          <a:solidFill>
                            <a:srgbClr val="FFFFFF"/>
                          </a:solidFill>
                          <a:effectLst/>
                          <a:latin typeface="Times New Roman"/>
                          <a:ea typeface="Times New Roman"/>
                          <a:cs typeface="Times New Roman"/>
                        </a:rPr>
                        <a:t>2:0</a:t>
                      </a:r>
                      <a:endParaRPr lang="en-US" sz="32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r>
              <a:tr h="27432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00</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X</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010 (add)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7432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X1</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X</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effectLst/>
                          <a:latin typeface="Times New Roman"/>
                          <a:ea typeface="Times New Roman"/>
                          <a:cs typeface="Times New Roman"/>
                        </a:rPr>
                        <a:t>110 (subtract)</a:t>
                      </a:r>
                      <a:endParaRPr lang="en-US" sz="200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1X</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100000 (Add)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010 (add)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7432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1X</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100010 (sub)</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110 (subtract)</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marL="0" marR="0" algn="ctr">
                        <a:lnSpc>
                          <a:spcPct val="115000"/>
                        </a:lnSpc>
                        <a:spcBef>
                          <a:spcPts val="0"/>
                        </a:spcBef>
                        <a:spcAft>
                          <a:spcPts val="0"/>
                        </a:spcAft>
                      </a:pPr>
                      <a:r>
                        <a:rPr lang="en-US" sz="2400">
                          <a:effectLst/>
                          <a:latin typeface="Times New Roman"/>
                          <a:ea typeface="Times New Roman"/>
                          <a:cs typeface="Times New Roman"/>
                        </a:rPr>
                        <a:t>1X</a:t>
                      </a:r>
                      <a:endParaRPr lang="en-US" sz="200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100100 (and)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000 (and)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74320">
                <a:tc>
                  <a:txBody>
                    <a:bodyPr/>
                    <a:lstStyle/>
                    <a:p>
                      <a:pPr marL="0" marR="0" algn="ctr">
                        <a:lnSpc>
                          <a:spcPct val="115000"/>
                        </a:lnSpc>
                        <a:spcBef>
                          <a:spcPts val="0"/>
                        </a:spcBef>
                        <a:spcAft>
                          <a:spcPts val="0"/>
                        </a:spcAft>
                      </a:pPr>
                      <a:r>
                        <a:rPr lang="en-US" sz="2400">
                          <a:effectLst/>
                          <a:latin typeface="Times New Roman"/>
                          <a:ea typeface="Times New Roman"/>
                          <a:cs typeface="Times New Roman"/>
                        </a:rPr>
                        <a:t>1X</a:t>
                      </a:r>
                      <a:endParaRPr lang="en-US" sz="200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100101 (or)</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001 (or)</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1X</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101010 (</a:t>
                      </a:r>
                      <a:r>
                        <a:rPr lang="en-US" sz="2400" dirty="0" err="1">
                          <a:effectLst/>
                          <a:latin typeface="Times New Roman"/>
                          <a:ea typeface="Times New Roman"/>
                          <a:cs typeface="Times New Roman"/>
                        </a:rPr>
                        <a:t>slt</a:t>
                      </a:r>
                      <a:r>
                        <a:rPr lang="en-US" sz="2400" dirty="0">
                          <a:effectLst/>
                          <a:latin typeface="Times New Roman"/>
                          <a:ea typeface="Times New Roman"/>
                          <a:cs typeface="Times New Roman"/>
                        </a:rPr>
                        <a:t>)</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111 (set less than)</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8D8D8"/>
                    </a:solidFill>
                  </a:tcPr>
                </a:tc>
              </a:tr>
            </a:tbl>
          </a:graphicData>
        </a:graphic>
      </p:graphicFrame>
    </p:spTree>
    <p:extLst>
      <p:ext uri="{BB962C8B-B14F-4D97-AF65-F5344CB8AC3E}">
        <p14:creationId xmlns:p14="http://schemas.microsoft.com/office/powerpoint/2010/main" val="3826123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Main Decoder Truth Table</a:t>
            </a:r>
          </a:p>
        </p:txBody>
      </p:sp>
      <p:sp>
        <p:nvSpPr>
          <p:cNvPr id="45060" name="Rectangle 9"/>
          <p:cNvSpPr>
            <a:spLocks noChangeArrowheads="1"/>
          </p:cNvSpPr>
          <p:nvPr/>
        </p:nvSpPr>
        <p:spPr bwMode="auto">
          <a:xfrm>
            <a:off x="2335213" y="5857888"/>
            <a:ext cx="4473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a:t>Table 7.5 </a:t>
            </a:r>
            <a:r>
              <a:rPr lang="en-US" altLang="en-US" sz="1200" b="0"/>
              <a:t>Main decoder truth table enhanced to support j</a:t>
            </a:r>
          </a:p>
        </p:txBody>
      </p:sp>
      <p:graphicFrame>
        <p:nvGraphicFramePr>
          <p:cNvPr id="8" name="Table 7"/>
          <p:cNvGraphicFramePr>
            <a:graphicFrameLocks noGrp="1"/>
          </p:cNvGraphicFramePr>
          <p:nvPr>
            <p:extLst>
              <p:ext uri="{D42A27DB-BD31-4B8C-83A1-F6EECF244321}">
                <p14:modId xmlns:p14="http://schemas.microsoft.com/office/powerpoint/2010/main" val="808370083"/>
              </p:ext>
            </p:extLst>
          </p:nvPr>
        </p:nvGraphicFramePr>
        <p:xfrm>
          <a:off x="114298" y="2133600"/>
          <a:ext cx="8915403" cy="3522917"/>
        </p:xfrm>
        <a:graphic>
          <a:graphicData uri="http://schemas.openxmlformats.org/drawingml/2006/table">
            <a:tbl>
              <a:tblPr firstRow="1" bandRow="1"/>
              <a:tblGrid>
                <a:gridCol w="898594"/>
                <a:gridCol w="617083"/>
                <a:gridCol w="801680"/>
                <a:gridCol w="634883"/>
                <a:gridCol w="758169"/>
                <a:gridCol w="644113"/>
                <a:gridCol w="889365"/>
                <a:gridCol w="997937"/>
                <a:gridCol w="916216"/>
                <a:gridCol w="528637"/>
                <a:gridCol w="428625"/>
                <a:gridCol w="400050"/>
                <a:gridCol w="400051"/>
              </a:tblGrid>
              <a:tr h="385601">
                <a:tc>
                  <a:txBody>
                    <a:bodyPr/>
                    <a:lstStyle/>
                    <a:p>
                      <a:pPr marL="0" marR="0" algn="ctr">
                        <a:lnSpc>
                          <a:spcPct val="115000"/>
                        </a:lnSpc>
                        <a:spcBef>
                          <a:spcPts val="0"/>
                        </a:spcBef>
                        <a:spcAft>
                          <a:spcPts val="0"/>
                        </a:spcAft>
                      </a:pPr>
                      <a:r>
                        <a:rPr lang="en-US" sz="1200" b="1" dirty="0">
                          <a:solidFill>
                            <a:srgbClr val="FFFFFF"/>
                          </a:solidFill>
                          <a:effectLst/>
                          <a:latin typeface="Times New Roman"/>
                          <a:ea typeface="Times New Roman"/>
                          <a:cs typeface="Times New Roman"/>
                        </a:rPr>
                        <a:t>Instruction</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Op</a:t>
                      </a:r>
                      <a:r>
                        <a:rPr lang="en-US" sz="1200" b="1" baseline="-25000">
                          <a:solidFill>
                            <a:srgbClr val="FFFFFF"/>
                          </a:solidFill>
                          <a:effectLst/>
                          <a:latin typeface="Times New Roman"/>
                          <a:ea typeface="Times New Roman"/>
                          <a:cs typeface="Times New Roman"/>
                        </a:rPr>
                        <a:t>5:0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reg_write</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reg_dst</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alu_src</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branch</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mem_write</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b="1">
                          <a:solidFill>
                            <a:srgbClr val="FFFFFF"/>
                          </a:solidFill>
                          <a:effectLst/>
                          <a:latin typeface="Times New Roman"/>
                          <a:ea typeface="Times New Roman"/>
                          <a:cs typeface="Times New Roman"/>
                        </a:rPr>
                        <a:t>mem_to_reg</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dirty="0">
                          <a:solidFill>
                            <a:srgbClr val="FFFFFF"/>
                          </a:solidFill>
                          <a:effectLst/>
                          <a:latin typeface="Times New Roman"/>
                          <a:ea typeface="Times New Roman"/>
                          <a:cs typeface="Times New Roman"/>
                        </a:rPr>
                        <a:t>alu_op</a:t>
                      </a:r>
                      <a:r>
                        <a:rPr lang="en-US" sz="1200" b="1" baseline="-25000" dirty="0">
                          <a:solidFill>
                            <a:srgbClr val="FFFFFF"/>
                          </a:solidFill>
                          <a:effectLst/>
                          <a:latin typeface="Times New Roman"/>
                          <a:ea typeface="Times New Roman"/>
                          <a:cs typeface="Times New Roman"/>
                        </a:rPr>
                        <a:t>1:0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dirty="0" smtClean="0">
                          <a:solidFill>
                            <a:srgbClr val="FFFFFF"/>
                          </a:solidFill>
                          <a:effectLst/>
                          <a:latin typeface="Times New Roman"/>
                          <a:ea typeface="Times New Roman"/>
                          <a:cs typeface="Times New Roman"/>
                        </a:rPr>
                        <a:t>Jump</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r>
              <a:tr h="259775">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R-type</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000000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000" b="1" dirty="0">
                          <a:solidFill>
                            <a:srgbClr val="FF0000"/>
                          </a:solidFill>
                          <a:effectLst/>
                          <a:latin typeface="Times New Roman"/>
                          <a:ea typeface="Times New Roman"/>
                          <a:cs typeface="Times New Roman"/>
                        </a:rPr>
                        <a:t>Look @ </a:t>
                      </a:r>
                      <a:r>
                        <a:rPr lang="en-US" sz="1000" b="1" dirty="0" err="1">
                          <a:solidFill>
                            <a:srgbClr val="FF0000"/>
                          </a:solidFill>
                          <a:effectLst/>
                          <a:latin typeface="Times New Roman"/>
                          <a:ea typeface="Times New Roman"/>
                          <a:cs typeface="Times New Roman"/>
                        </a:rPr>
                        <a:t>funct</a:t>
                      </a:r>
                      <a:endParaRPr lang="en-US" sz="1100" dirty="0">
                        <a:effectLst/>
                        <a:latin typeface="Calibri"/>
                        <a:ea typeface="Calibri"/>
                        <a:cs typeface="Times New Roman"/>
                      </a:endParaRPr>
                    </a:p>
                    <a:p>
                      <a:pPr marL="0" marR="0" algn="ctr">
                        <a:lnSpc>
                          <a:spcPct val="115000"/>
                        </a:lnSpc>
                        <a:spcBef>
                          <a:spcPts val="0"/>
                        </a:spcBef>
                        <a:spcAft>
                          <a:spcPts val="0"/>
                        </a:spcAft>
                      </a:pPr>
                      <a:r>
                        <a:rPr lang="en-US" sz="1200" b="1" dirty="0">
                          <a:solidFill>
                            <a:schemeClr val="tx1"/>
                          </a:solidFill>
                          <a:effectLst/>
                          <a:latin typeface="Times New Roman"/>
                          <a:ea typeface="Times New Roman"/>
                          <a:cs typeface="Times New Roman"/>
                        </a:rPr>
                        <a:t>10</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59775">
                <a:tc>
                  <a:txBody>
                    <a:bodyPr/>
                    <a:lstStyle/>
                    <a:p>
                      <a:pPr marL="0" marR="0" algn="ctr">
                        <a:lnSpc>
                          <a:spcPct val="115000"/>
                        </a:lnSpc>
                        <a:spcBef>
                          <a:spcPts val="0"/>
                        </a:spcBef>
                        <a:spcAft>
                          <a:spcPts val="0"/>
                        </a:spcAft>
                      </a:pPr>
                      <a:r>
                        <a:rPr lang="en-US" sz="1200" dirty="0" err="1">
                          <a:effectLst/>
                          <a:latin typeface="Times New Roman"/>
                          <a:ea typeface="Times New Roman"/>
                          <a:cs typeface="Times New Roman"/>
                        </a:rPr>
                        <a:t>lw</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100011</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1</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err="1">
                          <a:solidFill>
                            <a:srgbClr val="FF0000"/>
                          </a:solidFill>
                          <a:effectLst/>
                          <a:latin typeface="Times New Roman"/>
                          <a:ea typeface="Times New Roman"/>
                          <a:cs typeface="Times New Roman"/>
                        </a:rPr>
                        <a:t>imm</a:t>
                      </a:r>
                      <a:r>
                        <a:rPr lang="en-US" sz="1000" dirty="0">
                          <a:solidFill>
                            <a:srgbClr val="FF0000"/>
                          </a:solidFill>
                          <a:effectLst/>
                          <a:latin typeface="Times New Roman"/>
                          <a:ea typeface="Times New Roman"/>
                          <a:cs typeface="Times New Roman"/>
                        </a:rPr>
                        <a:t> + </a:t>
                      </a:r>
                      <a:r>
                        <a:rPr lang="en-US" sz="1000" dirty="0" err="1">
                          <a:solidFill>
                            <a:srgbClr val="FF0000"/>
                          </a:solidFill>
                          <a:effectLst/>
                          <a:latin typeface="Times New Roman"/>
                          <a:ea typeface="Times New Roman"/>
                          <a:cs typeface="Times New Roman"/>
                        </a:rPr>
                        <a:t>rs</a:t>
                      </a:r>
                      <a:endParaRPr lang="en-US" sz="1100" dirty="0">
                        <a:effectLst/>
                        <a:latin typeface="Calibri"/>
                        <a:ea typeface="Calibri"/>
                        <a:cs typeface="Times New Roman"/>
                      </a:endParaRPr>
                    </a:p>
                    <a:p>
                      <a:pPr marL="0" marR="0" algn="ctr">
                        <a:lnSpc>
                          <a:spcPct val="115000"/>
                        </a:lnSpc>
                        <a:spcBef>
                          <a:spcPts val="0"/>
                        </a:spcBef>
                        <a:spcAft>
                          <a:spcPts val="0"/>
                        </a:spcAft>
                      </a:pPr>
                      <a:r>
                        <a:rPr lang="en-US" sz="1200" dirty="0">
                          <a:effectLst/>
                          <a:latin typeface="Times New Roman"/>
                          <a:ea typeface="Times New Roman"/>
                          <a:cs typeface="Times New Roman"/>
                        </a:rPr>
                        <a:t>00</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775">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sw</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101011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X</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X</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000" dirty="0" err="1">
                          <a:solidFill>
                            <a:srgbClr val="FF0000"/>
                          </a:solidFill>
                          <a:effectLst/>
                          <a:latin typeface="Times New Roman"/>
                          <a:ea typeface="Times New Roman"/>
                          <a:cs typeface="Times New Roman"/>
                        </a:rPr>
                        <a:t>imm</a:t>
                      </a:r>
                      <a:r>
                        <a:rPr lang="en-US" sz="1000" dirty="0">
                          <a:solidFill>
                            <a:srgbClr val="FF0000"/>
                          </a:solidFill>
                          <a:effectLst/>
                          <a:latin typeface="Times New Roman"/>
                          <a:ea typeface="Times New Roman"/>
                          <a:cs typeface="Times New Roman"/>
                        </a:rPr>
                        <a:t> + </a:t>
                      </a:r>
                      <a:r>
                        <a:rPr lang="en-US" sz="1000" dirty="0" err="1">
                          <a:solidFill>
                            <a:srgbClr val="FF0000"/>
                          </a:solidFill>
                          <a:effectLst/>
                          <a:latin typeface="Times New Roman"/>
                          <a:ea typeface="Times New Roman"/>
                          <a:cs typeface="Times New Roman"/>
                        </a:rPr>
                        <a:t>rs</a:t>
                      </a:r>
                      <a:endParaRPr lang="en-US" sz="1100" dirty="0">
                        <a:effectLst/>
                        <a:latin typeface="Calibri"/>
                        <a:ea typeface="Calibri"/>
                        <a:cs typeface="Times New Roman"/>
                      </a:endParaRPr>
                    </a:p>
                    <a:p>
                      <a:pPr marL="0" marR="0" algn="ctr">
                        <a:lnSpc>
                          <a:spcPct val="115000"/>
                        </a:lnSpc>
                        <a:spcBef>
                          <a:spcPts val="0"/>
                        </a:spcBef>
                        <a:spcAft>
                          <a:spcPts val="0"/>
                        </a:spcAft>
                      </a:pPr>
                      <a:r>
                        <a:rPr lang="en-US" sz="1200" dirty="0">
                          <a:effectLst/>
                          <a:latin typeface="Times New Roman"/>
                          <a:ea typeface="Times New Roman"/>
                          <a:cs typeface="Times New Roman"/>
                        </a:rPr>
                        <a:t>00</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59775">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beq</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000100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X</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X</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FF0000"/>
                          </a:solidFill>
                          <a:effectLst/>
                          <a:latin typeface="Times New Roman"/>
                          <a:ea typeface="Times New Roman"/>
                          <a:cs typeface="Times New Roman"/>
                        </a:rPr>
                        <a:t>sub</a:t>
                      </a:r>
                      <a:endParaRPr lang="en-US" sz="1100" dirty="0">
                        <a:effectLst/>
                        <a:latin typeface="Calibri"/>
                        <a:ea typeface="Calibri"/>
                        <a:cs typeface="Times New Roman"/>
                      </a:endParaRPr>
                    </a:p>
                    <a:p>
                      <a:pPr marL="0" marR="0" algn="ctr">
                        <a:lnSpc>
                          <a:spcPct val="115000"/>
                        </a:lnSpc>
                        <a:spcBef>
                          <a:spcPts val="0"/>
                        </a:spcBef>
                        <a:spcAft>
                          <a:spcPts val="0"/>
                        </a:spcAft>
                      </a:pPr>
                      <a:r>
                        <a:rPr lang="en-US" sz="1200" dirty="0">
                          <a:effectLst/>
                          <a:latin typeface="Times New Roman"/>
                          <a:ea typeface="Times New Roman"/>
                          <a:cs typeface="Times New Roman"/>
                        </a:rPr>
                        <a:t>01</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775">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addi</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001000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1</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000" dirty="0" err="1">
                          <a:solidFill>
                            <a:srgbClr val="FF0000"/>
                          </a:solidFill>
                          <a:effectLst/>
                          <a:latin typeface="Times New Roman"/>
                          <a:ea typeface="Times New Roman"/>
                          <a:cs typeface="Times New Roman"/>
                        </a:rPr>
                        <a:t>imm</a:t>
                      </a:r>
                      <a:r>
                        <a:rPr lang="en-US" sz="1000" dirty="0">
                          <a:solidFill>
                            <a:srgbClr val="FF0000"/>
                          </a:solidFill>
                          <a:effectLst/>
                          <a:latin typeface="Times New Roman"/>
                          <a:ea typeface="Times New Roman"/>
                          <a:cs typeface="Times New Roman"/>
                        </a:rPr>
                        <a:t> + </a:t>
                      </a:r>
                      <a:r>
                        <a:rPr lang="en-US" sz="1000" dirty="0" err="1">
                          <a:solidFill>
                            <a:srgbClr val="FF0000"/>
                          </a:solidFill>
                          <a:effectLst/>
                          <a:latin typeface="Times New Roman"/>
                          <a:ea typeface="Times New Roman"/>
                          <a:cs typeface="Times New Roman"/>
                        </a:rPr>
                        <a:t>rs</a:t>
                      </a:r>
                      <a:endParaRPr lang="en-US" sz="1100" dirty="0">
                        <a:effectLst/>
                        <a:latin typeface="Calibri"/>
                        <a:ea typeface="Calibri"/>
                        <a:cs typeface="Times New Roman"/>
                      </a:endParaRPr>
                    </a:p>
                    <a:p>
                      <a:pPr marL="0" marR="0" algn="ctr">
                        <a:lnSpc>
                          <a:spcPct val="115000"/>
                        </a:lnSpc>
                        <a:spcBef>
                          <a:spcPts val="0"/>
                        </a:spcBef>
                        <a:spcAft>
                          <a:spcPts val="0"/>
                        </a:spcAft>
                      </a:pPr>
                      <a:r>
                        <a:rPr lang="en-US" sz="1200" dirty="0">
                          <a:effectLst/>
                          <a:latin typeface="Times New Roman"/>
                          <a:ea typeface="Times New Roman"/>
                          <a:cs typeface="Times New Roman"/>
                        </a:rPr>
                        <a:t>00</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59775">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j</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000010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X</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X</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X</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X</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solidFill>
                            <a:schemeClr val="tx1"/>
                          </a:solidFill>
                          <a:effectLst/>
                          <a:latin typeface="Times New Roman"/>
                          <a:ea typeface="Times New Roman"/>
                          <a:cs typeface="Times New Roman"/>
                        </a:rPr>
                        <a:t>XX</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1</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200" dirty="0" smtClean="0">
                        <a:effectLst/>
                        <a:latin typeface="Times New Roman"/>
                        <a:ea typeface="Times New Roman"/>
                        <a:cs typeface="Times New Roman"/>
                      </a:endParaRPr>
                    </a:p>
                    <a:p>
                      <a:pPr marL="0" marR="0" algn="ctr">
                        <a:lnSpc>
                          <a:spcPct val="115000"/>
                        </a:lnSpc>
                        <a:spcBef>
                          <a:spcPts val="0"/>
                        </a:spcBef>
                        <a:spcAft>
                          <a:spcPts val="0"/>
                        </a:spcAft>
                      </a:pP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2305">
                <a:tc>
                  <a:txBody>
                    <a:bodyPr/>
                    <a:lstStyle/>
                    <a:p>
                      <a:pPr marL="0" marR="0" algn="ctr">
                        <a:lnSpc>
                          <a:spcPct val="115000"/>
                        </a:lnSpc>
                        <a:spcBef>
                          <a:spcPts val="0"/>
                        </a:spcBef>
                        <a:spcAft>
                          <a:spcPts val="0"/>
                        </a:spcAft>
                      </a:pPr>
                      <a:r>
                        <a:rPr lang="en-US" sz="1200" dirty="0" err="1">
                          <a:effectLst/>
                          <a:latin typeface="Times New Roman"/>
                          <a:ea typeface="Times New Roman"/>
                          <a:cs typeface="Times New Roman"/>
                        </a:rPr>
                        <a:t>ori</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001101</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71475">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bne</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000101</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02732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Single-Cycle Processor Schematic</a:t>
            </a:r>
          </a:p>
        </p:txBody>
      </p:sp>
      <p:sp>
        <p:nvSpPr>
          <p:cNvPr id="4608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742950" indent="-285750"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143000" indent="-228600"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endParaRPr lang="en-US" altLang="en-US" sz="1200" b="0"/>
          </a:p>
        </p:txBody>
      </p:sp>
      <p:graphicFrame>
        <p:nvGraphicFramePr>
          <p:cNvPr id="46085" name="Object 2"/>
          <p:cNvGraphicFramePr>
            <a:graphicFrameLocks noChangeAspect="1"/>
          </p:cNvGraphicFramePr>
          <p:nvPr/>
        </p:nvGraphicFramePr>
        <p:xfrm>
          <a:off x="523875" y="1447800"/>
          <a:ext cx="8239125" cy="4743450"/>
        </p:xfrm>
        <a:graphic>
          <a:graphicData uri="http://schemas.openxmlformats.org/presentationml/2006/ole">
            <mc:AlternateContent xmlns:mc="http://schemas.openxmlformats.org/markup-compatibility/2006">
              <mc:Choice xmlns:v="urn:schemas-microsoft-com:vml" Requires="v">
                <p:oleObj spid="_x0000_s1036" name="Visio" r:id="rId3" imgW="5587289" imgH="3225394" progId="Visio.Drawing.11">
                  <p:embed/>
                </p:oleObj>
              </mc:Choice>
              <mc:Fallback>
                <p:oleObj name="Visio" r:id="rId3" imgW="5587289" imgH="32253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1447800"/>
                        <a:ext cx="82391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61368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endParaRPr lang="en-US" smtClean="0"/>
          </a:p>
          <a:p>
            <a:pPr>
              <a:defRPr/>
            </a:pPr>
            <a:fld id="{8DDDF030-EE8C-48C8-B35A-7A5AA2E1DDD2}" type="slidenum">
              <a:rPr lang="en-US" smtClean="0"/>
              <a:pPr>
                <a:defRPr/>
              </a:pPr>
              <a:t>16</a:t>
            </a:fld>
            <a:endParaRPr lang="en-US"/>
          </a:p>
        </p:txBody>
      </p:sp>
      <p:sp>
        <p:nvSpPr>
          <p:cNvPr id="3" name="Date Placeholder 2"/>
          <p:cNvSpPr>
            <a:spLocks noGrp="1"/>
          </p:cNvSpPr>
          <p:nvPr>
            <p:ph type="dt" sz="half" idx="11"/>
          </p:nvPr>
        </p:nvSpPr>
        <p:spPr/>
        <p:txBody>
          <a:bodyPr/>
          <a:lstStyle/>
          <a:p>
            <a:pPr>
              <a:defRPr/>
            </a:pPr>
            <a:endParaRPr lang="en-US" smtClean="0"/>
          </a:p>
          <a:p>
            <a:pPr>
              <a:defRPr/>
            </a:pPr>
            <a:fld id="{5B70A108-3252-41E5-B998-DFD4EB0E8CFA}" type="datetime3">
              <a:rPr lang="en-US" smtClean="0"/>
              <a:pPr>
                <a:defRPr/>
              </a:pPr>
              <a:t>18 April 2017</a:t>
            </a:fld>
            <a:endParaRPr lang="en-US"/>
          </a:p>
        </p:txBody>
      </p:sp>
    </p:spTree>
    <p:extLst>
      <p:ext uri="{BB962C8B-B14F-4D97-AF65-F5344CB8AC3E}">
        <p14:creationId xmlns:p14="http://schemas.microsoft.com/office/powerpoint/2010/main" val="3711066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4"/>
          <p:cNvSpPr txBox="1">
            <a:spLocks noChangeArrowheads="1"/>
          </p:cNvSpPr>
          <p:nvPr/>
        </p:nvSpPr>
        <p:spPr>
          <a:xfrm>
            <a:off x="355600" y="165100"/>
            <a:ext cx="8229600" cy="1143000"/>
          </a:xfrm>
          <a:prstGeom prst="rect">
            <a:avLst/>
          </a:prstGeom>
        </p:spPr>
        <p:txBody>
          <a:bodyPr anchor="ctr" anchorCtr="0"/>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I-Type Instructions</a:t>
            </a:r>
          </a:p>
        </p:txBody>
      </p:sp>
      <p:sp>
        <p:nvSpPr>
          <p:cNvPr id="13" name="Content Placeholder 2"/>
          <p:cNvSpPr txBox="1">
            <a:spLocks/>
          </p:cNvSpPr>
          <p:nvPr/>
        </p:nvSpPr>
        <p:spPr>
          <a:xfrm>
            <a:off x="800100" y="1536700"/>
            <a:ext cx="8131175"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a:defRPr/>
            </a:pPr>
            <a:r>
              <a:rPr lang="en-US" sz="2000" dirty="0" smtClean="0"/>
              <a:t>I-Type </a:t>
            </a:r>
            <a:r>
              <a:rPr lang="en-US" sz="2000" dirty="0"/>
              <a:t>Instructions – Immediate Type</a:t>
            </a:r>
          </a:p>
          <a:p>
            <a:pPr>
              <a:defRPr/>
            </a:pPr>
            <a:endParaRPr lang="en-US" sz="2000" kern="0" dirty="0" smtClean="0"/>
          </a:p>
          <a:p>
            <a:pPr>
              <a:defRPr/>
            </a:pPr>
            <a:endParaRPr lang="en-US" sz="2000" kern="0" dirty="0"/>
          </a:p>
          <a:p>
            <a:pPr>
              <a:defRPr/>
            </a:pPr>
            <a:endParaRPr lang="en-US" sz="2000" kern="0" dirty="0" smtClean="0"/>
          </a:p>
          <a:p>
            <a:pPr>
              <a:defRPr/>
            </a:pPr>
            <a:endParaRPr lang="en-US" sz="1200" dirty="0"/>
          </a:p>
          <a:p>
            <a:pPr>
              <a:defRPr/>
            </a:pPr>
            <a:endParaRPr lang="en-US" sz="2000" kern="0" dirty="0"/>
          </a:p>
        </p:txBody>
      </p:sp>
      <p:graphicFrame>
        <p:nvGraphicFramePr>
          <p:cNvPr id="11" name="Table 10"/>
          <p:cNvGraphicFramePr>
            <a:graphicFrameLocks noGrp="1"/>
          </p:cNvGraphicFramePr>
          <p:nvPr>
            <p:extLst>
              <p:ext uri="{D42A27DB-BD31-4B8C-83A1-F6EECF244321}">
                <p14:modId xmlns:p14="http://schemas.microsoft.com/office/powerpoint/2010/main" val="3797227086"/>
              </p:ext>
            </p:extLst>
          </p:nvPr>
        </p:nvGraphicFramePr>
        <p:xfrm>
          <a:off x="1357702" y="1946206"/>
          <a:ext cx="6096000" cy="1341120"/>
        </p:xfrm>
        <a:graphic>
          <a:graphicData uri="http://schemas.openxmlformats.org/drawingml/2006/table">
            <a:tbl>
              <a:tblPr firstRow="1" bandRow="1">
                <a:tableStyleId>{21E4AEA4-8DFA-4A89-87EB-49C32662AFE0}</a:tableStyleId>
              </a:tblPr>
              <a:tblGrid>
                <a:gridCol w="1016000"/>
                <a:gridCol w="1016000"/>
                <a:gridCol w="1016000"/>
                <a:gridCol w="3048000"/>
              </a:tblGrid>
              <a:tr h="324963">
                <a:tc gridSpan="4">
                  <a:txBody>
                    <a:bodyPr/>
                    <a:lstStyle/>
                    <a:p>
                      <a:pPr algn="ctr"/>
                      <a:r>
                        <a:rPr lang="en-US" sz="1600" b="1" dirty="0" smtClean="0">
                          <a:solidFill>
                            <a:srgbClr val="0070C0"/>
                          </a:solidFill>
                        </a:rPr>
                        <a:t>I-Type</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29476">
                <a:tc>
                  <a:txBody>
                    <a:bodyPr/>
                    <a:lstStyle/>
                    <a:p>
                      <a:pPr algn="ctr"/>
                      <a:r>
                        <a:rPr lang="en-US" sz="1600" b="1" dirty="0" smtClean="0">
                          <a:solidFill>
                            <a:srgbClr val="0070C0"/>
                          </a:solidFill>
                        </a:rPr>
                        <a:t>op</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imm</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476">
                <a:tc>
                  <a:txBody>
                    <a:bodyPr/>
                    <a:lstStyle/>
                    <a:p>
                      <a:pPr algn="ctr"/>
                      <a:r>
                        <a:rPr lang="en-US" sz="1600" b="1" dirty="0" smtClean="0"/>
                        <a:t>6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16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476">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476415"/>
              </p:ext>
            </p:extLst>
          </p:nvPr>
        </p:nvGraphicFramePr>
        <p:xfrm>
          <a:off x="1357703" y="1946206"/>
          <a:ext cx="6096000" cy="1341120"/>
        </p:xfrm>
        <a:graphic>
          <a:graphicData uri="http://schemas.openxmlformats.org/drawingml/2006/table">
            <a:tbl>
              <a:tblPr firstRow="1" bandRow="1">
                <a:tableStyleId>{21E4AEA4-8DFA-4A89-87EB-49C32662AFE0}</a:tableStyleId>
              </a:tblPr>
              <a:tblGrid>
                <a:gridCol w="1016000"/>
                <a:gridCol w="1016000"/>
                <a:gridCol w="1016000"/>
                <a:gridCol w="3048000"/>
              </a:tblGrid>
              <a:tr h="324963">
                <a:tc gridSpan="4">
                  <a:txBody>
                    <a:bodyPr/>
                    <a:lstStyle/>
                    <a:p>
                      <a:pPr algn="ctr"/>
                      <a:r>
                        <a:rPr lang="en-US" sz="1600" b="1" dirty="0" smtClean="0">
                          <a:solidFill>
                            <a:srgbClr val="0070C0"/>
                          </a:solidFill>
                        </a:rPr>
                        <a:t>I-Type</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29476">
                <a:tc>
                  <a:txBody>
                    <a:bodyPr/>
                    <a:lstStyle/>
                    <a:p>
                      <a:pPr algn="ctr"/>
                      <a:r>
                        <a:rPr lang="en-US" sz="1600" b="1" dirty="0" smtClean="0">
                          <a:solidFill>
                            <a:srgbClr val="0070C0"/>
                          </a:solidFill>
                        </a:rPr>
                        <a:t>op</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imm</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476">
                <a:tc>
                  <a:txBody>
                    <a:bodyPr/>
                    <a:lstStyle/>
                    <a:p>
                      <a:pPr algn="ctr"/>
                      <a:r>
                        <a:rPr lang="en-US" sz="1600" b="1" dirty="0" smtClean="0"/>
                        <a:t>6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16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476">
                <a:tc>
                  <a:txBody>
                    <a:bodyPr/>
                    <a:lstStyle/>
                    <a:p>
                      <a:pPr algn="ctr"/>
                      <a:r>
                        <a:rPr lang="en-US" altLang="en-US" sz="1600" b="1" dirty="0" smtClean="0"/>
                        <a:t>31:26</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b="1" dirty="0" smtClean="0"/>
                        <a:t>25:21</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b="1" dirty="0" smtClean="0"/>
                        <a:t>20:16</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6712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State Elements of MIPS</a:t>
            </a:r>
          </a:p>
          <a:p>
            <a:pPr eaLnBrk="1" hangingPunct="1">
              <a:defRPr/>
            </a:pPr>
            <a:r>
              <a:rPr lang="en-US" kern="0" dirty="0" smtClean="0"/>
              <a:t>Processor</a:t>
            </a:r>
          </a:p>
        </p:txBody>
      </p:sp>
      <p:pic>
        <p:nvPicPr>
          <p:cNvPr id="4198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450" y="3624336"/>
            <a:ext cx="80391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7"/>
          <p:cNvSpPr>
            <a:spLocks noChangeArrowheads="1"/>
          </p:cNvSpPr>
          <p:nvPr/>
        </p:nvSpPr>
        <p:spPr bwMode="auto">
          <a:xfrm>
            <a:off x="857250" y="5795976"/>
            <a:ext cx="3433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7.1 State elements of MIPS processor</a:t>
            </a:r>
            <a:endParaRPr lang="en-US" altLang="en-US" sz="1200" b="0" dirty="0"/>
          </a:p>
        </p:txBody>
      </p:sp>
      <p:sp>
        <p:nvSpPr>
          <p:cNvPr id="7" name="Content Placeholder 2"/>
          <p:cNvSpPr txBox="1">
            <a:spLocks/>
          </p:cNvSpPr>
          <p:nvPr/>
        </p:nvSpPr>
        <p:spPr>
          <a:xfrm>
            <a:off x="800100" y="1536700"/>
            <a:ext cx="8131175"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a:defRPr/>
            </a:pPr>
            <a:r>
              <a:rPr lang="en-US" kern="0" dirty="0" smtClean="0"/>
              <a:t>Instruction Memory – put in address get out data</a:t>
            </a:r>
          </a:p>
          <a:p>
            <a:pPr>
              <a:defRPr/>
            </a:pPr>
            <a:r>
              <a:rPr lang="en-US" kern="0" dirty="0" smtClean="0"/>
              <a:t>Register File – can do two reads at once</a:t>
            </a:r>
          </a:p>
          <a:p>
            <a:pPr lvl="1">
              <a:defRPr/>
            </a:pPr>
            <a:r>
              <a:rPr lang="en-US" kern="0" dirty="0" smtClean="0"/>
              <a:t>A1 </a:t>
            </a:r>
            <a:r>
              <a:rPr lang="en-US" kern="0" dirty="0" smtClean="0">
                <a:sym typeface="Wingdings" panose="05000000000000000000" pitchFamily="2" charset="2"/>
              </a:rPr>
              <a:t> RD1	A2  RD2</a:t>
            </a:r>
          </a:p>
          <a:p>
            <a:pPr lvl="1">
              <a:defRPr/>
            </a:pPr>
            <a:r>
              <a:rPr lang="en-US" kern="0" dirty="0" smtClean="0">
                <a:sym typeface="Wingdings" panose="05000000000000000000" pitchFamily="2" charset="2"/>
              </a:rPr>
              <a:t>A3  WD3 and is Controlled by WE</a:t>
            </a:r>
          </a:p>
          <a:p>
            <a:pPr>
              <a:defRPr/>
            </a:pPr>
            <a:r>
              <a:rPr lang="en-US" kern="0" dirty="0" smtClean="0">
                <a:sym typeface="Wingdings" panose="05000000000000000000" pitchFamily="2" charset="2"/>
              </a:rPr>
              <a:t>Data Memory – put in address, controlled by WE</a:t>
            </a:r>
            <a:endParaRPr lang="en-US" kern="0" dirty="0" smtClean="0"/>
          </a:p>
        </p:txBody>
      </p:sp>
    </p:spTree>
    <p:extLst>
      <p:ext uri="{BB962C8B-B14F-4D97-AF65-F5344CB8AC3E}">
        <p14:creationId xmlns:p14="http://schemas.microsoft.com/office/powerpoint/2010/main" val="585923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Arithmetic Logic Unit - ALU</a:t>
            </a:r>
            <a:endParaRPr lang="en-US" dirty="0"/>
          </a:p>
        </p:txBody>
      </p:sp>
      <p:sp>
        <p:nvSpPr>
          <p:cNvPr id="4" name="Slide Number Placeholder 3"/>
          <p:cNvSpPr>
            <a:spLocks noGrp="1"/>
          </p:cNvSpPr>
          <p:nvPr>
            <p:ph type="sldNum" sz="quarter" idx="10"/>
          </p:nvPr>
        </p:nvSpPr>
        <p:spPr/>
        <p:txBody>
          <a:bodyPr/>
          <a:lstStyle/>
          <a:p>
            <a:pPr>
              <a:defRPr/>
            </a:pPr>
            <a:endParaRPr lang="en-US" smtClean="0"/>
          </a:p>
          <a:p>
            <a:pPr>
              <a:defRPr/>
            </a:pPr>
            <a:fld id="{C4D65584-0C7D-48B8-BEDE-21A2E8802255}" type="slidenum">
              <a:rPr lang="en-US" smtClean="0"/>
              <a:pPr>
                <a:defRPr/>
              </a:pPr>
              <a:t>19</a:t>
            </a:fld>
            <a:endParaRPr lang="en-US"/>
          </a:p>
        </p:txBody>
      </p:sp>
      <p:sp>
        <p:nvSpPr>
          <p:cNvPr id="5" name="Date Placeholder 4"/>
          <p:cNvSpPr>
            <a:spLocks noGrp="1"/>
          </p:cNvSpPr>
          <p:nvPr>
            <p:ph type="dt" sz="half" idx="11"/>
          </p:nvPr>
        </p:nvSpPr>
        <p:spPr/>
        <p:txBody>
          <a:bodyPr/>
          <a:lstStyle/>
          <a:p>
            <a:pPr>
              <a:defRPr/>
            </a:pPr>
            <a:endParaRPr lang="en-US" smtClean="0"/>
          </a:p>
          <a:p>
            <a:pPr>
              <a:defRPr/>
            </a:pPr>
            <a:fld id="{CE428E89-579F-43C8-B441-BB390AD4A5E9}" type="datetime3">
              <a:rPr lang="en-US" smtClean="0"/>
              <a:pPr>
                <a:defRPr/>
              </a:pPr>
              <a:t>18 April 2017</a:t>
            </a:fld>
            <a:endParaRPr lang="en-US"/>
          </a:p>
        </p:txBody>
      </p:sp>
      <p:sp>
        <p:nvSpPr>
          <p:cNvPr id="10" name="Content Placeholder 9"/>
          <p:cNvSpPr>
            <a:spLocks noGrp="1"/>
          </p:cNvSpPr>
          <p:nvPr>
            <p:ph idx="1"/>
          </p:nvPr>
        </p:nvSpPr>
        <p:spPr/>
        <p:txBody>
          <a:bodyPr/>
          <a:lstStyle/>
          <a:p>
            <a:endParaRPr lang="en-US" dirty="0"/>
          </a:p>
        </p:txBody>
      </p:sp>
      <p:graphicFrame>
        <p:nvGraphicFramePr>
          <p:cNvPr id="11" name="Content Placeholder 8"/>
          <p:cNvGraphicFramePr>
            <a:graphicFrameLocks/>
          </p:cNvGraphicFramePr>
          <p:nvPr>
            <p:extLst>
              <p:ext uri="{D42A27DB-BD31-4B8C-83A1-F6EECF244321}">
                <p14:modId xmlns:p14="http://schemas.microsoft.com/office/powerpoint/2010/main" val="1494054157"/>
              </p:ext>
            </p:extLst>
          </p:nvPr>
        </p:nvGraphicFramePr>
        <p:xfrm>
          <a:off x="6799580" y="2422101"/>
          <a:ext cx="1809115" cy="2468880"/>
        </p:xfrm>
        <a:graphic>
          <a:graphicData uri="http://schemas.openxmlformats.org/drawingml/2006/table">
            <a:tbl>
              <a:tblPr firstRow="1" bandRow="1">
                <a:tableStyleId>{21E4AEA4-8DFA-4A89-87EB-49C32662AFE0}</a:tableStyleId>
              </a:tblPr>
              <a:tblGrid>
                <a:gridCol w="780415"/>
                <a:gridCol w="1028700"/>
              </a:tblGrid>
              <a:tr h="274320">
                <a:tc>
                  <a:txBody>
                    <a:bodyPr/>
                    <a:lstStyle/>
                    <a:p>
                      <a:pPr marL="0" marR="0" algn="ctr">
                        <a:lnSpc>
                          <a:spcPct val="115000"/>
                        </a:lnSpc>
                        <a:spcBef>
                          <a:spcPts val="0"/>
                        </a:spcBef>
                        <a:spcAft>
                          <a:spcPts val="0"/>
                        </a:spcAft>
                      </a:pPr>
                      <a:r>
                        <a:rPr lang="en-US" sz="1400" dirty="0">
                          <a:effectLst/>
                        </a:rPr>
                        <a:t>F</a:t>
                      </a:r>
                      <a:r>
                        <a:rPr lang="en-US" sz="1400" baseline="-25000" dirty="0">
                          <a:effectLst/>
                        </a:rPr>
                        <a:t>2:0</a:t>
                      </a:r>
                      <a:endParaRPr lang="en-US" sz="1200" dirty="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Function</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000</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A &amp; B</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001</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A | B</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010</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A + B</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dirty="0">
                          <a:effectLst/>
                        </a:rPr>
                        <a:t>011</a:t>
                      </a:r>
                      <a:endParaRPr lang="en-US" sz="1200" dirty="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not used</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100</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A &amp; ~B</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101</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A | ~B</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110</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A - B</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111</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dirty="0">
                          <a:effectLst/>
                        </a:rPr>
                        <a:t>SLT</a:t>
                      </a:r>
                      <a:endParaRPr lang="en-US" sz="1200" dirty="0">
                        <a:effectLst/>
                        <a:latin typeface="Calibri"/>
                        <a:ea typeface="Calibri"/>
                        <a:cs typeface="Times New Roman"/>
                      </a:endParaRPr>
                    </a:p>
                  </a:txBody>
                  <a:tcPr marL="73025" marR="73025" marT="0" marB="0" anchor="ctr"/>
                </a:tc>
              </a:tr>
            </a:tbl>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533729377"/>
              </p:ext>
            </p:extLst>
          </p:nvPr>
        </p:nvGraphicFramePr>
        <p:xfrm>
          <a:off x="1998170" y="1447544"/>
          <a:ext cx="4739762" cy="4970189"/>
        </p:xfrm>
        <a:graphic>
          <a:graphicData uri="http://schemas.openxmlformats.org/presentationml/2006/ole">
            <mc:AlternateContent xmlns:mc="http://schemas.openxmlformats.org/markup-compatibility/2006">
              <mc:Choice xmlns:v="urn:schemas-microsoft-com:vml" Requires="v">
                <p:oleObj spid="_x0000_s2060" name="Visio" r:id="rId3" imgW="2647843" imgH="2781270" progId="Visio.Drawing.11">
                  <p:embed/>
                </p:oleObj>
              </mc:Choice>
              <mc:Fallback>
                <p:oleObj name="Visio" r:id="rId3" imgW="2647843" imgH="278127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170" y="1447544"/>
                        <a:ext cx="4739762" cy="4970189"/>
                      </a:xfrm>
                      <a:prstGeom prst="rect">
                        <a:avLst/>
                      </a:prstGeom>
                      <a:noFill/>
                    </p:spPr>
                  </p:pic>
                </p:oleObj>
              </mc:Fallback>
            </mc:AlternateContent>
          </a:graphicData>
        </a:graphic>
      </p:graphicFrame>
      <p:pic>
        <p:nvPicPr>
          <p:cNvPr id="15"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1071" y="1631421"/>
            <a:ext cx="22479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382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 Outline</a:t>
            </a:r>
            <a:endParaRPr lang="en-US" dirty="0"/>
          </a:p>
        </p:txBody>
      </p:sp>
      <p:sp>
        <p:nvSpPr>
          <p:cNvPr id="3" name="Content Placeholder 2"/>
          <p:cNvSpPr>
            <a:spLocks noGrp="1"/>
          </p:cNvSpPr>
          <p:nvPr>
            <p:ph idx="1"/>
          </p:nvPr>
        </p:nvSpPr>
        <p:spPr/>
        <p:txBody>
          <a:bodyPr/>
          <a:lstStyle/>
          <a:p>
            <a:r>
              <a:rPr lang="en-US" dirty="0" smtClean="0"/>
              <a:t>Do Time Logs!</a:t>
            </a:r>
          </a:p>
          <a:p>
            <a:r>
              <a:rPr lang="en-US" dirty="0" smtClean="0"/>
              <a:t>Lab 4 Mega </a:t>
            </a:r>
            <a:r>
              <a:rPr lang="en-US" dirty="0" err="1" smtClean="0"/>
              <a:t>PreLab</a:t>
            </a:r>
            <a:r>
              <a:rPr lang="en-US" dirty="0" smtClean="0"/>
              <a:t> – Due Now</a:t>
            </a:r>
          </a:p>
          <a:p>
            <a:r>
              <a:rPr lang="en-US" dirty="0" smtClean="0"/>
              <a:t>Lab 4 Demo – Lesson 38</a:t>
            </a:r>
          </a:p>
          <a:p>
            <a:r>
              <a:rPr lang="en-US" altLang="en-US" dirty="0" smtClean="0"/>
              <a:t>GR #3 – Lesson 39</a:t>
            </a:r>
          </a:p>
          <a:p>
            <a:r>
              <a:rPr lang="en-US" altLang="en-US" dirty="0" smtClean="0"/>
              <a:t>Lab 4 Report and Final Review – Lesson 40</a:t>
            </a:r>
          </a:p>
          <a:p>
            <a:endParaRPr lang="en-US" altLang="en-US" dirty="0"/>
          </a:p>
          <a:p>
            <a:r>
              <a:rPr lang="en-US" altLang="en-US" dirty="0" smtClean="0"/>
              <a:t>FYI</a:t>
            </a:r>
            <a:r>
              <a:rPr lang="en-US" altLang="en-US" dirty="0"/>
              <a:t>, All assigned work is required for completion of the course.  Even if an assignment is so late that no credit will be received, the assignment must be completed to the satisfaction of your instruction to prevent an “incomplete” grade</a:t>
            </a:r>
            <a:r>
              <a:rPr lang="en-US" altLang="en-US" dirty="0" smtClean="0"/>
              <a:t>.  Must be complete by COB Lesson 40.</a:t>
            </a:r>
            <a:endParaRPr lang="en-US" altLang="en-US" dirty="0"/>
          </a:p>
        </p:txBody>
      </p:sp>
      <p:sp>
        <p:nvSpPr>
          <p:cNvPr id="4" name="Slide Number Placeholder 3"/>
          <p:cNvSpPr>
            <a:spLocks noGrp="1"/>
          </p:cNvSpPr>
          <p:nvPr>
            <p:ph type="sldNum" sz="quarter" idx="10"/>
          </p:nvPr>
        </p:nvSpPr>
        <p:spPr/>
        <p:txBody>
          <a:bodyPr/>
          <a:lstStyle/>
          <a:p>
            <a:pPr>
              <a:defRPr/>
            </a:pPr>
            <a:endParaRPr lang="en-US" smtClean="0"/>
          </a:p>
          <a:p>
            <a:pPr>
              <a:defRPr/>
            </a:pPr>
            <a:fld id="{C4D65584-0C7D-48B8-BEDE-21A2E8802255}" type="slidenum">
              <a:rPr lang="en-US" smtClean="0"/>
              <a:pPr>
                <a:defRPr/>
              </a:pPr>
              <a:t>2</a:t>
            </a:fld>
            <a:endParaRPr lang="en-US"/>
          </a:p>
        </p:txBody>
      </p:sp>
      <p:sp>
        <p:nvSpPr>
          <p:cNvPr id="5" name="Date Placeholder 4"/>
          <p:cNvSpPr>
            <a:spLocks noGrp="1"/>
          </p:cNvSpPr>
          <p:nvPr>
            <p:ph type="dt" sz="half" idx="11"/>
          </p:nvPr>
        </p:nvSpPr>
        <p:spPr/>
        <p:txBody>
          <a:bodyPr/>
          <a:lstStyle/>
          <a:p>
            <a:pPr>
              <a:defRPr/>
            </a:pPr>
            <a:endParaRPr lang="en-US" smtClean="0"/>
          </a:p>
          <a:p>
            <a:pPr>
              <a:defRPr/>
            </a:pPr>
            <a:fld id="{CE428E89-579F-43C8-B441-BB390AD4A5E9}" type="datetime3">
              <a:rPr lang="en-US" smtClean="0"/>
              <a:pPr>
                <a:defRPr/>
              </a:pPr>
              <a:t>18 April 2017</a:t>
            </a:fld>
            <a:endParaRPr lang="en-US"/>
          </a:p>
        </p:txBody>
      </p:sp>
    </p:spTree>
    <p:extLst>
      <p:ext uri="{BB962C8B-B14F-4D97-AF65-F5344CB8AC3E}">
        <p14:creationId xmlns:p14="http://schemas.microsoft.com/office/powerpoint/2010/main" val="2062700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I-Type Instruction</a:t>
            </a:r>
            <a:br>
              <a:rPr lang="en-US" dirty="0"/>
            </a:br>
            <a:r>
              <a:rPr lang="en-US" dirty="0" err="1" smtClean="0"/>
              <a:t>lw</a:t>
            </a:r>
            <a:r>
              <a:rPr lang="en-US" dirty="0" smtClean="0"/>
              <a:t> </a:t>
            </a:r>
            <a:r>
              <a:rPr lang="en-US" dirty="0" err="1"/>
              <a:t>rt</a:t>
            </a:r>
            <a:r>
              <a:rPr lang="en-US" dirty="0"/>
              <a:t>, </a:t>
            </a:r>
            <a:r>
              <a:rPr lang="en-US" dirty="0" err="1"/>
              <a:t>imm</a:t>
            </a:r>
            <a:r>
              <a:rPr lang="en-US" dirty="0"/>
              <a:t>(</a:t>
            </a:r>
            <a:r>
              <a:rPr lang="en-US" dirty="0" err="1"/>
              <a:t>rs</a:t>
            </a:r>
            <a:r>
              <a:rPr lang="en-US" dirty="0" smtClean="0"/>
              <a: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endParaRPr lang="en-US" smtClean="0"/>
          </a:p>
          <a:p>
            <a:pPr>
              <a:defRPr/>
            </a:pPr>
            <a:fld id="{C4D65584-0C7D-48B8-BEDE-21A2E8802255}" type="slidenum">
              <a:rPr lang="en-US" smtClean="0"/>
              <a:pPr>
                <a:defRPr/>
              </a:pPr>
              <a:t>20</a:t>
            </a:fld>
            <a:endParaRPr lang="en-US"/>
          </a:p>
        </p:txBody>
      </p:sp>
      <p:sp>
        <p:nvSpPr>
          <p:cNvPr id="5" name="Date Placeholder 4"/>
          <p:cNvSpPr>
            <a:spLocks noGrp="1"/>
          </p:cNvSpPr>
          <p:nvPr>
            <p:ph type="dt" sz="half" idx="11"/>
          </p:nvPr>
        </p:nvSpPr>
        <p:spPr/>
        <p:txBody>
          <a:bodyPr/>
          <a:lstStyle/>
          <a:p>
            <a:pPr>
              <a:defRPr/>
            </a:pPr>
            <a:endParaRPr lang="en-US" smtClean="0"/>
          </a:p>
          <a:p>
            <a:pPr>
              <a:defRPr/>
            </a:pPr>
            <a:fld id="{CE428E89-579F-43C8-B441-BB390AD4A5E9}" type="datetime3">
              <a:rPr lang="en-US" smtClean="0"/>
              <a:pPr>
                <a:defRPr/>
              </a:pPr>
              <a:t>18 April 2017</a:t>
            </a:fld>
            <a:endParaRPr lang="en-US"/>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r="19688"/>
          <a:stretch>
            <a:fillRect/>
          </a:stretch>
        </p:blipFill>
        <p:spPr bwMode="auto">
          <a:xfrm>
            <a:off x="630759" y="2309812"/>
            <a:ext cx="54483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l="70705"/>
          <a:stretch>
            <a:fillRect/>
          </a:stretch>
        </p:blipFill>
        <p:spPr bwMode="auto">
          <a:xfrm>
            <a:off x="6564051" y="2334393"/>
            <a:ext cx="2012686" cy="17574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317847432"/>
              </p:ext>
            </p:extLst>
          </p:nvPr>
        </p:nvGraphicFramePr>
        <p:xfrm>
          <a:off x="300048" y="171455"/>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52663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I-Type </a:t>
            </a:r>
            <a:r>
              <a:rPr lang="en-US" kern="0" dirty="0" smtClean="0"/>
              <a:t>Instruction</a:t>
            </a:r>
          </a:p>
          <a:p>
            <a:pPr eaLnBrk="1" hangingPunct="1">
              <a:defRPr/>
            </a:pPr>
            <a:r>
              <a:rPr lang="en-US" kern="0" dirty="0" err="1" smtClean="0"/>
              <a:t>lw</a:t>
            </a:r>
            <a:r>
              <a:rPr lang="en-US" kern="0" dirty="0" smtClean="0"/>
              <a:t> </a:t>
            </a:r>
            <a:r>
              <a:rPr lang="en-US" kern="0" dirty="0" err="1" smtClean="0"/>
              <a:t>rt</a:t>
            </a:r>
            <a:r>
              <a:rPr lang="en-US" kern="0" dirty="0" smtClean="0"/>
              <a:t>, </a:t>
            </a:r>
            <a:r>
              <a:rPr lang="en-US" kern="0" dirty="0" err="1" smtClean="0"/>
              <a:t>imm</a:t>
            </a:r>
            <a:r>
              <a:rPr lang="en-US" kern="0" dirty="0" smtClean="0"/>
              <a:t>(</a:t>
            </a:r>
            <a:r>
              <a:rPr lang="en-US" kern="0" dirty="0" err="1" smtClean="0"/>
              <a:t>rs</a:t>
            </a:r>
            <a:r>
              <a:rPr lang="en-US" kern="0" dirty="0" smtClean="0"/>
              <a:t>)</a:t>
            </a:r>
            <a:endParaRPr lang="en-US" kern="0" dirty="0"/>
          </a:p>
        </p:txBody>
      </p:sp>
      <p:pic>
        <p:nvPicPr>
          <p:cNvPr id="4403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1650" y="1476375"/>
            <a:ext cx="81407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9"/>
          <p:cNvSpPr>
            <a:spLocks noChangeArrowheads="1"/>
          </p:cNvSpPr>
          <p:nvPr/>
        </p:nvSpPr>
        <p:spPr bwMode="auto">
          <a:xfrm>
            <a:off x="882650" y="5157788"/>
            <a:ext cx="869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600" dirty="0"/>
              <a:t>Step 1:</a:t>
            </a:r>
            <a:endParaRPr lang="en-US" altLang="en-US" sz="1600" b="0" dirty="0"/>
          </a:p>
        </p:txBody>
      </p:sp>
      <p:sp>
        <p:nvSpPr>
          <p:cNvPr id="44038" name="Rectangle 11"/>
          <p:cNvSpPr>
            <a:spLocks noChangeArrowheads="1"/>
          </p:cNvSpPr>
          <p:nvPr/>
        </p:nvSpPr>
        <p:spPr bwMode="auto">
          <a:xfrm>
            <a:off x="882650" y="5497513"/>
            <a:ext cx="3230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7.2 Fetch instruction from memory</a:t>
            </a:r>
            <a:endParaRPr lang="en-US" altLang="en-US" sz="1200" b="0" dirty="0"/>
          </a:p>
        </p:txBody>
      </p:sp>
      <p:graphicFrame>
        <p:nvGraphicFramePr>
          <p:cNvPr id="9" name="Table 8"/>
          <p:cNvGraphicFramePr>
            <a:graphicFrameLocks noGrp="1"/>
          </p:cNvGraphicFramePr>
          <p:nvPr>
            <p:extLst>
              <p:ext uri="{D42A27DB-BD31-4B8C-83A1-F6EECF244321}">
                <p14:modId xmlns:p14="http://schemas.microsoft.com/office/powerpoint/2010/main" val="3485781787"/>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82245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I-Type Instruction</a:t>
            </a:r>
          </a:p>
          <a:p>
            <a:pPr eaLnBrk="1" hangingPunct="1">
              <a:defRPr/>
            </a:pPr>
            <a:r>
              <a:rPr lang="en-US" kern="0" dirty="0" err="1" smtClean="0"/>
              <a:t>lw</a:t>
            </a:r>
            <a:r>
              <a:rPr lang="en-US" kern="0" dirty="0" smtClean="0"/>
              <a:t> </a:t>
            </a:r>
            <a:r>
              <a:rPr lang="en-US" kern="0" dirty="0" err="1"/>
              <a:t>rt</a:t>
            </a:r>
            <a:r>
              <a:rPr lang="en-US" kern="0" dirty="0"/>
              <a:t>, </a:t>
            </a:r>
            <a:r>
              <a:rPr lang="en-US" kern="0" dirty="0" err="1"/>
              <a:t>imm</a:t>
            </a:r>
            <a:r>
              <a:rPr lang="en-US" kern="0" dirty="0"/>
              <a:t>(</a:t>
            </a:r>
            <a:r>
              <a:rPr lang="en-US" kern="0" dirty="0" err="1"/>
              <a:t>rs</a:t>
            </a:r>
            <a:r>
              <a:rPr lang="en-US" kern="0" dirty="0"/>
              <a:t>)</a:t>
            </a:r>
          </a:p>
        </p:txBody>
      </p:sp>
      <p:pic>
        <p:nvPicPr>
          <p:cNvPr id="4506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500188"/>
            <a:ext cx="7848600"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4"/>
          <p:cNvSpPr>
            <a:spLocks noChangeArrowheads="1"/>
          </p:cNvSpPr>
          <p:nvPr/>
        </p:nvSpPr>
        <p:spPr bwMode="auto">
          <a:xfrm>
            <a:off x="781050" y="5081588"/>
            <a:ext cx="3786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7.3 Read source operand from register file</a:t>
            </a:r>
            <a:endParaRPr lang="en-US" altLang="en-US" sz="1200" b="0" dirty="0"/>
          </a:p>
        </p:txBody>
      </p:sp>
      <p:sp>
        <p:nvSpPr>
          <p:cNvPr id="45062" name="Rectangle 6"/>
          <p:cNvSpPr>
            <a:spLocks noChangeArrowheads="1"/>
          </p:cNvSpPr>
          <p:nvPr/>
        </p:nvSpPr>
        <p:spPr bwMode="auto">
          <a:xfrm>
            <a:off x="781050" y="4743450"/>
            <a:ext cx="868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600"/>
              <a:t>Step 2:</a:t>
            </a:r>
            <a:endParaRPr lang="en-US" altLang="en-US" sz="1600" b="0"/>
          </a:p>
        </p:txBody>
      </p:sp>
      <p:graphicFrame>
        <p:nvGraphicFramePr>
          <p:cNvPr id="8" name="Table 7"/>
          <p:cNvGraphicFramePr>
            <a:graphicFrameLocks noGrp="1"/>
          </p:cNvGraphicFramePr>
          <p:nvPr>
            <p:extLst>
              <p:ext uri="{D42A27DB-BD31-4B8C-83A1-F6EECF244321}">
                <p14:modId xmlns:p14="http://schemas.microsoft.com/office/powerpoint/2010/main" val="570363171"/>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649483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I-Type Instruction</a:t>
            </a:r>
          </a:p>
          <a:p>
            <a:pPr eaLnBrk="1" hangingPunct="1">
              <a:defRPr/>
            </a:pPr>
            <a:r>
              <a:rPr lang="en-US" kern="0" dirty="0" err="1" smtClean="0"/>
              <a:t>lw</a:t>
            </a:r>
            <a:r>
              <a:rPr lang="en-US" kern="0" dirty="0" smtClean="0"/>
              <a:t> </a:t>
            </a:r>
            <a:r>
              <a:rPr lang="en-US" kern="0" dirty="0" err="1"/>
              <a:t>rt</a:t>
            </a:r>
            <a:r>
              <a:rPr lang="en-US" kern="0" dirty="0"/>
              <a:t>, </a:t>
            </a:r>
            <a:r>
              <a:rPr lang="en-US" kern="0" dirty="0" err="1"/>
              <a:t>imm</a:t>
            </a:r>
            <a:r>
              <a:rPr lang="en-US" kern="0" dirty="0"/>
              <a:t>(</a:t>
            </a:r>
            <a:r>
              <a:rPr lang="en-US" kern="0" dirty="0" err="1"/>
              <a:t>rs</a:t>
            </a:r>
            <a:r>
              <a:rPr lang="en-US" kern="0" dirty="0"/>
              <a:t>)</a:t>
            </a:r>
          </a:p>
        </p:txBody>
      </p:sp>
      <p:pic>
        <p:nvPicPr>
          <p:cNvPr id="4608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7213" y="1447800"/>
            <a:ext cx="80295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4"/>
          <p:cNvSpPr>
            <a:spLocks noChangeArrowheads="1"/>
          </p:cNvSpPr>
          <p:nvPr/>
        </p:nvSpPr>
        <p:spPr bwMode="auto">
          <a:xfrm>
            <a:off x="709613" y="5619750"/>
            <a:ext cx="2914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a:t>Figure 7.4 Sign-extend the immediate</a:t>
            </a:r>
            <a:endParaRPr lang="en-US" altLang="en-US" sz="1200" b="0"/>
          </a:p>
        </p:txBody>
      </p:sp>
      <p:sp>
        <p:nvSpPr>
          <p:cNvPr id="46086" name="Rectangle 6"/>
          <p:cNvSpPr>
            <a:spLocks noChangeArrowheads="1"/>
          </p:cNvSpPr>
          <p:nvPr/>
        </p:nvSpPr>
        <p:spPr bwMode="auto">
          <a:xfrm>
            <a:off x="709613" y="5281613"/>
            <a:ext cx="869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600"/>
              <a:t>Step 3:</a:t>
            </a:r>
            <a:endParaRPr lang="en-US" altLang="en-US" sz="1600" b="0"/>
          </a:p>
        </p:txBody>
      </p:sp>
      <p:graphicFrame>
        <p:nvGraphicFramePr>
          <p:cNvPr id="8" name="Table 7"/>
          <p:cNvGraphicFramePr>
            <a:graphicFrameLocks noGrp="1"/>
          </p:cNvGraphicFramePr>
          <p:nvPr>
            <p:extLst>
              <p:ext uri="{D42A27DB-BD31-4B8C-83A1-F6EECF244321}">
                <p14:modId xmlns:p14="http://schemas.microsoft.com/office/powerpoint/2010/main" val="723554020"/>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39705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I-Type Instruction</a:t>
            </a:r>
          </a:p>
          <a:p>
            <a:pPr eaLnBrk="1" hangingPunct="1">
              <a:defRPr/>
            </a:pPr>
            <a:r>
              <a:rPr lang="en-US" kern="0" dirty="0" err="1" smtClean="0"/>
              <a:t>lw</a:t>
            </a:r>
            <a:r>
              <a:rPr lang="en-US" kern="0" dirty="0" smtClean="0"/>
              <a:t> </a:t>
            </a:r>
            <a:r>
              <a:rPr lang="en-US" kern="0" dirty="0" err="1"/>
              <a:t>rt</a:t>
            </a:r>
            <a:r>
              <a:rPr lang="en-US" kern="0" dirty="0"/>
              <a:t>, </a:t>
            </a:r>
            <a:r>
              <a:rPr lang="en-US" kern="0" dirty="0" err="1"/>
              <a:t>imm</a:t>
            </a:r>
            <a:r>
              <a:rPr lang="en-US" kern="0" dirty="0"/>
              <a:t>(</a:t>
            </a:r>
            <a:r>
              <a:rPr lang="en-US" kern="0" dirty="0" err="1"/>
              <a:t>rs</a:t>
            </a:r>
            <a:r>
              <a:rPr lang="en-US" kern="0" dirty="0"/>
              <a:t>)</a:t>
            </a:r>
          </a:p>
        </p:txBody>
      </p:sp>
      <p:pic>
        <p:nvPicPr>
          <p:cNvPr id="4710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488" y="1447800"/>
            <a:ext cx="794702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4"/>
          <p:cNvSpPr>
            <a:spLocks noChangeArrowheads="1"/>
          </p:cNvSpPr>
          <p:nvPr/>
        </p:nvSpPr>
        <p:spPr bwMode="auto">
          <a:xfrm>
            <a:off x="903288" y="5424488"/>
            <a:ext cx="28940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a:t>Figure 7.5 Compute memory address</a:t>
            </a:r>
            <a:endParaRPr lang="en-US" altLang="en-US" sz="1200" b="0"/>
          </a:p>
        </p:txBody>
      </p:sp>
      <p:sp>
        <p:nvSpPr>
          <p:cNvPr id="47110" name="Rectangle 6"/>
          <p:cNvSpPr>
            <a:spLocks noChangeArrowheads="1"/>
          </p:cNvSpPr>
          <p:nvPr/>
        </p:nvSpPr>
        <p:spPr bwMode="auto">
          <a:xfrm>
            <a:off x="903288" y="5086350"/>
            <a:ext cx="868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600"/>
              <a:t>Step 4:</a:t>
            </a:r>
            <a:endParaRPr lang="en-US" altLang="en-US" sz="1600" b="0"/>
          </a:p>
        </p:txBody>
      </p:sp>
      <p:graphicFrame>
        <p:nvGraphicFramePr>
          <p:cNvPr id="7" name="Table 6"/>
          <p:cNvGraphicFramePr>
            <a:graphicFrameLocks noGrp="1"/>
          </p:cNvGraphicFramePr>
          <p:nvPr>
            <p:extLst>
              <p:ext uri="{D42A27DB-BD31-4B8C-83A1-F6EECF244321}">
                <p14:modId xmlns:p14="http://schemas.microsoft.com/office/powerpoint/2010/main" val="3804910340"/>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62582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I-Type Instruction</a:t>
            </a:r>
          </a:p>
          <a:p>
            <a:pPr eaLnBrk="1" hangingPunct="1">
              <a:defRPr/>
            </a:pPr>
            <a:r>
              <a:rPr lang="en-US" kern="0" dirty="0" err="1" smtClean="0"/>
              <a:t>lw</a:t>
            </a:r>
            <a:r>
              <a:rPr lang="en-US" kern="0" dirty="0" smtClean="0"/>
              <a:t> </a:t>
            </a:r>
            <a:r>
              <a:rPr lang="en-US" kern="0" dirty="0" err="1"/>
              <a:t>rt</a:t>
            </a:r>
            <a:r>
              <a:rPr lang="en-US" kern="0" dirty="0"/>
              <a:t>, </a:t>
            </a:r>
            <a:r>
              <a:rPr lang="en-US" kern="0" dirty="0" err="1"/>
              <a:t>imm</a:t>
            </a:r>
            <a:r>
              <a:rPr lang="en-US" kern="0" dirty="0"/>
              <a:t>(</a:t>
            </a:r>
            <a:r>
              <a:rPr lang="en-US" kern="0" dirty="0" err="1"/>
              <a:t>rs</a:t>
            </a:r>
            <a:r>
              <a:rPr lang="en-US" kern="0" dirty="0"/>
              <a:t>)</a:t>
            </a:r>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0088" y="1447800"/>
            <a:ext cx="77438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4"/>
          <p:cNvSpPr>
            <a:spLocks noChangeArrowheads="1"/>
          </p:cNvSpPr>
          <p:nvPr/>
        </p:nvSpPr>
        <p:spPr bwMode="auto">
          <a:xfrm>
            <a:off x="820738" y="5386388"/>
            <a:ext cx="3152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7.6 Write data back to register file</a:t>
            </a:r>
            <a:endParaRPr lang="en-US" altLang="en-US" sz="1200" b="0" dirty="0"/>
          </a:p>
        </p:txBody>
      </p:sp>
      <p:sp>
        <p:nvSpPr>
          <p:cNvPr id="48134" name="Rectangle 6"/>
          <p:cNvSpPr>
            <a:spLocks noChangeArrowheads="1"/>
          </p:cNvSpPr>
          <p:nvPr/>
        </p:nvSpPr>
        <p:spPr bwMode="auto">
          <a:xfrm>
            <a:off x="820738" y="5048250"/>
            <a:ext cx="869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600"/>
              <a:t>Step 5:</a:t>
            </a:r>
            <a:endParaRPr lang="en-US" altLang="en-US" sz="1600" b="0"/>
          </a:p>
        </p:txBody>
      </p:sp>
      <p:graphicFrame>
        <p:nvGraphicFramePr>
          <p:cNvPr id="7" name="Table 6"/>
          <p:cNvGraphicFramePr>
            <a:graphicFrameLocks noGrp="1"/>
          </p:cNvGraphicFramePr>
          <p:nvPr>
            <p:extLst>
              <p:ext uri="{D42A27DB-BD31-4B8C-83A1-F6EECF244321}">
                <p14:modId xmlns:p14="http://schemas.microsoft.com/office/powerpoint/2010/main" val="3294042234"/>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15423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Determine address of next Instruction for PC</a:t>
            </a:r>
            <a:endParaRPr lang="en-US" kern="0" dirty="0"/>
          </a:p>
          <a:p>
            <a:pPr eaLnBrk="1" hangingPunct="1">
              <a:defRPr/>
            </a:pPr>
            <a:endParaRPr lang="en-US" kern="0" dirty="0" smtClean="0"/>
          </a:p>
        </p:txBody>
      </p:sp>
      <p:pic>
        <p:nvPicPr>
          <p:cNvPr id="4915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950" y="1447800"/>
            <a:ext cx="79121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4"/>
          <p:cNvSpPr>
            <a:spLocks noChangeArrowheads="1"/>
          </p:cNvSpPr>
          <p:nvPr/>
        </p:nvSpPr>
        <p:spPr bwMode="auto">
          <a:xfrm>
            <a:off x="844550" y="5386388"/>
            <a:ext cx="423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7.7 Determine address of next instruction for PC</a:t>
            </a:r>
            <a:endParaRPr lang="en-US" altLang="en-US" sz="1200" b="0" dirty="0"/>
          </a:p>
        </p:txBody>
      </p:sp>
      <p:sp>
        <p:nvSpPr>
          <p:cNvPr id="49158" name="Rectangle 6"/>
          <p:cNvSpPr>
            <a:spLocks noChangeArrowheads="1"/>
          </p:cNvSpPr>
          <p:nvPr/>
        </p:nvSpPr>
        <p:spPr bwMode="auto">
          <a:xfrm>
            <a:off x="844550" y="5048250"/>
            <a:ext cx="868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600" dirty="0"/>
              <a:t>Step </a:t>
            </a:r>
            <a:r>
              <a:rPr lang="en-US" altLang="en-US" sz="1600" dirty="0" smtClean="0"/>
              <a:t>6:</a:t>
            </a:r>
            <a:endParaRPr lang="en-US" altLang="en-US" sz="1600" b="0" dirty="0"/>
          </a:p>
        </p:txBody>
      </p:sp>
      <p:graphicFrame>
        <p:nvGraphicFramePr>
          <p:cNvPr id="7" name="Table 6"/>
          <p:cNvGraphicFramePr>
            <a:graphicFrameLocks noGrp="1"/>
          </p:cNvGraphicFramePr>
          <p:nvPr>
            <p:extLst>
              <p:ext uri="{D42A27DB-BD31-4B8C-83A1-F6EECF244321}">
                <p14:modId xmlns:p14="http://schemas.microsoft.com/office/powerpoint/2010/main" val="2449947654"/>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04523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I-Type </a:t>
            </a:r>
            <a:r>
              <a:rPr lang="en-US" kern="0" dirty="0" smtClean="0"/>
              <a:t>Instruction</a:t>
            </a:r>
          </a:p>
          <a:p>
            <a:pPr eaLnBrk="1" hangingPunct="1">
              <a:defRPr/>
            </a:pPr>
            <a:r>
              <a:rPr lang="en-US" kern="0" dirty="0" smtClean="0"/>
              <a:t>Enhancements for SW</a:t>
            </a:r>
            <a:endParaRPr lang="en-US" kern="0" dirty="0"/>
          </a:p>
        </p:txBody>
      </p:sp>
      <p:pic>
        <p:nvPicPr>
          <p:cNvPr id="501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2613" y="1447800"/>
            <a:ext cx="79787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4"/>
          <p:cNvSpPr>
            <a:spLocks noChangeArrowheads="1"/>
          </p:cNvSpPr>
          <p:nvPr/>
        </p:nvSpPr>
        <p:spPr bwMode="auto">
          <a:xfrm>
            <a:off x="709613" y="5570538"/>
            <a:ext cx="3860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a:t>Figure 7.8 Write data to memory for sw instruction</a:t>
            </a:r>
            <a:endParaRPr lang="en-US" altLang="en-US" sz="1200" b="0"/>
          </a:p>
        </p:txBody>
      </p:sp>
      <p:graphicFrame>
        <p:nvGraphicFramePr>
          <p:cNvPr id="7" name="Table 6"/>
          <p:cNvGraphicFramePr>
            <a:graphicFrameLocks noGrp="1"/>
          </p:cNvGraphicFramePr>
          <p:nvPr>
            <p:extLst>
              <p:ext uri="{D42A27DB-BD31-4B8C-83A1-F6EECF244321}">
                <p14:modId xmlns:p14="http://schemas.microsoft.com/office/powerpoint/2010/main" val="3840122315"/>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749223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4"/>
          <p:cNvSpPr txBox="1">
            <a:spLocks noChangeArrowheads="1"/>
          </p:cNvSpPr>
          <p:nvPr/>
        </p:nvSpPr>
        <p:spPr>
          <a:xfrm>
            <a:off x="355600" y="165100"/>
            <a:ext cx="8229600" cy="1143000"/>
          </a:xfrm>
          <a:prstGeom prst="rect">
            <a:avLst/>
          </a:prstGeom>
        </p:spPr>
        <p:txBody>
          <a:bodyPr anchor="ctr" anchorCtr="0"/>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R-Type Instructions</a:t>
            </a:r>
          </a:p>
        </p:txBody>
      </p:sp>
      <p:sp>
        <p:nvSpPr>
          <p:cNvPr id="13" name="Content Placeholder 2"/>
          <p:cNvSpPr txBox="1">
            <a:spLocks/>
          </p:cNvSpPr>
          <p:nvPr/>
        </p:nvSpPr>
        <p:spPr>
          <a:xfrm>
            <a:off x="800100" y="1536700"/>
            <a:ext cx="8131175"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sz="2000" dirty="0"/>
              <a:t>R-Type Instructions – Register Type</a:t>
            </a:r>
          </a:p>
          <a:p>
            <a:pPr>
              <a:defRPr/>
            </a:pPr>
            <a:endParaRPr lang="en-US" sz="2000" kern="0" dirty="0" smtClean="0"/>
          </a:p>
          <a:p>
            <a:pPr>
              <a:defRPr/>
            </a:pPr>
            <a:endParaRPr lang="en-US" sz="2000" kern="0" dirty="0"/>
          </a:p>
          <a:p>
            <a:pPr>
              <a:defRPr/>
            </a:pPr>
            <a:endParaRPr lang="en-US" sz="2000" kern="0" dirty="0" smtClean="0"/>
          </a:p>
          <a:p>
            <a:pPr>
              <a:defRPr/>
            </a:pPr>
            <a:endParaRPr lang="en-US" sz="2000" kern="0" dirty="0" smtClean="0"/>
          </a:p>
        </p:txBody>
      </p:sp>
      <p:graphicFrame>
        <p:nvGraphicFramePr>
          <p:cNvPr id="10" name="Table 9"/>
          <p:cNvGraphicFramePr>
            <a:graphicFrameLocks noGrp="1"/>
          </p:cNvGraphicFramePr>
          <p:nvPr>
            <p:extLst>
              <p:ext uri="{D42A27DB-BD31-4B8C-83A1-F6EECF244321}">
                <p14:modId xmlns:p14="http://schemas.microsoft.com/office/powerpoint/2010/main" val="2001411138"/>
              </p:ext>
            </p:extLst>
          </p:nvPr>
        </p:nvGraphicFramePr>
        <p:xfrm>
          <a:off x="1374635" y="1907130"/>
          <a:ext cx="6096000" cy="1341120"/>
        </p:xfrm>
        <a:graphic>
          <a:graphicData uri="http://schemas.openxmlformats.org/drawingml/2006/table">
            <a:tbl>
              <a:tblPr firstRow="1" bandRow="1">
                <a:tableStyleId>{21E4AEA4-8DFA-4A89-87EB-49C32662AFE0}</a:tableStyleId>
              </a:tblPr>
              <a:tblGrid>
                <a:gridCol w="1016000"/>
                <a:gridCol w="1016000"/>
                <a:gridCol w="1016000"/>
                <a:gridCol w="1016000"/>
                <a:gridCol w="1016000"/>
                <a:gridCol w="1016000"/>
              </a:tblGrid>
              <a:tr h="292751">
                <a:tc gridSpan="6">
                  <a:txBody>
                    <a:bodyPr/>
                    <a:lstStyle/>
                    <a:p>
                      <a:pPr algn="ctr"/>
                      <a:r>
                        <a:rPr lang="en-US" sz="1600" b="1" dirty="0" smtClean="0">
                          <a:solidFill>
                            <a:srgbClr val="0070C0"/>
                          </a:solidFill>
                        </a:rPr>
                        <a:t>R-Type</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96817">
                <a:tc>
                  <a:txBody>
                    <a:bodyPr/>
                    <a:lstStyle/>
                    <a:p>
                      <a:pPr algn="ctr"/>
                      <a:r>
                        <a:rPr lang="en-US" sz="1600" b="1" dirty="0" smtClean="0">
                          <a:solidFill>
                            <a:srgbClr val="0070C0"/>
                          </a:solidFill>
                        </a:rPr>
                        <a:t>op</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rd</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shamt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solidFill>
                            <a:srgbClr val="0070C0"/>
                          </a:solidFill>
                        </a:rPr>
                        <a:t>funct</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6817">
                <a:tc>
                  <a:txBody>
                    <a:bodyPr/>
                    <a:lstStyle/>
                    <a:p>
                      <a:pPr algn="ctr"/>
                      <a:r>
                        <a:rPr lang="en-US" sz="1600" b="1" dirty="0" smtClean="0"/>
                        <a:t>6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6</a:t>
                      </a:r>
                      <a:r>
                        <a:rPr lang="en-US" sz="1600" b="1" baseline="0" dirty="0" smtClean="0"/>
                        <a:t>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6817">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50102793"/>
              </p:ext>
            </p:extLst>
          </p:nvPr>
        </p:nvGraphicFramePr>
        <p:xfrm>
          <a:off x="1371598" y="1907130"/>
          <a:ext cx="6096000" cy="1341120"/>
        </p:xfrm>
        <a:graphic>
          <a:graphicData uri="http://schemas.openxmlformats.org/drawingml/2006/table">
            <a:tbl>
              <a:tblPr firstRow="1" bandRow="1">
                <a:tableStyleId>{21E4AEA4-8DFA-4A89-87EB-49C32662AFE0}</a:tableStyleId>
              </a:tblPr>
              <a:tblGrid>
                <a:gridCol w="1016000"/>
                <a:gridCol w="1016000"/>
                <a:gridCol w="1016000"/>
                <a:gridCol w="1016000"/>
                <a:gridCol w="1016000"/>
                <a:gridCol w="1016000"/>
              </a:tblGrid>
              <a:tr h="292751">
                <a:tc gridSpan="6">
                  <a:txBody>
                    <a:bodyPr/>
                    <a:lstStyle/>
                    <a:p>
                      <a:pPr algn="ctr"/>
                      <a:r>
                        <a:rPr lang="en-US" sz="1600" b="1" dirty="0" smtClean="0">
                          <a:solidFill>
                            <a:srgbClr val="0070C0"/>
                          </a:solidFill>
                        </a:rPr>
                        <a:t>R-Type</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96817">
                <a:tc>
                  <a:txBody>
                    <a:bodyPr/>
                    <a:lstStyle/>
                    <a:p>
                      <a:pPr algn="ctr"/>
                      <a:r>
                        <a:rPr lang="en-US" sz="1600" b="1" dirty="0" smtClean="0">
                          <a:solidFill>
                            <a:srgbClr val="0070C0"/>
                          </a:solidFill>
                        </a:rPr>
                        <a:t>op</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rd</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shamt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solidFill>
                            <a:srgbClr val="0070C0"/>
                          </a:solidFill>
                        </a:rPr>
                        <a:t>funct</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6817">
                <a:tc>
                  <a:txBody>
                    <a:bodyPr/>
                    <a:lstStyle/>
                    <a:p>
                      <a:pPr algn="ctr"/>
                      <a:r>
                        <a:rPr lang="en-US" sz="1600" b="1" dirty="0" smtClean="0"/>
                        <a:t>6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6</a:t>
                      </a:r>
                      <a:r>
                        <a:rPr lang="en-US" sz="1600" b="1" baseline="0" dirty="0" smtClean="0"/>
                        <a:t>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6817">
                <a:tc>
                  <a:txBody>
                    <a:bodyPr/>
                    <a:lstStyle/>
                    <a:p>
                      <a:pPr algn="ctr"/>
                      <a:r>
                        <a:rPr lang="en-US" altLang="en-US" sz="1600" b="1" dirty="0" smtClean="0"/>
                        <a:t>31:26</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b="1" dirty="0" smtClean="0"/>
                        <a:t>25:21</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b="1" dirty="0" smtClean="0"/>
                        <a:t>20:16</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15:11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b="1" dirty="0" smtClean="0"/>
                        <a:t>10:6</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5:0</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38319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R-Type Instructions               add </a:t>
            </a:r>
            <a:r>
              <a:rPr lang="en-US" dirty="0" err="1" smtClean="0"/>
              <a:t>rd</a:t>
            </a:r>
            <a:r>
              <a:rPr lang="en-US" dirty="0" smtClean="0"/>
              <a:t>, </a:t>
            </a:r>
            <a:r>
              <a:rPr lang="en-US" dirty="0" err="1" smtClean="0"/>
              <a:t>rs</a:t>
            </a:r>
            <a:r>
              <a:rPr lang="en-US" dirty="0" smtClean="0"/>
              <a:t>, </a:t>
            </a:r>
            <a:r>
              <a:rPr lang="en-US" dirty="0" err="1" smtClean="0"/>
              <a:t>rt</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endParaRPr lang="en-US" smtClean="0"/>
          </a:p>
          <a:p>
            <a:pPr>
              <a:defRPr/>
            </a:pPr>
            <a:fld id="{C4D65584-0C7D-48B8-BEDE-21A2E8802255}" type="slidenum">
              <a:rPr lang="en-US" smtClean="0"/>
              <a:pPr>
                <a:defRPr/>
              </a:pPr>
              <a:t>29</a:t>
            </a:fld>
            <a:endParaRPr lang="en-US"/>
          </a:p>
        </p:txBody>
      </p:sp>
      <p:sp>
        <p:nvSpPr>
          <p:cNvPr id="5" name="Date Placeholder 4"/>
          <p:cNvSpPr>
            <a:spLocks noGrp="1"/>
          </p:cNvSpPr>
          <p:nvPr>
            <p:ph type="dt" sz="half" idx="11"/>
          </p:nvPr>
        </p:nvSpPr>
        <p:spPr/>
        <p:txBody>
          <a:bodyPr/>
          <a:lstStyle/>
          <a:p>
            <a:pPr>
              <a:defRPr/>
            </a:pPr>
            <a:endParaRPr lang="en-US" smtClean="0"/>
          </a:p>
          <a:p>
            <a:pPr>
              <a:defRPr/>
            </a:pPr>
            <a:fld id="{CE428E89-579F-43C8-B441-BB390AD4A5E9}" type="datetime3">
              <a:rPr lang="en-US" smtClean="0"/>
              <a:pPr>
                <a:defRPr/>
              </a:pPr>
              <a:t>18 April 2017</a:t>
            </a:fld>
            <a:endParaRPr lang="en-US"/>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r="19688"/>
          <a:stretch>
            <a:fillRect/>
          </a:stretch>
        </p:blipFill>
        <p:spPr bwMode="auto">
          <a:xfrm>
            <a:off x="630759" y="2309812"/>
            <a:ext cx="54483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l="70705"/>
          <a:stretch>
            <a:fillRect/>
          </a:stretch>
        </p:blipFill>
        <p:spPr bwMode="auto">
          <a:xfrm>
            <a:off x="6564051" y="2334393"/>
            <a:ext cx="2012686" cy="17574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3737237590"/>
              </p:ext>
            </p:extLst>
          </p:nvPr>
        </p:nvGraphicFramePr>
        <p:xfrm>
          <a:off x="57152" y="176216"/>
          <a:ext cx="4058556" cy="1097280"/>
        </p:xfrm>
        <a:graphic>
          <a:graphicData uri="http://schemas.openxmlformats.org/drawingml/2006/table">
            <a:tbl>
              <a:tblPr firstRow="1" bandRow="1">
                <a:tableStyleId>{21E4AEA4-8DFA-4A89-87EB-49C32662AFE0}</a:tableStyleId>
              </a:tblPr>
              <a:tblGrid>
                <a:gridCol w="676426"/>
                <a:gridCol w="676426"/>
                <a:gridCol w="676426"/>
                <a:gridCol w="676426"/>
                <a:gridCol w="676426"/>
                <a:gridCol w="676426"/>
              </a:tblGrid>
              <a:tr h="185953">
                <a:tc gridSpan="6">
                  <a:txBody>
                    <a:bodyPr/>
                    <a:lstStyle/>
                    <a:p>
                      <a:pPr algn="ctr"/>
                      <a:r>
                        <a:rPr lang="en-US" sz="1200" b="1" dirty="0" smtClean="0">
                          <a:solidFill>
                            <a:srgbClr val="0070C0"/>
                          </a:solidFill>
                        </a:rPr>
                        <a:t>R-Type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5953">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shamt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solidFill>
                            <a:srgbClr val="0070C0"/>
                          </a:solidFill>
                        </a:rPr>
                        <a:t>funct</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953">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6</a:t>
                      </a:r>
                      <a:r>
                        <a:rPr lang="en-US" sz="1200" b="1" baseline="0" dirty="0" smtClean="0"/>
                        <a:t>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953">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10:6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5:0</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85491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right machine code from MARS…</a:t>
            </a:r>
            <a:endParaRPr lang="en-US" dirty="0"/>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172" y="1535176"/>
            <a:ext cx="4781550"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3884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err="1" smtClean="0"/>
              <a:t>Datapath</a:t>
            </a:r>
            <a:r>
              <a:rPr lang="en-US" kern="0" dirty="0" smtClean="0"/>
              <a:t> Enhancements for</a:t>
            </a:r>
          </a:p>
          <a:p>
            <a:pPr eaLnBrk="1" hangingPunct="1">
              <a:defRPr/>
            </a:pPr>
            <a:r>
              <a:rPr lang="en-US" kern="0" dirty="0" smtClean="0"/>
              <a:t>R-Type Instruction</a:t>
            </a:r>
          </a:p>
        </p:txBody>
      </p:sp>
      <p:pic>
        <p:nvPicPr>
          <p:cNvPr id="5120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447800"/>
            <a:ext cx="805021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4"/>
          <p:cNvSpPr>
            <a:spLocks noChangeArrowheads="1"/>
          </p:cNvSpPr>
          <p:nvPr/>
        </p:nvSpPr>
        <p:spPr bwMode="auto">
          <a:xfrm>
            <a:off x="552450" y="4656131"/>
            <a:ext cx="4341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7.9 </a:t>
            </a:r>
            <a:r>
              <a:rPr lang="en-US" altLang="en-US" sz="1200" dirty="0" err="1"/>
              <a:t>Datapath</a:t>
            </a:r>
            <a:r>
              <a:rPr lang="en-US" altLang="en-US" sz="1200" dirty="0"/>
              <a:t> enhancements for R-type instruction</a:t>
            </a:r>
            <a:endParaRPr lang="en-US" altLang="en-US" sz="1200" b="0" dirty="0"/>
          </a:p>
        </p:txBody>
      </p:sp>
      <p:graphicFrame>
        <p:nvGraphicFramePr>
          <p:cNvPr id="7" name="Table 6"/>
          <p:cNvGraphicFramePr>
            <a:graphicFrameLocks noGrp="1"/>
          </p:cNvGraphicFramePr>
          <p:nvPr>
            <p:extLst>
              <p:ext uri="{D42A27DB-BD31-4B8C-83A1-F6EECF244321}">
                <p14:modId xmlns:p14="http://schemas.microsoft.com/office/powerpoint/2010/main" val="217777313"/>
              </p:ext>
            </p:extLst>
          </p:nvPr>
        </p:nvGraphicFramePr>
        <p:xfrm>
          <a:off x="5060045" y="5048253"/>
          <a:ext cx="4058556" cy="1097280"/>
        </p:xfrm>
        <a:graphic>
          <a:graphicData uri="http://schemas.openxmlformats.org/drawingml/2006/table">
            <a:tbl>
              <a:tblPr firstRow="1" bandRow="1">
                <a:tableStyleId>{21E4AEA4-8DFA-4A89-87EB-49C32662AFE0}</a:tableStyleId>
              </a:tblPr>
              <a:tblGrid>
                <a:gridCol w="676426"/>
                <a:gridCol w="676426"/>
                <a:gridCol w="676426"/>
                <a:gridCol w="676426"/>
                <a:gridCol w="676426"/>
                <a:gridCol w="676426"/>
              </a:tblGrid>
              <a:tr h="185953">
                <a:tc gridSpan="6">
                  <a:txBody>
                    <a:bodyPr/>
                    <a:lstStyle/>
                    <a:p>
                      <a:pPr algn="ctr"/>
                      <a:r>
                        <a:rPr lang="en-US" sz="1200" b="1" dirty="0" smtClean="0">
                          <a:solidFill>
                            <a:srgbClr val="0070C0"/>
                          </a:solidFill>
                        </a:rPr>
                        <a:t>R-Type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5953">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shamt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solidFill>
                            <a:srgbClr val="0070C0"/>
                          </a:solidFill>
                        </a:rPr>
                        <a:t>funct</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953">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6</a:t>
                      </a:r>
                      <a:r>
                        <a:rPr lang="en-US" sz="1200" b="1" baseline="0" dirty="0" smtClean="0"/>
                        <a:t>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953">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10:6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5:0</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ectangle 7"/>
          <p:cNvSpPr/>
          <p:nvPr/>
        </p:nvSpPr>
        <p:spPr>
          <a:xfrm>
            <a:off x="322262" y="4930424"/>
            <a:ext cx="5049838" cy="1569660"/>
          </a:xfrm>
          <a:prstGeom prst="rect">
            <a:avLst/>
          </a:prstGeom>
        </p:spPr>
        <p:txBody>
          <a:bodyPr wrap="square">
            <a:spAutoFit/>
          </a:bodyPr>
          <a:lstStyle/>
          <a:p>
            <a:pPr algn="l"/>
            <a:r>
              <a:rPr lang="en-US" sz="1600" b="1" u="sng" dirty="0"/>
              <a:t>Steps for R-Type Instructions </a:t>
            </a:r>
            <a:endParaRPr lang="en-US" sz="1600" b="1" u="sng" dirty="0" smtClean="0"/>
          </a:p>
          <a:p>
            <a:pPr algn="l"/>
            <a:r>
              <a:rPr lang="en-US" sz="1600" b="1" u="sng" dirty="0" smtClean="0"/>
              <a:t>(</a:t>
            </a:r>
            <a:r>
              <a:rPr lang="en-US" sz="1600" b="1" u="sng" dirty="0"/>
              <a:t>ex ADD:  add  </a:t>
            </a:r>
            <a:r>
              <a:rPr lang="en-US" sz="1600" b="1" u="sng" dirty="0" err="1"/>
              <a:t>rd</a:t>
            </a:r>
            <a:r>
              <a:rPr lang="en-US" sz="1600" b="1" u="sng" dirty="0"/>
              <a:t>, </a:t>
            </a:r>
            <a:r>
              <a:rPr lang="en-US" sz="1600" b="1" u="sng" dirty="0" err="1"/>
              <a:t>rs</a:t>
            </a:r>
            <a:r>
              <a:rPr lang="en-US" sz="1600" b="1" u="sng" dirty="0"/>
              <a:t>, </a:t>
            </a:r>
            <a:r>
              <a:rPr lang="en-US" sz="1600" b="1" u="sng" dirty="0" err="1"/>
              <a:t>rt</a:t>
            </a:r>
            <a:r>
              <a:rPr lang="en-US" sz="1600" b="1" u="sng" dirty="0"/>
              <a:t>):</a:t>
            </a:r>
            <a:endParaRPr lang="en-US" sz="1600" dirty="0"/>
          </a:p>
          <a:p>
            <a:pPr marL="285750" lvl="0" indent="-285750" algn="l">
              <a:buFont typeface="Arial" panose="020B0604020202020204" pitchFamily="34" charset="0"/>
              <a:buChar char="•"/>
            </a:pPr>
            <a:r>
              <a:rPr lang="en-US" sz="1600" dirty="0"/>
              <a:t>Read 2 Registers</a:t>
            </a:r>
          </a:p>
          <a:p>
            <a:pPr marL="285750" lvl="0" indent="-285750" algn="l">
              <a:buFont typeface="Arial" panose="020B0604020202020204" pitchFamily="34" charset="0"/>
              <a:buChar char="•"/>
            </a:pPr>
            <a:r>
              <a:rPr lang="en-US" sz="1600" dirty="0"/>
              <a:t>Do ALU Op</a:t>
            </a:r>
          </a:p>
          <a:p>
            <a:pPr marL="285750" lvl="0" indent="-285750" algn="l">
              <a:buFont typeface="Arial" panose="020B0604020202020204" pitchFamily="34" charset="0"/>
              <a:buChar char="•"/>
            </a:pPr>
            <a:r>
              <a:rPr lang="en-US" sz="1600" dirty="0"/>
              <a:t>Write/Register</a:t>
            </a:r>
          </a:p>
          <a:p>
            <a:pPr marL="285750" indent="-285750" algn="l">
              <a:buFont typeface="Arial" panose="020B0604020202020204" pitchFamily="34" charset="0"/>
              <a:buChar char="•"/>
            </a:pPr>
            <a:r>
              <a:rPr lang="en-US" sz="1600" dirty="0"/>
              <a:t>Add a Destination</a:t>
            </a:r>
          </a:p>
        </p:txBody>
      </p:sp>
    </p:spTree>
    <p:extLst>
      <p:ext uri="{BB962C8B-B14F-4D97-AF65-F5344CB8AC3E}">
        <p14:creationId xmlns:p14="http://schemas.microsoft.com/office/powerpoint/2010/main" val="2821427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err="1" smtClean="0"/>
              <a:t>Datapath</a:t>
            </a:r>
            <a:r>
              <a:rPr lang="en-US" kern="0" dirty="0" smtClean="0"/>
              <a:t> Enhancements for</a:t>
            </a:r>
          </a:p>
          <a:p>
            <a:pPr eaLnBrk="1" hangingPunct="1">
              <a:defRPr/>
            </a:pPr>
            <a:r>
              <a:rPr lang="en-US" kern="0" dirty="0" smtClean="0"/>
              <a:t>BEQ Instruction</a:t>
            </a:r>
          </a:p>
        </p:txBody>
      </p:sp>
      <p:pic>
        <p:nvPicPr>
          <p:cNvPr id="5222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463" y="1447800"/>
            <a:ext cx="809466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Rectangle 4"/>
          <p:cNvSpPr>
            <a:spLocks noChangeArrowheads="1"/>
          </p:cNvSpPr>
          <p:nvPr/>
        </p:nvSpPr>
        <p:spPr bwMode="auto">
          <a:xfrm>
            <a:off x="754063" y="4972028"/>
            <a:ext cx="4222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7.10 </a:t>
            </a:r>
            <a:r>
              <a:rPr lang="en-US" altLang="en-US" sz="1200" dirty="0" err="1"/>
              <a:t>Datapath</a:t>
            </a:r>
            <a:r>
              <a:rPr lang="en-US" altLang="en-US" sz="1200" dirty="0"/>
              <a:t> enhancements for </a:t>
            </a:r>
            <a:r>
              <a:rPr lang="en-US" altLang="en-US" sz="1200" dirty="0" err="1"/>
              <a:t>beq</a:t>
            </a:r>
            <a:r>
              <a:rPr lang="en-US" altLang="en-US" sz="1200" dirty="0"/>
              <a:t> instruction</a:t>
            </a:r>
            <a:endParaRPr lang="en-US" altLang="en-US" sz="1200" b="0" dirty="0"/>
          </a:p>
        </p:txBody>
      </p:sp>
    </p:spTree>
    <p:extLst>
      <p:ext uri="{BB962C8B-B14F-4D97-AF65-F5344CB8AC3E}">
        <p14:creationId xmlns:p14="http://schemas.microsoft.com/office/powerpoint/2010/main" val="1241511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Complete Single-Cycle MIPS Processor</a:t>
            </a:r>
          </a:p>
        </p:txBody>
      </p:sp>
      <p:pic>
        <p:nvPicPr>
          <p:cNvPr id="5325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315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7"/>
          <p:cNvSpPr>
            <a:spLocks noChangeArrowheads="1"/>
          </p:cNvSpPr>
          <p:nvPr/>
        </p:nvSpPr>
        <p:spPr bwMode="auto">
          <a:xfrm>
            <a:off x="914400" y="5767388"/>
            <a:ext cx="3860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7.11 Complete single-cycle MIPS processor</a:t>
            </a:r>
            <a:endParaRPr lang="en-US" altLang="en-US" sz="1200" b="0" dirty="0"/>
          </a:p>
        </p:txBody>
      </p:sp>
      <p:sp>
        <p:nvSpPr>
          <p:cNvPr id="2" name="Rectangle 1"/>
          <p:cNvSpPr/>
          <p:nvPr/>
        </p:nvSpPr>
        <p:spPr bwMode="auto">
          <a:xfrm>
            <a:off x="2143124" y="1308100"/>
            <a:ext cx="3414713" cy="1449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solidFill>
                  <a:srgbClr val="FF0000"/>
                </a:solidFill>
              </a:rPr>
              <a:t>Control Unit – This Lesson</a:t>
            </a:r>
          </a:p>
          <a:p>
            <a:pPr marL="342900" marR="0" indent="-342900" algn="ctr"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a:ln>
                <a:noFill/>
              </a:ln>
              <a:solidFill>
                <a:srgbClr val="FF0000"/>
              </a:solidFill>
              <a:effectLst/>
            </a:endParaRPr>
          </a:p>
          <a:p>
            <a:pPr marR="0" algn="ctr"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a:ln>
                <a:noFill/>
              </a:ln>
              <a:solidFill>
                <a:srgbClr val="FF0000"/>
              </a:solidFill>
              <a:effectLst/>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lang="en-US" sz="2000" dirty="0" smtClean="0">
              <a:solidFill>
                <a:srgbClr val="FF0000"/>
              </a:solidFill>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a:ln>
                <a:noFill/>
              </a:ln>
              <a:solidFill>
                <a:srgbClr val="FF0000"/>
              </a:solidFill>
              <a:effectLst/>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lang="en-US" sz="2000" dirty="0" smtClean="0">
              <a:solidFill>
                <a:srgbClr val="FF0000"/>
              </a:solidFill>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173669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4"/>
          <p:cNvSpPr txBox="1">
            <a:spLocks noChangeArrowheads="1"/>
          </p:cNvSpPr>
          <p:nvPr/>
        </p:nvSpPr>
        <p:spPr>
          <a:xfrm>
            <a:off x="355600" y="165100"/>
            <a:ext cx="8229600" cy="1143000"/>
          </a:xfrm>
          <a:prstGeom prst="rect">
            <a:avLst/>
          </a:prstGeom>
        </p:spPr>
        <p:txBody>
          <a:bodyPr anchor="ctr" anchorCtr="0"/>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J-Type Instructions</a:t>
            </a:r>
          </a:p>
        </p:txBody>
      </p:sp>
      <p:sp>
        <p:nvSpPr>
          <p:cNvPr id="13" name="Content Placeholder 2"/>
          <p:cNvSpPr txBox="1">
            <a:spLocks/>
          </p:cNvSpPr>
          <p:nvPr/>
        </p:nvSpPr>
        <p:spPr>
          <a:xfrm>
            <a:off x="800100" y="1536700"/>
            <a:ext cx="8131175"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sz="2000" dirty="0" smtClean="0"/>
              <a:t>J-Type Instructions – Register Type</a:t>
            </a:r>
          </a:p>
          <a:p>
            <a:pPr>
              <a:defRPr/>
            </a:pPr>
            <a:endParaRPr lang="en-US" sz="2000" kern="0" dirty="0" smtClean="0"/>
          </a:p>
          <a:p>
            <a:pPr>
              <a:defRPr/>
            </a:pPr>
            <a:endParaRPr lang="en-US" sz="2000" kern="0" dirty="0"/>
          </a:p>
          <a:p>
            <a:pPr>
              <a:defRPr/>
            </a:pPr>
            <a:endParaRPr lang="en-US" sz="2000" kern="0" dirty="0" smtClean="0"/>
          </a:p>
          <a:p>
            <a:pPr>
              <a:defRPr/>
            </a:pPr>
            <a:endParaRPr lang="en-US" sz="2000" kern="0" dirty="0" smtClean="0"/>
          </a:p>
        </p:txBody>
      </p:sp>
      <p:graphicFrame>
        <p:nvGraphicFramePr>
          <p:cNvPr id="6" name="Table 5"/>
          <p:cNvGraphicFramePr>
            <a:graphicFrameLocks noGrp="1"/>
          </p:cNvGraphicFramePr>
          <p:nvPr>
            <p:extLst>
              <p:ext uri="{D42A27DB-BD31-4B8C-83A1-F6EECF244321}">
                <p14:modId xmlns:p14="http://schemas.microsoft.com/office/powerpoint/2010/main" val="2941832067"/>
              </p:ext>
            </p:extLst>
          </p:nvPr>
        </p:nvGraphicFramePr>
        <p:xfrm>
          <a:off x="1379536" y="1943314"/>
          <a:ext cx="6096000" cy="1341120"/>
        </p:xfrm>
        <a:graphic>
          <a:graphicData uri="http://schemas.openxmlformats.org/drawingml/2006/table">
            <a:tbl>
              <a:tblPr firstRow="1" bandRow="1">
                <a:tableStyleId>{21E4AEA4-8DFA-4A89-87EB-49C32662AFE0}</a:tableStyleId>
              </a:tblPr>
              <a:tblGrid>
                <a:gridCol w="1016000"/>
                <a:gridCol w="5080000"/>
              </a:tblGrid>
              <a:tr h="277880">
                <a:tc gridSpan="2">
                  <a:txBody>
                    <a:bodyPr/>
                    <a:lstStyle/>
                    <a:p>
                      <a:pPr algn="ctr"/>
                      <a:r>
                        <a:rPr lang="en-US" sz="1600" b="1" dirty="0" smtClean="0">
                          <a:solidFill>
                            <a:srgbClr val="0070C0"/>
                          </a:solidFill>
                        </a:rPr>
                        <a:t>J-Type</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r h="307353">
                <a:tc>
                  <a:txBody>
                    <a:bodyPr/>
                    <a:lstStyle/>
                    <a:p>
                      <a:pPr algn="ctr"/>
                      <a:r>
                        <a:rPr lang="en-US" sz="1600" b="1" dirty="0" smtClean="0">
                          <a:solidFill>
                            <a:srgbClr val="0070C0"/>
                          </a:solidFill>
                        </a:rPr>
                        <a:t>op</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solidFill>
                            <a:schemeClr val="tx1"/>
                          </a:solidFill>
                        </a:rPr>
                        <a:t>addr</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7353">
                <a:tc>
                  <a:txBody>
                    <a:bodyPr/>
                    <a:lstStyle/>
                    <a:p>
                      <a:pPr algn="ctr"/>
                      <a:r>
                        <a:rPr lang="en-US" sz="1600" b="1" dirty="0" smtClean="0">
                          <a:solidFill>
                            <a:schemeClr val="tx1"/>
                          </a:solidFill>
                        </a:rPr>
                        <a:t>6 bits</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26 bits</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7353">
                <a:tc>
                  <a:txBody>
                    <a:bodyPr/>
                    <a:lstStyle/>
                    <a:p>
                      <a:pPr algn="ctr"/>
                      <a:r>
                        <a:rPr lang="en-US" sz="1600" b="1" dirty="0" smtClean="0">
                          <a:solidFill>
                            <a:schemeClr val="tx1"/>
                          </a:solidFill>
                        </a:rPr>
                        <a:t>31:26</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25:0</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5788295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dirty="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Extended Functionality: j</a:t>
            </a:r>
          </a:p>
        </p:txBody>
      </p:sp>
      <p:pic>
        <p:nvPicPr>
          <p:cNvPr id="5530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315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37362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Extended Functionality: j</a:t>
            </a:r>
          </a:p>
        </p:txBody>
      </p:sp>
      <p:graphicFrame>
        <p:nvGraphicFramePr>
          <p:cNvPr id="57348" name="Object 2"/>
          <p:cNvGraphicFramePr>
            <a:graphicFrameLocks noGrp="1" noChangeAspect="1"/>
          </p:cNvGraphicFramePr>
          <p:nvPr>
            <p:custDataLst>
              <p:tags r:id="rId2"/>
            </p:custDataLst>
          </p:nvPr>
        </p:nvGraphicFramePr>
        <p:xfrm>
          <a:off x="533400" y="1447800"/>
          <a:ext cx="8077200" cy="4664075"/>
        </p:xfrm>
        <a:graphic>
          <a:graphicData uri="http://schemas.openxmlformats.org/presentationml/2006/ole">
            <mc:AlternateContent xmlns:mc="http://schemas.openxmlformats.org/markup-compatibility/2006">
              <mc:Choice xmlns:v="urn:schemas-microsoft-com:vml" Requires="v">
                <p:oleObj spid="_x0000_s3084" name="Visio" r:id="rId4" imgW="5583774" imgH="3223983" progId="Visio.Drawing.11">
                  <p:embed/>
                </p:oleObj>
              </mc:Choice>
              <mc:Fallback>
                <p:oleObj name="Visio" r:id="rId4" imgW="5583774" imgH="3223983"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447800"/>
                        <a:ext cx="80772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55083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Single-Cycle Processor</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832334660"/>
              </p:ext>
            </p:extLst>
          </p:nvPr>
        </p:nvGraphicFramePr>
        <p:xfrm>
          <a:off x="558815" y="1447800"/>
          <a:ext cx="8585200" cy="4960536"/>
        </p:xfrm>
        <a:graphic>
          <a:graphicData uri="http://schemas.openxmlformats.org/presentationml/2006/ole">
            <mc:AlternateContent xmlns:mc="http://schemas.openxmlformats.org/markup-compatibility/2006">
              <mc:Choice xmlns:v="urn:schemas-microsoft-com:vml" Requires="v">
                <p:oleObj spid="_x0000_s4108" name="Visio" r:id="rId3" imgW="5587289" imgH="3225394" progId="Visio.Drawing.11">
                  <p:embed/>
                </p:oleObj>
              </mc:Choice>
              <mc:Fallback>
                <p:oleObj name="Visio" r:id="rId3" imgW="5587289" imgH="32253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15" y="1447800"/>
                        <a:ext cx="8585200" cy="4960536"/>
                      </a:xfrm>
                      <a:prstGeom prst="rect">
                        <a:avLst/>
                      </a:prstGeom>
                      <a:noFill/>
                    </p:spPr>
                  </p:pic>
                </p:oleObj>
              </mc:Fallback>
            </mc:AlternateContent>
          </a:graphicData>
        </a:graphic>
      </p:graphicFrame>
      <p:sp>
        <p:nvSpPr>
          <p:cNvPr id="7" name="Rectangle 6"/>
          <p:cNvSpPr/>
          <p:nvPr/>
        </p:nvSpPr>
        <p:spPr bwMode="auto">
          <a:xfrm>
            <a:off x="2143124" y="1308100"/>
            <a:ext cx="3414713" cy="173513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solidFill>
                  <a:srgbClr val="FF0000"/>
                </a:solidFill>
              </a:rPr>
              <a:t>Control Unit – This Lesson</a:t>
            </a:r>
          </a:p>
          <a:p>
            <a:pPr marL="342900" marR="0" indent="-342900" algn="ctr"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a:ln>
                <a:noFill/>
              </a:ln>
              <a:solidFill>
                <a:srgbClr val="FF0000"/>
              </a:solidFill>
              <a:effectLst/>
            </a:endParaRPr>
          </a:p>
          <a:p>
            <a:pPr marR="0" algn="ctr"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a:ln>
                <a:noFill/>
              </a:ln>
              <a:solidFill>
                <a:srgbClr val="FF0000"/>
              </a:solidFill>
              <a:effectLst/>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lang="en-US" sz="2000" dirty="0" smtClean="0">
              <a:solidFill>
                <a:srgbClr val="FF0000"/>
              </a:solidFill>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a:ln>
                <a:noFill/>
              </a:ln>
              <a:solidFill>
                <a:srgbClr val="FF0000"/>
              </a:solidFill>
              <a:effectLst/>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lang="en-US" sz="2000" dirty="0" smtClean="0">
              <a:solidFill>
                <a:srgbClr val="FF0000"/>
              </a:solidFill>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78788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Control Unit</a:t>
            </a:r>
          </a:p>
        </p:txBody>
      </p:sp>
      <p:graphicFrame>
        <p:nvGraphicFramePr>
          <p:cNvPr id="54276" name="Object 6"/>
          <p:cNvGraphicFramePr>
            <a:graphicFrameLocks noChangeAspect="1"/>
          </p:cNvGraphicFramePr>
          <p:nvPr>
            <p:custDataLst>
              <p:tags r:id="rId2"/>
            </p:custDataLst>
            <p:extLst>
              <p:ext uri="{D42A27DB-BD31-4B8C-83A1-F6EECF244321}">
                <p14:modId xmlns:p14="http://schemas.microsoft.com/office/powerpoint/2010/main" val="3472304680"/>
              </p:ext>
            </p:extLst>
          </p:nvPr>
        </p:nvGraphicFramePr>
        <p:xfrm>
          <a:off x="5229304" y="2076464"/>
          <a:ext cx="3581400" cy="3554413"/>
        </p:xfrm>
        <a:graphic>
          <a:graphicData uri="http://schemas.openxmlformats.org/presentationml/2006/ole">
            <mc:AlternateContent xmlns:mc="http://schemas.openxmlformats.org/markup-compatibility/2006">
              <mc:Choice xmlns:v="urn:schemas-microsoft-com:vml" Requires="v">
                <p:oleObj spid="_x0000_s5132" name="Visio" r:id="rId4" imgW="1823176" imgH="1810804" progId="Visio.Drawing.11">
                  <p:embed/>
                </p:oleObj>
              </mc:Choice>
              <mc:Fallback>
                <p:oleObj name="Visio" r:id="rId4" imgW="1823176" imgH="181080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304" y="2076464"/>
                        <a:ext cx="35814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7" name="TextBox 7"/>
          <p:cNvSpPr txBox="1">
            <a:spLocks noChangeArrowheads="1"/>
          </p:cNvSpPr>
          <p:nvPr/>
        </p:nvSpPr>
        <p:spPr bwMode="auto">
          <a:xfrm>
            <a:off x="5338887" y="5595944"/>
            <a:ext cx="3447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742950" indent="-285750"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143000" indent="-228600"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b="0" dirty="0"/>
              <a:t>2 Decoders tied together by 2 bit </a:t>
            </a:r>
            <a:r>
              <a:rPr lang="en-US" altLang="en-US" sz="1200" b="0" dirty="0" err="1"/>
              <a:t>ALUOp</a:t>
            </a:r>
            <a:r>
              <a:rPr lang="en-US" altLang="en-US" sz="1200" b="0" dirty="0"/>
              <a:t> signal</a:t>
            </a:r>
          </a:p>
        </p:txBody>
      </p:sp>
      <p:sp>
        <p:nvSpPr>
          <p:cNvPr id="7" name="Content Placeholder 2"/>
          <p:cNvSpPr txBox="1">
            <a:spLocks/>
          </p:cNvSpPr>
          <p:nvPr/>
        </p:nvSpPr>
        <p:spPr>
          <a:xfrm>
            <a:off x="800100" y="1536700"/>
            <a:ext cx="4629150"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a:defRPr/>
            </a:pPr>
            <a:r>
              <a:rPr lang="en-US" u="sng" dirty="0"/>
              <a:t>Controller has two parts:</a:t>
            </a:r>
            <a:endParaRPr lang="en-US" dirty="0"/>
          </a:p>
          <a:p>
            <a:pPr marL="457200" indent="-457200">
              <a:buFont typeface="+mj-lt"/>
              <a:buAutoNum type="arabicPeriod"/>
              <a:defRPr/>
            </a:pPr>
            <a:r>
              <a:rPr lang="en-US" u="sng" kern="0" dirty="0" smtClean="0"/>
              <a:t>Main Decoder</a:t>
            </a:r>
          </a:p>
          <a:p>
            <a:pPr marL="860425" lvl="1" indent="-457200">
              <a:defRPr/>
            </a:pPr>
            <a:r>
              <a:rPr lang="en-US" kern="0" dirty="0" smtClean="0"/>
              <a:t>Takes </a:t>
            </a:r>
            <a:r>
              <a:rPr lang="en-US" kern="0" dirty="0"/>
              <a:t>opcode and generates control signal</a:t>
            </a:r>
          </a:p>
          <a:p>
            <a:pPr marL="860425" lvl="1" indent="-457200">
              <a:defRPr/>
            </a:pPr>
            <a:r>
              <a:rPr lang="en-US" dirty="0" smtClean="0"/>
              <a:t>Also </a:t>
            </a:r>
            <a:r>
              <a:rPr lang="en-US" dirty="0"/>
              <a:t>generates ALUOp</a:t>
            </a:r>
            <a:r>
              <a:rPr lang="en-US" baseline="-25000" dirty="0"/>
              <a:t>1:0 </a:t>
            </a:r>
            <a:r>
              <a:rPr lang="en-US" dirty="0"/>
              <a:t>signal to give to </a:t>
            </a:r>
            <a:r>
              <a:rPr lang="en-US" dirty="0" err="1"/>
              <a:t>ALUDecoder</a:t>
            </a:r>
            <a:endParaRPr lang="en-US" dirty="0"/>
          </a:p>
          <a:p>
            <a:pPr marL="457200" indent="-457200">
              <a:buFont typeface="+mj-lt"/>
              <a:buAutoNum type="arabicPeriod"/>
              <a:defRPr/>
            </a:pPr>
            <a:r>
              <a:rPr lang="en-US" u="sng" kern="0" dirty="0" smtClean="0"/>
              <a:t>ALU Decoder</a:t>
            </a:r>
            <a:r>
              <a:rPr lang="en-US" kern="0" dirty="0" smtClean="0"/>
              <a:t> – </a:t>
            </a:r>
          </a:p>
          <a:p>
            <a:pPr lvl="1">
              <a:defRPr/>
            </a:pPr>
            <a:r>
              <a:rPr lang="en-US" kern="0" dirty="0" smtClean="0"/>
              <a:t>Fed by </a:t>
            </a:r>
            <a:r>
              <a:rPr lang="en-US" dirty="0"/>
              <a:t>ALUOp</a:t>
            </a:r>
            <a:r>
              <a:rPr lang="en-US" baseline="-25000" dirty="0"/>
              <a:t>1:0 </a:t>
            </a:r>
            <a:r>
              <a:rPr lang="en-US" dirty="0"/>
              <a:t>signal </a:t>
            </a:r>
            <a:endParaRPr lang="en-US" kern="0" dirty="0" smtClean="0"/>
          </a:p>
          <a:p>
            <a:pPr lvl="1">
              <a:defRPr/>
            </a:pPr>
            <a:r>
              <a:rPr lang="en-US" kern="0" dirty="0" smtClean="0"/>
              <a:t>with Funct</a:t>
            </a:r>
            <a:r>
              <a:rPr lang="en-US" kern="0" baseline="-25000" dirty="0" smtClean="0"/>
              <a:t>5:0 </a:t>
            </a:r>
            <a:r>
              <a:rPr lang="en-US" kern="0" dirty="0" smtClean="0"/>
              <a:t>tells ALU the appropriate ALUControl</a:t>
            </a:r>
            <a:r>
              <a:rPr lang="en-US" kern="0" baseline="-25000" dirty="0" smtClean="0"/>
              <a:t>2:0</a:t>
            </a:r>
            <a:r>
              <a:rPr lang="en-US" kern="0" dirty="0" smtClean="0"/>
              <a:t> signal </a:t>
            </a:r>
            <a:endParaRPr lang="en-US" kern="0" baseline="-25000" dirty="0" smtClean="0"/>
          </a:p>
        </p:txBody>
      </p:sp>
    </p:spTree>
    <p:extLst>
      <p:ext uri="{BB962C8B-B14F-4D97-AF65-F5344CB8AC3E}">
        <p14:creationId xmlns:p14="http://schemas.microsoft.com/office/powerpoint/2010/main" val="87173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Control Unit</a:t>
            </a:r>
          </a:p>
        </p:txBody>
      </p:sp>
      <p:sp>
        <p:nvSpPr>
          <p:cNvPr id="7" name="Content Placeholder 2"/>
          <p:cNvSpPr txBox="1">
            <a:spLocks/>
          </p:cNvSpPr>
          <p:nvPr/>
        </p:nvSpPr>
        <p:spPr>
          <a:xfrm>
            <a:off x="800099" y="1536700"/>
            <a:ext cx="7129463"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dirty="0"/>
              <a:t>Our Controller (currently) outputs 6 signals:</a:t>
            </a:r>
          </a:p>
          <a:p>
            <a:pPr lvl="1"/>
            <a:r>
              <a:rPr lang="en-US" dirty="0" err="1"/>
              <a:t>Reg_Write</a:t>
            </a:r>
            <a:r>
              <a:rPr lang="en-US" dirty="0"/>
              <a:t> – are we writing to a </a:t>
            </a:r>
            <a:r>
              <a:rPr lang="en-US" dirty="0" smtClean="0"/>
              <a:t>register?</a:t>
            </a:r>
          </a:p>
          <a:p>
            <a:pPr lvl="1"/>
            <a:r>
              <a:rPr lang="en-US" dirty="0" err="1" smtClean="0"/>
              <a:t>Reg_Dst</a:t>
            </a:r>
            <a:r>
              <a:rPr lang="en-US" dirty="0" smtClean="0"/>
              <a:t> </a:t>
            </a:r>
            <a:r>
              <a:rPr lang="en-US" dirty="0"/>
              <a:t>– 0 for I-Type, 1 for </a:t>
            </a:r>
            <a:r>
              <a:rPr lang="en-US" dirty="0" smtClean="0"/>
              <a:t>R-Type</a:t>
            </a:r>
          </a:p>
          <a:p>
            <a:pPr lvl="1"/>
            <a:r>
              <a:rPr lang="en-US" dirty="0" err="1" smtClean="0"/>
              <a:t>ALU_Src</a:t>
            </a:r>
            <a:r>
              <a:rPr lang="en-US" dirty="0" smtClean="0"/>
              <a:t> </a:t>
            </a:r>
            <a:r>
              <a:rPr lang="en-US" dirty="0"/>
              <a:t>– 1 for I-Type, 0 for R-Type (</a:t>
            </a:r>
            <a:r>
              <a:rPr lang="en-US" dirty="0" smtClean="0"/>
              <a:t>generally)</a:t>
            </a:r>
          </a:p>
          <a:p>
            <a:pPr lvl="1"/>
            <a:r>
              <a:rPr lang="en-US" dirty="0" smtClean="0"/>
              <a:t>Branch </a:t>
            </a:r>
            <a:r>
              <a:rPr lang="en-US" dirty="0"/>
              <a:t>– are we </a:t>
            </a:r>
            <a:r>
              <a:rPr lang="en-US" dirty="0" smtClean="0"/>
              <a:t>branching?</a:t>
            </a:r>
          </a:p>
          <a:p>
            <a:pPr lvl="1"/>
            <a:r>
              <a:rPr lang="en-US" dirty="0" err="1" smtClean="0"/>
              <a:t>Mem_Write</a:t>
            </a:r>
            <a:r>
              <a:rPr lang="en-US" dirty="0" smtClean="0"/>
              <a:t> </a:t>
            </a:r>
            <a:r>
              <a:rPr lang="en-US" dirty="0"/>
              <a:t>– are we writing to </a:t>
            </a:r>
            <a:r>
              <a:rPr lang="en-US" dirty="0" smtClean="0"/>
              <a:t>memory?</a:t>
            </a:r>
          </a:p>
          <a:p>
            <a:pPr lvl="1"/>
            <a:r>
              <a:rPr lang="en-US" dirty="0" err="1" smtClean="0"/>
              <a:t>Mem_to_Reg</a:t>
            </a:r>
            <a:r>
              <a:rPr lang="en-US" dirty="0" smtClean="0"/>
              <a:t> </a:t>
            </a:r>
            <a:r>
              <a:rPr lang="en-US" dirty="0"/>
              <a:t>– are we moving info from memory to a </a:t>
            </a:r>
            <a:r>
              <a:rPr lang="en-US" dirty="0" smtClean="0"/>
              <a:t>register?</a:t>
            </a:r>
          </a:p>
          <a:p>
            <a:r>
              <a:rPr lang="en-US" dirty="0" smtClean="0"/>
              <a:t>Controller </a:t>
            </a:r>
            <a:r>
              <a:rPr lang="en-US" dirty="0"/>
              <a:t>has two </a:t>
            </a:r>
            <a:r>
              <a:rPr lang="en-US" dirty="0" smtClean="0"/>
              <a:t>inputs:</a:t>
            </a:r>
          </a:p>
          <a:p>
            <a:pPr lvl="1"/>
            <a:r>
              <a:rPr lang="en-US" dirty="0" smtClean="0"/>
              <a:t>Opcode</a:t>
            </a:r>
            <a:r>
              <a:rPr lang="en-US" baseline="-25000" dirty="0" smtClean="0"/>
              <a:t>5:0</a:t>
            </a:r>
            <a:r>
              <a:rPr lang="en-US" dirty="0" smtClean="0"/>
              <a:t> </a:t>
            </a:r>
            <a:endParaRPr lang="en-US" dirty="0"/>
          </a:p>
          <a:p>
            <a:pPr lvl="1"/>
            <a:r>
              <a:rPr lang="en-US" dirty="0" smtClean="0"/>
              <a:t>Funct</a:t>
            </a:r>
            <a:r>
              <a:rPr lang="en-US" baseline="-25000" dirty="0" smtClean="0"/>
              <a:t>5:0</a:t>
            </a:r>
            <a:endParaRPr lang="en-US" dirty="0"/>
          </a:p>
        </p:txBody>
      </p:sp>
    </p:spTree>
    <p:extLst>
      <p:ext uri="{BB962C8B-B14F-4D97-AF65-F5344CB8AC3E}">
        <p14:creationId xmlns:p14="http://schemas.microsoft.com/office/powerpoint/2010/main" val="54869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Single-Cycle Processor</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99938142"/>
              </p:ext>
            </p:extLst>
          </p:nvPr>
        </p:nvGraphicFramePr>
        <p:xfrm>
          <a:off x="558815" y="1447800"/>
          <a:ext cx="8585200" cy="4960536"/>
        </p:xfrm>
        <a:graphic>
          <a:graphicData uri="http://schemas.openxmlformats.org/presentationml/2006/ole">
            <mc:AlternateContent xmlns:mc="http://schemas.openxmlformats.org/markup-compatibility/2006">
              <mc:Choice xmlns:v="urn:schemas-microsoft-com:vml" Requires="v">
                <p:oleObj spid="_x0000_s6156" name="Visio" r:id="rId3" imgW="5587289" imgH="3225394" progId="Visio.Drawing.11">
                  <p:embed/>
                </p:oleObj>
              </mc:Choice>
              <mc:Fallback>
                <p:oleObj name="Visio" r:id="rId3" imgW="5587289" imgH="32253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15" y="1447800"/>
                        <a:ext cx="8585200" cy="4960536"/>
                      </a:xfrm>
                      <a:prstGeom prst="rect">
                        <a:avLst/>
                      </a:prstGeom>
                      <a:noFill/>
                    </p:spPr>
                  </p:pic>
                </p:oleObj>
              </mc:Fallback>
            </mc:AlternateContent>
          </a:graphicData>
        </a:graphic>
      </p:graphicFrame>
    </p:spTree>
    <p:extLst>
      <p:ext uri="{BB962C8B-B14F-4D97-AF65-F5344CB8AC3E}">
        <p14:creationId xmlns:p14="http://schemas.microsoft.com/office/powerpoint/2010/main" val="3628624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4"/>
          <p:cNvSpPr txBox="1">
            <a:spLocks noChangeArrowheads="1"/>
          </p:cNvSpPr>
          <p:nvPr/>
        </p:nvSpPr>
        <p:spPr>
          <a:xfrm>
            <a:off x="355600" y="165100"/>
            <a:ext cx="8229600" cy="1143000"/>
          </a:xfrm>
          <a:prstGeom prst="rect">
            <a:avLst/>
          </a:prstGeom>
        </p:spPr>
        <p:txBody>
          <a:bodyPr anchor="ctr" anchorCtr="0"/>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Default MIPS </a:t>
            </a:r>
            <a:r>
              <a:rPr lang="en-US" kern="0" dirty="0" smtClean="0"/>
              <a:t>Memory Map</a:t>
            </a:r>
          </a:p>
        </p:txBody>
      </p:sp>
      <p:sp>
        <p:nvSpPr>
          <p:cNvPr id="13" name="Content Placeholder 2"/>
          <p:cNvSpPr txBox="1">
            <a:spLocks/>
          </p:cNvSpPr>
          <p:nvPr/>
        </p:nvSpPr>
        <p:spPr>
          <a:xfrm>
            <a:off x="800100" y="1536700"/>
            <a:ext cx="8131175"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endParaRPr lang="en-US" sz="2000" b="0"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381" y="1963424"/>
            <a:ext cx="4300537"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a:spLocks noChangeArrowheads="1"/>
          </p:cNvSpPr>
          <p:nvPr/>
        </p:nvSpPr>
        <p:spPr bwMode="auto">
          <a:xfrm>
            <a:off x="591871" y="5885319"/>
            <a:ext cx="2416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742950" indent="-285750"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143000" indent="-228600"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6.31 MIPS memory map</a:t>
            </a:r>
            <a:endParaRPr lang="en-US" altLang="en-US" sz="1200" b="0" dirty="0"/>
          </a:p>
        </p:txBody>
      </p:sp>
      <p:sp>
        <p:nvSpPr>
          <p:cNvPr id="6" name="Footer Placeholder 1"/>
          <p:cNvSpPr>
            <a:spLocks noGrp="1"/>
          </p:cNvSpPr>
          <p:nvPr/>
        </p:nvSpPr>
        <p:spPr bwMode="auto">
          <a:xfrm>
            <a:off x="355600" y="6172138"/>
            <a:ext cx="31099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dirty="0">
                <a:solidFill>
                  <a:srgbClr val="000000"/>
                </a:solidFill>
                <a:cs typeface="Arial" charset="0"/>
              </a:rPr>
              <a:t>Copyright © 2013 Elsevier Inc. All rights reserved.</a:t>
            </a:r>
          </a:p>
        </p:txBody>
      </p:sp>
      <p:sp>
        <p:nvSpPr>
          <p:cNvPr id="2" name="TextBox 1"/>
          <p:cNvSpPr txBox="1"/>
          <p:nvPr/>
        </p:nvSpPr>
        <p:spPr>
          <a:xfrm>
            <a:off x="5022614" y="1494025"/>
            <a:ext cx="3467099" cy="307777"/>
          </a:xfrm>
          <a:prstGeom prst="rect">
            <a:avLst/>
          </a:prstGeom>
          <a:solidFill>
            <a:srgbClr val="FFFF00"/>
          </a:solidFill>
        </p:spPr>
        <p:txBody>
          <a:bodyPr wrap="square" rtlCol="0">
            <a:spAutoFit/>
          </a:bodyPr>
          <a:lstStyle/>
          <a:p>
            <a:pPr algn="ctr"/>
            <a:r>
              <a:rPr lang="en-US" b="1" dirty="0" smtClean="0"/>
              <a:t>MARS</a:t>
            </a:r>
            <a:r>
              <a:rPr lang="en-US" dirty="0" smtClean="0"/>
              <a:t> Settings </a:t>
            </a:r>
            <a:r>
              <a:rPr lang="en-US" dirty="0" smtClean="0">
                <a:sym typeface="Wingdings" panose="05000000000000000000" pitchFamily="2" charset="2"/>
              </a:rPr>
              <a:t> Memory Configuration</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053" y="1895900"/>
            <a:ext cx="4350222" cy="4481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6658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Single-Cycle </a:t>
            </a:r>
            <a:r>
              <a:rPr lang="en-US" kern="0" dirty="0" err="1" smtClean="0"/>
              <a:t>Datapath</a:t>
            </a:r>
            <a:r>
              <a:rPr lang="en-US" kern="0" dirty="0" smtClean="0"/>
              <a:t> </a:t>
            </a:r>
          </a:p>
          <a:p>
            <a:pPr eaLnBrk="1" hangingPunct="1">
              <a:defRPr/>
            </a:pPr>
            <a:r>
              <a:rPr lang="en-US" kern="0" dirty="0" smtClean="0"/>
              <a:t>Example: OR</a:t>
            </a:r>
          </a:p>
        </p:txBody>
      </p:sp>
      <p:graphicFrame>
        <p:nvGraphicFramePr>
          <p:cNvPr id="56324" name="Object 1"/>
          <p:cNvGraphicFramePr>
            <a:graphicFrameLocks noGrp="1" noChangeAspect="1"/>
          </p:cNvGraphicFramePr>
          <p:nvPr>
            <p:custDataLst>
              <p:tags r:id="rId2"/>
            </p:custDataLst>
          </p:nvPr>
        </p:nvGraphicFramePr>
        <p:xfrm>
          <a:off x="685800" y="1370013"/>
          <a:ext cx="8001000" cy="4522787"/>
        </p:xfrm>
        <a:graphic>
          <a:graphicData uri="http://schemas.openxmlformats.org/presentationml/2006/ole">
            <mc:AlternateContent xmlns:mc="http://schemas.openxmlformats.org/markup-compatibility/2006">
              <mc:Choice xmlns:v="urn:schemas-microsoft-com:vml" Requires="v">
                <p:oleObj spid="_x0000_s7180" name="VISIO" r:id="rId4" imgW="5221224" imgH="2944368" progId="Visio.Drawing.11">
                  <p:embed/>
                </p:oleObj>
              </mc:Choice>
              <mc:Fallback>
                <p:oleObj name="VISIO" r:id="rId4" imgW="5221224" imgH="2944368"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370013"/>
                        <a:ext cx="8001000"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34483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Wrap up</a:t>
            </a:r>
          </a:p>
        </p:txBody>
      </p:sp>
      <p:sp>
        <p:nvSpPr>
          <p:cNvPr id="7" name="Content Placeholder 2"/>
          <p:cNvSpPr txBox="1">
            <a:spLocks/>
          </p:cNvSpPr>
          <p:nvPr/>
        </p:nvSpPr>
        <p:spPr>
          <a:xfrm>
            <a:off x="800099" y="1536700"/>
            <a:ext cx="7129463"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dirty="0"/>
              <a:t>What is the Difference between OR and ORI?</a:t>
            </a:r>
          </a:p>
          <a:p>
            <a:pPr lvl="1"/>
            <a:r>
              <a:rPr lang="en-US" dirty="0"/>
              <a:t>ORI is a logical operation (i.e. it does not sign extend)…it zero extends from 16 </a:t>
            </a:r>
            <a:r>
              <a:rPr lang="en-US" dirty="0">
                <a:sym typeface="Wingdings"/>
              </a:rPr>
              <a:t></a:t>
            </a:r>
            <a:r>
              <a:rPr lang="en-US" dirty="0"/>
              <a:t> </a:t>
            </a:r>
            <a:r>
              <a:rPr lang="en-US" dirty="0" smtClean="0"/>
              <a:t>32-Bits</a:t>
            </a:r>
          </a:p>
          <a:p>
            <a:pPr lvl="1"/>
            <a:r>
              <a:rPr lang="en-US" dirty="0" smtClean="0"/>
              <a:t>OR </a:t>
            </a:r>
            <a:r>
              <a:rPr lang="en-US" dirty="0"/>
              <a:t>is also an R-Type instruction </a:t>
            </a:r>
            <a:endParaRPr lang="en-US" dirty="0" smtClean="0"/>
          </a:p>
          <a:p>
            <a:r>
              <a:rPr lang="en-US" dirty="0" smtClean="0"/>
              <a:t>ADDI </a:t>
            </a:r>
            <a:r>
              <a:rPr lang="en-US" dirty="0"/>
              <a:t>is a math operation and does use sign extended immediate </a:t>
            </a:r>
            <a:endParaRPr lang="en-US" dirty="0" smtClean="0"/>
          </a:p>
          <a:p>
            <a:r>
              <a:rPr lang="en-US" dirty="0" smtClean="0"/>
              <a:t>When </a:t>
            </a:r>
            <a:r>
              <a:rPr lang="en-US" dirty="0"/>
              <a:t>talking about </a:t>
            </a:r>
            <a:r>
              <a:rPr lang="en-US" dirty="0" err="1"/>
              <a:t>muxes</a:t>
            </a:r>
            <a:r>
              <a:rPr lang="en-US" dirty="0"/>
              <a:t> we can safely say Don’t Care (i.e. ‘X’).  Memory is not one of </a:t>
            </a:r>
            <a:r>
              <a:rPr lang="en-US" dirty="0" smtClean="0"/>
              <a:t>them.</a:t>
            </a:r>
          </a:p>
          <a:p>
            <a:r>
              <a:rPr lang="en-US" dirty="0" smtClean="0"/>
              <a:t>The </a:t>
            </a:r>
            <a:r>
              <a:rPr lang="en-US" u="sng" dirty="0"/>
              <a:t>Key </a:t>
            </a:r>
            <a:r>
              <a:rPr lang="en-US" dirty="0"/>
              <a:t>is keeping control of your control signals!</a:t>
            </a:r>
          </a:p>
        </p:txBody>
      </p:sp>
    </p:spTree>
    <p:extLst>
      <p:ext uri="{BB962C8B-B14F-4D97-AF65-F5344CB8AC3E}">
        <p14:creationId xmlns:p14="http://schemas.microsoft.com/office/powerpoint/2010/main" val="336465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Memory Map</a:t>
            </a:r>
            <a:endParaRPr lang="en-US" dirty="0"/>
          </a:p>
        </p:txBody>
      </p:sp>
      <p:sp>
        <p:nvSpPr>
          <p:cNvPr id="3" name="Content Placeholder 2"/>
          <p:cNvSpPr>
            <a:spLocks noGrp="1"/>
          </p:cNvSpPr>
          <p:nvPr>
            <p:ph idx="1"/>
          </p:nvPr>
        </p:nvSpPr>
        <p:spPr>
          <a:xfrm>
            <a:off x="785813" y="1536700"/>
            <a:ext cx="3786188" cy="4324350"/>
          </a:xfrm>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endParaRPr lang="en-US" smtClean="0"/>
          </a:p>
          <a:p>
            <a:pPr>
              <a:defRPr/>
            </a:pPr>
            <a:fld id="{C4D65584-0C7D-48B8-BEDE-21A2E8802255}" type="slidenum">
              <a:rPr lang="en-US" smtClean="0"/>
              <a:pPr>
                <a:defRPr/>
              </a:pPr>
              <a:t>42</a:t>
            </a:fld>
            <a:endParaRPr lang="en-US"/>
          </a:p>
        </p:txBody>
      </p:sp>
      <p:sp>
        <p:nvSpPr>
          <p:cNvPr id="5" name="Date Placeholder 4"/>
          <p:cNvSpPr>
            <a:spLocks noGrp="1"/>
          </p:cNvSpPr>
          <p:nvPr>
            <p:ph type="dt" sz="half" idx="11"/>
          </p:nvPr>
        </p:nvSpPr>
        <p:spPr/>
        <p:txBody>
          <a:bodyPr/>
          <a:lstStyle/>
          <a:p>
            <a:pPr>
              <a:defRPr/>
            </a:pPr>
            <a:endParaRPr lang="en-US" smtClean="0"/>
          </a:p>
          <a:p>
            <a:pPr>
              <a:defRPr/>
            </a:pPr>
            <a:fld id="{CE428E89-579F-43C8-B441-BB390AD4A5E9}" type="datetime3">
              <a:rPr lang="en-US" smtClean="0"/>
              <a:pPr>
                <a:defRPr/>
              </a:pPr>
              <a:t>18 April 2017</a:t>
            </a:fld>
            <a:endParaRPr lang="en-US"/>
          </a:p>
        </p:txBody>
      </p:sp>
      <p:sp>
        <p:nvSpPr>
          <p:cNvPr id="7" name="Rectangle 1"/>
          <p:cNvSpPr>
            <a:spLocks noChangeArrowheads="1"/>
          </p:cNvSpPr>
          <p:nvPr/>
        </p:nvSpPr>
        <p:spPr bwMode="auto">
          <a:xfrm>
            <a:off x="3419051" y="5804622"/>
            <a:ext cx="2416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742950" indent="-285750"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143000" indent="-228600"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6.31 MIPS memory map</a:t>
            </a:r>
            <a:endParaRPr lang="en-US" altLang="en-US" sz="1200" b="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911" y="1922086"/>
            <a:ext cx="2628900"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5193521" y="3191608"/>
            <a:ext cx="2076181" cy="300242"/>
            <a:chOff x="5422558" y="3261947"/>
            <a:chExt cx="2076181" cy="300242"/>
          </a:xfrm>
        </p:grpSpPr>
        <p:sp>
          <p:nvSpPr>
            <p:cNvPr id="10" name="Rectangle 9"/>
            <p:cNvSpPr/>
            <p:nvPr/>
          </p:nvSpPr>
          <p:spPr bwMode="auto">
            <a:xfrm>
              <a:off x="5747092" y="3261947"/>
              <a:ext cx="1751647" cy="300242"/>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t>
              </a:r>
              <a:r>
                <a:rPr kumimoji="0" lang="en-US" b="0" i="0" u="none" strike="noStrike" cap="none" normalizeH="0" baseline="0" dirty="0" err="1" smtClean="0">
                  <a:ln>
                    <a:noFill/>
                  </a:ln>
                  <a:solidFill>
                    <a:schemeClr val="tx1"/>
                  </a:solidFill>
                  <a:effectLst/>
                  <a:latin typeface="Arial" pitchFamily="34" charset="0"/>
                </a:rPr>
                <a:t>sp</a:t>
              </a:r>
              <a:r>
                <a:rPr kumimoji="0" lang="en-US" b="0" i="0" u="none" strike="noStrike" cap="none" normalizeH="0" baseline="0" dirty="0" smtClean="0">
                  <a:ln>
                    <a:noFill/>
                  </a:ln>
                  <a:solidFill>
                    <a:schemeClr val="tx1"/>
                  </a:solidFill>
                  <a:effectLst/>
                  <a:latin typeface="Arial" pitchFamily="34" charset="0"/>
                </a:rPr>
                <a:t> =</a:t>
              </a:r>
              <a:r>
                <a:rPr kumimoji="0" lang="en-US" b="0" i="0" u="none" strike="noStrike" cap="none" normalizeH="0" dirty="0" smtClean="0">
                  <a:ln>
                    <a:noFill/>
                  </a:ln>
                  <a:solidFill>
                    <a:schemeClr val="tx1"/>
                  </a:solidFill>
                  <a:effectLst/>
                  <a:latin typeface="Arial" pitchFamily="34" charset="0"/>
                </a:rPr>
                <a:t> 0x7FFFFFFC </a:t>
              </a:r>
            </a:p>
          </p:txBody>
        </p:sp>
        <p:cxnSp>
          <p:nvCxnSpPr>
            <p:cNvPr id="11" name="Straight Arrow Connector 10"/>
            <p:cNvCxnSpPr>
              <a:stCxn id="10" idx="1"/>
            </p:cNvCxnSpPr>
            <p:nvPr/>
          </p:nvCxnSpPr>
          <p:spPr bwMode="auto">
            <a:xfrm flipH="1">
              <a:off x="5422558" y="3412068"/>
              <a:ext cx="324534" cy="0"/>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grpSp>
      <p:sp>
        <p:nvSpPr>
          <p:cNvPr id="19" name="Rectangle 18"/>
          <p:cNvSpPr/>
          <p:nvPr/>
        </p:nvSpPr>
        <p:spPr bwMode="auto">
          <a:xfrm>
            <a:off x="3925643" y="2540975"/>
            <a:ext cx="1044209" cy="329955"/>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Reserved</a:t>
            </a:r>
            <a:endParaRPr kumimoji="0" lang="en-US" sz="1400" b="0" i="0" u="none" strike="noStrike" cap="none" normalizeH="0" baseline="0" dirty="0" smtClean="0">
              <a:ln>
                <a:noFill/>
              </a:ln>
              <a:solidFill>
                <a:schemeClr val="tx1"/>
              </a:solidFill>
              <a:effectLst/>
              <a:latin typeface="Arial" pitchFamily="34" charset="0"/>
            </a:endParaRPr>
          </a:p>
        </p:txBody>
      </p:sp>
      <p:sp>
        <p:nvSpPr>
          <p:cNvPr id="20" name="Rectangle 19"/>
          <p:cNvSpPr/>
          <p:nvPr/>
        </p:nvSpPr>
        <p:spPr bwMode="auto">
          <a:xfrm>
            <a:off x="3925642" y="5247381"/>
            <a:ext cx="1044209" cy="329955"/>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Reserved</a:t>
            </a:r>
            <a:endParaRPr kumimoji="0" lang="en-US" sz="1400" b="0" i="0" u="none" strike="noStrike" cap="none" normalizeH="0" baseline="0" dirty="0" smtClean="0">
              <a:ln>
                <a:noFill/>
              </a:ln>
              <a:solidFill>
                <a:schemeClr val="tx1"/>
              </a:solidFill>
              <a:effectLst/>
              <a:latin typeface="Arial" pitchFamily="34" charset="0"/>
            </a:endParaRPr>
          </a:p>
        </p:txBody>
      </p:sp>
      <p:sp>
        <p:nvSpPr>
          <p:cNvPr id="21" name="Rectangle 20"/>
          <p:cNvSpPr/>
          <p:nvPr/>
        </p:nvSpPr>
        <p:spPr bwMode="auto">
          <a:xfrm>
            <a:off x="3925643" y="3577732"/>
            <a:ext cx="1044209" cy="506055"/>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Dynamic Data</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22" name="Group 21"/>
          <p:cNvGrpSpPr/>
          <p:nvPr/>
        </p:nvGrpSpPr>
        <p:grpSpPr>
          <a:xfrm>
            <a:off x="3691246" y="3289256"/>
            <a:ext cx="672307" cy="489030"/>
            <a:chOff x="3534507" y="3359595"/>
            <a:chExt cx="672307" cy="489030"/>
          </a:xfrm>
        </p:grpSpPr>
        <p:sp>
          <p:nvSpPr>
            <p:cNvPr id="23" name="Rectangle 22"/>
            <p:cNvSpPr/>
            <p:nvPr/>
          </p:nvSpPr>
          <p:spPr bwMode="auto">
            <a:xfrm>
              <a:off x="3534507" y="3359595"/>
              <a:ext cx="672307" cy="264785"/>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Stack</a:t>
              </a:r>
              <a:endParaRPr kumimoji="0" lang="en-US" b="0" i="0" u="none" strike="noStrike" cap="none" normalizeH="0" dirty="0" smtClean="0">
                <a:ln>
                  <a:noFill/>
                </a:ln>
                <a:solidFill>
                  <a:schemeClr val="tx1"/>
                </a:solidFill>
                <a:effectLst/>
                <a:latin typeface="Arial" pitchFamily="34" charset="0"/>
              </a:endParaRPr>
            </a:p>
          </p:txBody>
        </p:sp>
        <p:cxnSp>
          <p:nvCxnSpPr>
            <p:cNvPr id="24" name="Straight Arrow Connector 23"/>
            <p:cNvCxnSpPr>
              <a:stCxn id="23" idx="2"/>
            </p:cNvCxnSpPr>
            <p:nvPr/>
          </p:nvCxnSpPr>
          <p:spPr bwMode="auto">
            <a:xfrm flipH="1">
              <a:off x="3870660" y="3624380"/>
              <a:ext cx="1" cy="224245"/>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grpSp>
      <p:grpSp>
        <p:nvGrpSpPr>
          <p:cNvPr id="25" name="Group 24"/>
          <p:cNvGrpSpPr/>
          <p:nvPr/>
        </p:nvGrpSpPr>
        <p:grpSpPr>
          <a:xfrm>
            <a:off x="3691245" y="3830759"/>
            <a:ext cx="672307" cy="501670"/>
            <a:chOff x="3534506" y="3901098"/>
            <a:chExt cx="672307" cy="501670"/>
          </a:xfrm>
        </p:grpSpPr>
        <p:sp>
          <p:nvSpPr>
            <p:cNvPr id="26" name="Rectangle 25"/>
            <p:cNvSpPr/>
            <p:nvPr/>
          </p:nvSpPr>
          <p:spPr bwMode="auto">
            <a:xfrm>
              <a:off x="3534506" y="4137983"/>
              <a:ext cx="672307" cy="264785"/>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Heap</a:t>
              </a:r>
              <a:endParaRPr kumimoji="0" lang="en-US" b="0" i="0" u="none" strike="noStrike" cap="none" normalizeH="0" dirty="0" smtClean="0">
                <a:ln>
                  <a:noFill/>
                </a:ln>
                <a:solidFill>
                  <a:schemeClr val="tx1"/>
                </a:solidFill>
                <a:effectLst/>
                <a:latin typeface="Arial" pitchFamily="34" charset="0"/>
              </a:endParaRPr>
            </a:p>
          </p:txBody>
        </p:sp>
        <p:cxnSp>
          <p:nvCxnSpPr>
            <p:cNvPr id="27" name="Straight Arrow Connector 26"/>
            <p:cNvCxnSpPr>
              <a:stCxn id="26" idx="0"/>
            </p:cNvCxnSpPr>
            <p:nvPr/>
          </p:nvCxnSpPr>
          <p:spPr bwMode="auto">
            <a:xfrm flipV="1">
              <a:off x="3870660" y="3901098"/>
              <a:ext cx="0" cy="236885"/>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grpSp>
      <p:grpSp>
        <p:nvGrpSpPr>
          <p:cNvPr id="28" name="Group 27"/>
          <p:cNvGrpSpPr/>
          <p:nvPr/>
        </p:nvGrpSpPr>
        <p:grpSpPr>
          <a:xfrm>
            <a:off x="5193521" y="4319953"/>
            <a:ext cx="2076180" cy="300242"/>
            <a:chOff x="5422558" y="4390292"/>
            <a:chExt cx="2076180" cy="300242"/>
          </a:xfrm>
        </p:grpSpPr>
        <p:sp>
          <p:nvSpPr>
            <p:cNvPr id="29" name="Rectangle 28"/>
            <p:cNvSpPr/>
            <p:nvPr/>
          </p:nvSpPr>
          <p:spPr bwMode="auto">
            <a:xfrm>
              <a:off x="5747091" y="4390292"/>
              <a:ext cx="1751647" cy="300242"/>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t>
              </a:r>
              <a:r>
                <a:rPr kumimoji="0" lang="en-US" b="0" i="0" u="none" strike="noStrike" cap="none" normalizeH="0" baseline="0" dirty="0" err="1" smtClean="0">
                  <a:ln>
                    <a:noFill/>
                  </a:ln>
                  <a:solidFill>
                    <a:schemeClr val="tx1"/>
                  </a:solidFill>
                  <a:effectLst/>
                  <a:latin typeface="Arial" pitchFamily="34" charset="0"/>
                </a:rPr>
                <a:t>gp</a:t>
              </a:r>
              <a:r>
                <a:rPr kumimoji="0" lang="en-US" b="0" i="0" u="none" strike="noStrike" cap="none" normalizeH="0" baseline="0" dirty="0" smtClean="0">
                  <a:ln>
                    <a:noFill/>
                  </a:ln>
                  <a:solidFill>
                    <a:schemeClr val="tx1"/>
                  </a:solidFill>
                  <a:effectLst/>
                  <a:latin typeface="Arial" pitchFamily="34" charset="0"/>
                </a:rPr>
                <a:t> =</a:t>
              </a:r>
              <a:r>
                <a:rPr kumimoji="0" lang="en-US" b="0" i="0" u="none" strike="noStrike" cap="none" normalizeH="0" dirty="0" smtClean="0">
                  <a:ln>
                    <a:noFill/>
                  </a:ln>
                  <a:solidFill>
                    <a:schemeClr val="tx1"/>
                  </a:solidFill>
                  <a:effectLst/>
                  <a:latin typeface="Arial" pitchFamily="34" charset="0"/>
                </a:rPr>
                <a:t> 0x10008000 </a:t>
              </a:r>
            </a:p>
          </p:txBody>
        </p:sp>
        <p:cxnSp>
          <p:nvCxnSpPr>
            <p:cNvPr id="30" name="Straight Arrow Connector 29"/>
            <p:cNvCxnSpPr>
              <a:stCxn id="29" idx="1"/>
            </p:cNvCxnSpPr>
            <p:nvPr/>
          </p:nvCxnSpPr>
          <p:spPr bwMode="auto">
            <a:xfrm flipH="1">
              <a:off x="5422558" y="4540413"/>
              <a:ext cx="324533" cy="0"/>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grpSp>
      <p:sp>
        <p:nvSpPr>
          <p:cNvPr id="31" name="Rectangle 30"/>
          <p:cNvSpPr/>
          <p:nvPr/>
        </p:nvSpPr>
        <p:spPr bwMode="auto">
          <a:xfrm>
            <a:off x="3815602" y="4344152"/>
            <a:ext cx="1264287" cy="300242"/>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Global Data</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32" name="Group 31"/>
          <p:cNvGrpSpPr/>
          <p:nvPr/>
        </p:nvGrpSpPr>
        <p:grpSpPr>
          <a:xfrm>
            <a:off x="5193521" y="4947139"/>
            <a:ext cx="2082310" cy="300242"/>
            <a:chOff x="5408270" y="5017478"/>
            <a:chExt cx="2082310" cy="300242"/>
          </a:xfrm>
        </p:grpSpPr>
        <p:sp>
          <p:nvSpPr>
            <p:cNvPr id="33" name="Rectangle 32"/>
            <p:cNvSpPr/>
            <p:nvPr/>
          </p:nvSpPr>
          <p:spPr bwMode="auto">
            <a:xfrm>
              <a:off x="5738933" y="5017478"/>
              <a:ext cx="1751647" cy="300242"/>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PC =</a:t>
              </a:r>
              <a:r>
                <a:rPr kumimoji="0" lang="en-US" b="0" i="0" u="none" strike="noStrike" cap="none" normalizeH="0" dirty="0" smtClean="0">
                  <a:ln>
                    <a:noFill/>
                  </a:ln>
                  <a:solidFill>
                    <a:schemeClr val="tx1"/>
                  </a:solidFill>
                  <a:effectLst/>
                  <a:latin typeface="Arial" pitchFamily="34" charset="0"/>
                </a:rPr>
                <a:t> 0x00400000</a:t>
              </a:r>
            </a:p>
          </p:txBody>
        </p:sp>
        <p:cxnSp>
          <p:nvCxnSpPr>
            <p:cNvPr id="34" name="Straight Arrow Connector 33"/>
            <p:cNvCxnSpPr>
              <a:stCxn id="33" idx="1"/>
            </p:cNvCxnSpPr>
            <p:nvPr/>
          </p:nvCxnSpPr>
          <p:spPr bwMode="auto">
            <a:xfrm flipH="1">
              <a:off x="5408270" y="5167599"/>
              <a:ext cx="330663" cy="0"/>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grpSp>
      <p:sp>
        <p:nvSpPr>
          <p:cNvPr id="35" name="Rectangle 34"/>
          <p:cNvSpPr/>
          <p:nvPr/>
        </p:nvSpPr>
        <p:spPr bwMode="auto">
          <a:xfrm>
            <a:off x="3815603" y="4716359"/>
            <a:ext cx="1264287" cy="300242"/>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Text</a:t>
            </a:r>
            <a:endParaRPr kumimoji="0" lang="en-US" sz="14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11323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Steps for Translating and starting a program</a:t>
            </a:r>
            <a:endParaRPr lang="en-US" dirty="0"/>
          </a:p>
        </p:txBody>
      </p:sp>
      <p:sp>
        <p:nvSpPr>
          <p:cNvPr id="3" name="Content Placeholder 2"/>
          <p:cNvSpPr>
            <a:spLocks noGrp="1"/>
          </p:cNvSpPr>
          <p:nvPr>
            <p:ph idx="1"/>
          </p:nvPr>
        </p:nvSpPr>
        <p:spPr/>
        <p:txBody>
          <a:bodyPr/>
          <a:lstStyle/>
          <a:p>
            <a:pPr>
              <a:defRPr/>
            </a:pPr>
            <a:endParaRPr lang="en-US" sz="2000" dirty="0"/>
          </a:p>
        </p:txBody>
      </p:sp>
      <p:sp>
        <p:nvSpPr>
          <p:cNvPr id="4" name="Slide Number Placeholder 3"/>
          <p:cNvSpPr>
            <a:spLocks noGrp="1"/>
          </p:cNvSpPr>
          <p:nvPr>
            <p:ph type="sldNum" sz="quarter" idx="10"/>
          </p:nvPr>
        </p:nvSpPr>
        <p:spPr/>
        <p:txBody>
          <a:bodyPr/>
          <a:lstStyle/>
          <a:p>
            <a:pPr>
              <a:defRPr/>
            </a:pPr>
            <a:endParaRPr lang="en-US" dirty="0" smtClean="0"/>
          </a:p>
          <a:p>
            <a:pPr>
              <a:defRPr/>
            </a:pPr>
            <a:fld id="{C4D65584-0C7D-48B8-BEDE-21A2E8802255}" type="slidenum">
              <a:rPr lang="en-US" smtClean="0"/>
              <a:pPr>
                <a:defRPr/>
              </a:pPr>
              <a:t>43</a:t>
            </a:fld>
            <a:endParaRPr lang="en-US" dirty="0"/>
          </a:p>
        </p:txBody>
      </p:sp>
      <p:sp>
        <p:nvSpPr>
          <p:cNvPr id="5" name="Date Placeholder 4"/>
          <p:cNvSpPr>
            <a:spLocks noGrp="1"/>
          </p:cNvSpPr>
          <p:nvPr>
            <p:ph type="dt" sz="half" idx="11"/>
          </p:nvPr>
        </p:nvSpPr>
        <p:spPr/>
        <p:txBody>
          <a:bodyPr/>
          <a:lstStyle/>
          <a:p>
            <a:pPr>
              <a:defRPr/>
            </a:pPr>
            <a:endParaRPr lang="en-US" smtClean="0"/>
          </a:p>
          <a:p>
            <a:pPr>
              <a:defRPr/>
            </a:pPr>
            <a:fld id="{CE428E89-579F-43C8-B441-BB390AD4A5E9}" type="datetime3">
              <a:rPr lang="en-US" smtClean="0"/>
              <a:pPr>
                <a:defRPr/>
              </a:pPr>
              <a:t>18 April 2017</a:t>
            </a:fld>
            <a:endParaRPr lang="en-US"/>
          </a:p>
        </p:txBody>
      </p:sp>
      <p:sp>
        <p:nvSpPr>
          <p:cNvPr id="7" name="Rectangle 6"/>
          <p:cNvSpPr/>
          <p:nvPr/>
        </p:nvSpPr>
        <p:spPr bwMode="auto">
          <a:xfrm>
            <a:off x="4013176" y="2002249"/>
            <a:ext cx="1117648" cy="375147"/>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Compiler</a:t>
            </a:r>
            <a:endParaRPr kumimoji="0" lang="en-US" sz="12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4013176" y="3166648"/>
            <a:ext cx="1117648" cy="375147"/>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Assembler</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10" name="Straight Arrow Connector 9"/>
          <p:cNvCxnSpPr/>
          <p:nvPr/>
        </p:nvCxnSpPr>
        <p:spPr bwMode="auto">
          <a:xfrm>
            <a:off x="4572000" y="1756962"/>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13" name="Rectangle 12"/>
          <p:cNvSpPr/>
          <p:nvPr/>
        </p:nvSpPr>
        <p:spPr bwMode="auto">
          <a:xfrm>
            <a:off x="3285215" y="1456844"/>
            <a:ext cx="2573570" cy="300118"/>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Higher Level Language (HLL)</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15" name="Straight Arrow Connector 14"/>
          <p:cNvCxnSpPr/>
          <p:nvPr/>
        </p:nvCxnSpPr>
        <p:spPr bwMode="auto">
          <a:xfrm>
            <a:off x="4572000" y="2932903"/>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16" name="Rectangle 15"/>
          <p:cNvSpPr/>
          <p:nvPr/>
        </p:nvSpPr>
        <p:spPr bwMode="auto">
          <a:xfrm>
            <a:off x="3285215" y="2628457"/>
            <a:ext cx="2573570" cy="304446"/>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Assembly</a:t>
            </a:r>
            <a:r>
              <a:rPr kumimoji="0" lang="en-US" b="0" i="0" u="none" strike="noStrike" cap="none" normalizeH="0" dirty="0" smtClean="0">
                <a:ln>
                  <a:noFill/>
                </a:ln>
                <a:solidFill>
                  <a:schemeClr val="tx1"/>
                </a:solidFill>
                <a:effectLst/>
                <a:latin typeface="Arial" pitchFamily="34" charset="0"/>
              </a:rPr>
              <a:t> Language</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17" name="Straight Arrow Connector 16"/>
          <p:cNvCxnSpPr/>
          <p:nvPr/>
        </p:nvCxnSpPr>
        <p:spPr bwMode="auto">
          <a:xfrm>
            <a:off x="4572000" y="2377397"/>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18" name="Rectangle 17"/>
          <p:cNvSpPr/>
          <p:nvPr/>
        </p:nvSpPr>
        <p:spPr bwMode="auto">
          <a:xfrm>
            <a:off x="3285215" y="3802956"/>
            <a:ext cx="2573570" cy="308776"/>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Object File (Machine Code)</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19" name="Straight Arrow Connector 18"/>
          <p:cNvCxnSpPr/>
          <p:nvPr/>
        </p:nvCxnSpPr>
        <p:spPr bwMode="auto">
          <a:xfrm>
            <a:off x="4572000" y="3547568"/>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20" name="Rectangle 19"/>
          <p:cNvSpPr/>
          <p:nvPr/>
        </p:nvSpPr>
        <p:spPr bwMode="auto">
          <a:xfrm>
            <a:off x="4013176" y="4365350"/>
            <a:ext cx="1117648" cy="375147"/>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Linker</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21" name="Straight Arrow Connector 20"/>
          <p:cNvCxnSpPr/>
          <p:nvPr/>
        </p:nvCxnSpPr>
        <p:spPr bwMode="auto">
          <a:xfrm>
            <a:off x="4572000" y="4131604"/>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22" name="Rectangle 21"/>
          <p:cNvSpPr/>
          <p:nvPr/>
        </p:nvSpPr>
        <p:spPr bwMode="auto">
          <a:xfrm>
            <a:off x="3285215" y="4966490"/>
            <a:ext cx="2573570" cy="308776"/>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Executable</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23" name="Straight Arrow Connector 22"/>
          <p:cNvCxnSpPr/>
          <p:nvPr/>
        </p:nvCxnSpPr>
        <p:spPr bwMode="auto">
          <a:xfrm>
            <a:off x="4572000" y="4746269"/>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24" name="Rectangle 23"/>
          <p:cNvSpPr/>
          <p:nvPr/>
        </p:nvSpPr>
        <p:spPr bwMode="auto">
          <a:xfrm>
            <a:off x="4013176" y="5482094"/>
            <a:ext cx="1117648" cy="375147"/>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Loader</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25" name="Straight Arrow Connector 24"/>
          <p:cNvCxnSpPr/>
          <p:nvPr/>
        </p:nvCxnSpPr>
        <p:spPr bwMode="auto">
          <a:xfrm>
            <a:off x="4572000" y="5248348"/>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26" name="Rectangle 25"/>
          <p:cNvSpPr/>
          <p:nvPr/>
        </p:nvSpPr>
        <p:spPr bwMode="auto">
          <a:xfrm>
            <a:off x="3285215" y="6118401"/>
            <a:ext cx="2573570" cy="308776"/>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Memory</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27" name="Straight Arrow Connector 26"/>
          <p:cNvCxnSpPr/>
          <p:nvPr/>
        </p:nvCxnSpPr>
        <p:spPr bwMode="auto">
          <a:xfrm>
            <a:off x="4572000" y="5863013"/>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29" name="Rectangle 28"/>
          <p:cNvSpPr/>
          <p:nvPr/>
        </p:nvSpPr>
        <p:spPr bwMode="auto">
          <a:xfrm>
            <a:off x="5792153" y="3719454"/>
            <a:ext cx="1303240" cy="475780"/>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Object</a:t>
            </a:r>
            <a:r>
              <a:rPr kumimoji="0" lang="en-US" b="0" i="0" u="none" strike="noStrike" cap="none" normalizeH="0" dirty="0" smtClean="0">
                <a:ln>
                  <a:noFill/>
                </a:ln>
                <a:solidFill>
                  <a:schemeClr val="tx1"/>
                </a:solidFill>
                <a:effectLst/>
                <a:latin typeface="Arial" pitchFamily="34" charset="0"/>
              </a:rPr>
              <a:t> Files</a:t>
            </a:r>
            <a:endParaRPr lang="en-US" dirty="0">
              <a:solidFill>
                <a:schemeClr val="tx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dirty="0" smtClean="0">
                <a:ln>
                  <a:noFill/>
                </a:ln>
                <a:solidFill>
                  <a:schemeClr val="tx1"/>
                </a:solidFill>
                <a:effectLst/>
                <a:latin typeface="Arial" pitchFamily="34" charset="0"/>
              </a:rPr>
              <a:t>Library Files</a:t>
            </a:r>
          </a:p>
        </p:txBody>
      </p:sp>
      <p:cxnSp>
        <p:nvCxnSpPr>
          <p:cNvPr id="30" name="Straight Arrow Connector 29"/>
          <p:cNvCxnSpPr>
            <a:stCxn id="29" idx="1"/>
            <a:endCxn id="20" idx="3"/>
          </p:cNvCxnSpPr>
          <p:nvPr/>
        </p:nvCxnSpPr>
        <p:spPr bwMode="auto">
          <a:xfrm flipH="1">
            <a:off x="5130824" y="3957344"/>
            <a:ext cx="661329" cy="595580"/>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Tree>
    <p:extLst>
      <p:ext uri="{BB962C8B-B14F-4D97-AF65-F5344CB8AC3E}">
        <p14:creationId xmlns:p14="http://schemas.microsoft.com/office/powerpoint/2010/main" val="63023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p:bldP spid="16" grpId="0"/>
      <p:bldP spid="18" grpId="0"/>
      <p:bldP spid="20" grpId="0" animBg="1"/>
      <p:bldP spid="22" grpId="0"/>
      <p:bldP spid="24" grpId="0" animBg="1"/>
      <p:bldP spid="26" grpId="0"/>
      <p:bldP spid="2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p:cNvSpPr>
            <a:spLocks noGrp="1"/>
          </p:cNvSpPr>
          <p:nvPr/>
        </p:nvSpPr>
        <p:spPr bwMode="auto">
          <a:xfrm>
            <a:off x="2587625" y="6121400"/>
            <a:ext cx="397033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dirty="0">
                <a:solidFill>
                  <a:srgbClr val="000000"/>
                </a:solidFill>
                <a:cs typeface="Arial" charset="0"/>
              </a:rPr>
              <a:t>Copyright © 2013 Elsevier Inc. All rights reserved.</a:t>
            </a:r>
          </a:p>
        </p:txBody>
      </p:sp>
      <p:pic>
        <p:nvPicPr>
          <p:cNvPr id="655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513" y="1581150"/>
            <a:ext cx="4295775"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Register Set</a:t>
            </a:r>
          </a:p>
        </p:txBody>
      </p:sp>
    </p:spTree>
    <p:extLst>
      <p:ext uri="{BB962C8B-B14F-4D97-AF65-F5344CB8AC3E}">
        <p14:creationId xmlns:p14="http://schemas.microsoft.com/office/powerpoint/2010/main" val="27111509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p:cNvSpPr>
            <a:spLocks noGrp="1"/>
          </p:cNvSpPr>
          <p:nvPr/>
        </p:nvSpPr>
        <p:spPr bwMode="auto">
          <a:xfrm>
            <a:off x="2587625" y="6019800"/>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dirty="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Instruction Set</a:t>
            </a:r>
          </a:p>
        </p:txBody>
      </p:sp>
      <p:pic>
        <p:nvPicPr>
          <p:cNvPr id="5" name="Picture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738" y="1643787"/>
            <a:ext cx="4272111" cy="4291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13751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Instruction Set</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b="38342"/>
          <a:stretch>
            <a:fillRect/>
          </a:stretch>
        </p:blipFill>
        <p:spPr bwMode="auto">
          <a:xfrm>
            <a:off x="1006475" y="1409700"/>
            <a:ext cx="7124700" cy="509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04" name="Footer Placeholder 1"/>
          <p:cNvSpPr>
            <a:spLocks noGrp="1"/>
          </p:cNvSpPr>
          <p:nvPr/>
        </p:nvSpPr>
        <p:spPr bwMode="auto">
          <a:xfrm>
            <a:off x="5172075" y="6488113"/>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000" b="0" smtClean="0">
                <a:solidFill>
                  <a:srgbClr val="000000"/>
                </a:solidFill>
                <a:cs typeface="Arial" charset="0"/>
              </a:rPr>
              <a:t>Copyright © 2013 Elsevier Inc. All rights reserved.</a:t>
            </a:r>
          </a:p>
        </p:txBody>
      </p:sp>
      <p:sp>
        <p:nvSpPr>
          <p:cNvPr id="51205" name="Rectangle 2"/>
          <p:cNvSpPr>
            <a:spLocks noChangeArrowheads="1"/>
          </p:cNvSpPr>
          <p:nvPr/>
        </p:nvSpPr>
        <p:spPr bwMode="auto">
          <a:xfrm>
            <a:off x="4038600" y="841375"/>
            <a:ext cx="4546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algn="l" eaLnBrk="1" hangingPunct="1"/>
            <a:r>
              <a:rPr lang="en-US" altLang="en-US" smtClean="0">
                <a:solidFill>
                  <a:srgbClr val="000000"/>
                </a:solidFill>
              </a:rPr>
              <a:t>Table B.1 Instructions, sorted by opcode</a:t>
            </a:r>
          </a:p>
        </p:txBody>
      </p:sp>
    </p:spTree>
    <p:extLst>
      <p:ext uri="{BB962C8B-B14F-4D97-AF65-F5344CB8AC3E}">
        <p14:creationId xmlns:p14="http://schemas.microsoft.com/office/powerpoint/2010/main" val="11751495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Instruction Set</a:t>
            </a:r>
          </a:p>
        </p:txBody>
      </p:sp>
      <p:pic>
        <p:nvPicPr>
          <p:cNvPr id="52227" name="Picture 3"/>
          <p:cNvPicPr>
            <a:picLocks noChangeAspect="1" noChangeArrowheads="1"/>
          </p:cNvPicPr>
          <p:nvPr/>
        </p:nvPicPr>
        <p:blipFill>
          <a:blip r:embed="rId2">
            <a:extLst>
              <a:ext uri="{28A0092B-C50C-407E-A947-70E740481C1C}">
                <a14:useLocalDpi xmlns:a14="http://schemas.microsoft.com/office/drawing/2010/main" val="0"/>
              </a:ext>
            </a:extLst>
          </a:blip>
          <a:srcRect t="61165" b="2"/>
          <a:stretch>
            <a:fillRect/>
          </a:stretch>
        </p:blipFill>
        <p:spPr bwMode="auto">
          <a:xfrm>
            <a:off x="1019175" y="1436688"/>
            <a:ext cx="7124700" cy="321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4600575"/>
            <a:ext cx="71437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229" name="Footer Placeholder 1"/>
          <p:cNvSpPr>
            <a:spLocks noGrp="1"/>
          </p:cNvSpPr>
          <p:nvPr/>
        </p:nvSpPr>
        <p:spPr bwMode="auto">
          <a:xfrm>
            <a:off x="5173663" y="6505575"/>
            <a:ext cx="39703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000" b="0" smtClean="0">
                <a:solidFill>
                  <a:srgbClr val="000000"/>
                </a:solidFill>
                <a:cs typeface="Arial" charset="0"/>
              </a:rPr>
              <a:t>Copyright © 2013 Elsevier Inc. All rights reserved.</a:t>
            </a:r>
          </a:p>
        </p:txBody>
      </p:sp>
      <p:sp>
        <p:nvSpPr>
          <p:cNvPr id="52230" name="Rectangle 7"/>
          <p:cNvSpPr>
            <a:spLocks noChangeArrowheads="1"/>
          </p:cNvSpPr>
          <p:nvPr/>
        </p:nvSpPr>
        <p:spPr bwMode="auto">
          <a:xfrm>
            <a:off x="4038600" y="841375"/>
            <a:ext cx="4546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algn="l" eaLnBrk="1" hangingPunct="1"/>
            <a:r>
              <a:rPr lang="en-US" altLang="en-US" smtClean="0">
                <a:solidFill>
                  <a:srgbClr val="000000"/>
                </a:solidFill>
              </a:rPr>
              <a:t>Table B.1 Instructions, sorted by opcode</a:t>
            </a:r>
          </a:p>
        </p:txBody>
      </p:sp>
    </p:spTree>
    <p:extLst>
      <p:ext uri="{BB962C8B-B14F-4D97-AF65-F5344CB8AC3E}">
        <p14:creationId xmlns:p14="http://schemas.microsoft.com/office/powerpoint/2010/main" val="2372176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Instruction Set</a:t>
            </a:r>
          </a:p>
        </p:txBody>
      </p:sp>
      <p:sp>
        <p:nvSpPr>
          <p:cNvPr id="53251" name="Footer Placeholder 1"/>
          <p:cNvSpPr>
            <a:spLocks noGrp="1"/>
          </p:cNvSpPr>
          <p:nvPr/>
        </p:nvSpPr>
        <p:spPr bwMode="auto">
          <a:xfrm>
            <a:off x="5173663" y="6505575"/>
            <a:ext cx="39703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000" b="0" smtClean="0">
                <a:solidFill>
                  <a:srgbClr val="000000"/>
                </a:solidFill>
                <a:cs typeface="Arial" charset="0"/>
              </a:rPr>
              <a:t>Copyright © 2013 Elsevier Inc. All rights reserved.</a:t>
            </a:r>
          </a:p>
        </p:txBody>
      </p:sp>
      <p:sp>
        <p:nvSpPr>
          <p:cNvPr id="53252" name="Rectangle 7"/>
          <p:cNvSpPr>
            <a:spLocks noChangeArrowheads="1"/>
          </p:cNvSpPr>
          <p:nvPr/>
        </p:nvSpPr>
        <p:spPr bwMode="auto">
          <a:xfrm>
            <a:off x="4038600" y="841375"/>
            <a:ext cx="4546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algn="l" eaLnBrk="1" hangingPunct="1"/>
            <a:r>
              <a:rPr lang="en-US" altLang="en-US" smtClean="0">
                <a:solidFill>
                  <a:srgbClr val="000000"/>
                </a:solidFill>
              </a:rPr>
              <a:t>Table B.2 R-type instructions, sorted by funct field</a:t>
            </a:r>
          </a:p>
        </p:txBody>
      </p:sp>
      <p:pic>
        <p:nvPicPr>
          <p:cNvPr id="53253" name="Picture 2"/>
          <p:cNvPicPr>
            <a:picLocks noChangeAspect="1" noChangeArrowheads="1"/>
          </p:cNvPicPr>
          <p:nvPr/>
        </p:nvPicPr>
        <p:blipFill>
          <a:blip r:embed="rId2">
            <a:extLst>
              <a:ext uri="{28A0092B-C50C-407E-A947-70E740481C1C}">
                <a14:useLocalDpi xmlns:a14="http://schemas.microsoft.com/office/drawing/2010/main" val="0"/>
              </a:ext>
            </a:extLst>
          </a:blip>
          <a:srcRect b="16315"/>
          <a:stretch>
            <a:fillRect/>
          </a:stretch>
        </p:blipFill>
        <p:spPr bwMode="auto">
          <a:xfrm>
            <a:off x="1000125" y="1438275"/>
            <a:ext cx="7143750" cy="491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6317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Instruction Set</a:t>
            </a:r>
          </a:p>
        </p:txBody>
      </p:sp>
      <p:sp>
        <p:nvSpPr>
          <p:cNvPr id="54275" name="Footer Placeholder 1"/>
          <p:cNvSpPr>
            <a:spLocks noGrp="1"/>
          </p:cNvSpPr>
          <p:nvPr/>
        </p:nvSpPr>
        <p:spPr bwMode="auto">
          <a:xfrm>
            <a:off x="5173663" y="6505575"/>
            <a:ext cx="39703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000" b="0" smtClean="0">
                <a:solidFill>
                  <a:srgbClr val="000000"/>
                </a:solidFill>
                <a:cs typeface="Arial" charset="0"/>
              </a:rPr>
              <a:t>Copyright © 2013 Elsevier Inc. All rights reserved.</a:t>
            </a:r>
          </a:p>
        </p:txBody>
      </p:sp>
      <p:sp>
        <p:nvSpPr>
          <p:cNvPr id="54276" name="Rectangle 7"/>
          <p:cNvSpPr>
            <a:spLocks noChangeArrowheads="1"/>
          </p:cNvSpPr>
          <p:nvPr/>
        </p:nvSpPr>
        <p:spPr bwMode="auto">
          <a:xfrm>
            <a:off x="4038600" y="841375"/>
            <a:ext cx="4546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algn="l" eaLnBrk="1" hangingPunct="1"/>
            <a:r>
              <a:rPr lang="en-US" altLang="en-US" smtClean="0">
                <a:solidFill>
                  <a:srgbClr val="000000"/>
                </a:solidFill>
              </a:rPr>
              <a:t>Table B.2 R-type instructions, sorted by funct field</a:t>
            </a:r>
          </a:p>
        </p:txBody>
      </p:sp>
      <p:pic>
        <p:nvPicPr>
          <p:cNvPr id="54277" name="Picture 2"/>
          <p:cNvPicPr>
            <a:picLocks noChangeAspect="1" noChangeArrowheads="1"/>
          </p:cNvPicPr>
          <p:nvPr/>
        </p:nvPicPr>
        <p:blipFill>
          <a:blip r:embed="rId2">
            <a:extLst>
              <a:ext uri="{28A0092B-C50C-407E-A947-70E740481C1C}">
                <a14:useLocalDpi xmlns:a14="http://schemas.microsoft.com/office/drawing/2010/main" val="0"/>
              </a:ext>
            </a:extLst>
          </a:blip>
          <a:srcRect t="83598"/>
          <a:stretch>
            <a:fillRect/>
          </a:stretch>
        </p:blipFill>
        <p:spPr bwMode="auto">
          <a:xfrm>
            <a:off x="1000125" y="1447800"/>
            <a:ext cx="7143750" cy="96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2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362200"/>
            <a:ext cx="71628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4115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ular Callout 8"/>
          <p:cNvSpPr/>
          <p:nvPr/>
        </p:nvSpPr>
        <p:spPr bwMode="auto">
          <a:xfrm>
            <a:off x="3241140" y="5130296"/>
            <a:ext cx="2516863" cy="941561"/>
          </a:xfrm>
          <a:prstGeom prst="wedgeRoundRectCallout">
            <a:avLst>
              <a:gd name="adj1" fmla="val 147153"/>
              <a:gd name="adj2" fmla="val -78847"/>
              <a:gd name="adj3" fmla="val 16667"/>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Using Default Memory Map</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976438"/>
            <a:ext cx="81343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97469" y="2379134"/>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877175" y="4673601"/>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71111" y="4673601"/>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ular Callout 7"/>
          <p:cNvSpPr/>
          <p:nvPr/>
        </p:nvSpPr>
        <p:spPr bwMode="auto">
          <a:xfrm>
            <a:off x="3241141" y="5124261"/>
            <a:ext cx="2516863" cy="941561"/>
          </a:xfrm>
          <a:prstGeom prst="wedgeRoundRectCallout">
            <a:avLst>
              <a:gd name="adj1" fmla="val -96732"/>
              <a:gd name="adj2" fmla="val -79808"/>
              <a:gd name="adj3" fmla="val 16667"/>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Jump instructions do not point to the correct address!</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06740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Instruction Set</a:t>
            </a:r>
          </a:p>
        </p:txBody>
      </p:sp>
      <p:sp>
        <p:nvSpPr>
          <p:cNvPr id="55299" name="Footer Placeholder 1"/>
          <p:cNvSpPr>
            <a:spLocks noGrp="1"/>
          </p:cNvSpPr>
          <p:nvPr/>
        </p:nvSpPr>
        <p:spPr bwMode="auto">
          <a:xfrm>
            <a:off x="5173663" y="6505575"/>
            <a:ext cx="39703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000" b="0" smtClean="0">
                <a:solidFill>
                  <a:srgbClr val="000000"/>
                </a:solidFill>
                <a:cs typeface="Arial" charset="0"/>
              </a:rPr>
              <a:t>Copyright © 2013 Elsevier Inc. All rights reserved.</a:t>
            </a:r>
          </a:p>
        </p:txBody>
      </p:sp>
      <p:sp>
        <p:nvSpPr>
          <p:cNvPr id="55300" name="Rectangle 7"/>
          <p:cNvSpPr>
            <a:spLocks noChangeArrowheads="1"/>
          </p:cNvSpPr>
          <p:nvPr/>
        </p:nvSpPr>
        <p:spPr bwMode="auto">
          <a:xfrm>
            <a:off x="4038600" y="841375"/>
            <a:ext cx="4546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algn="l" eaLnBrk="1" hangingPunct="1"/>
            <a:r>
              <a:rPr lang="en-US" altLang="en-US" smtClean="0">
                <a:solidFill>
                  <a:srgbClr val="000000"/>
                </a:solidFill>
              </a:rPr>
              <a:t>Table B.3 F-type instructions (fop = 16/17)</a:t>
            </a:r>
          </a:p>
        </p:txBody>
      </p:sp>
      <p:pic>
        <p:nvPicPr>
          <p:cNvPr id="553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457325"/>
            <a:ext cx="7181850"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72024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normAutofit/>
          </a:bodyPr>
          <a:lstStyle/>
          <a:p>
            <a:r>
              <a:rPr lang="en-US" b="1" dirty="0" smtClean="0"/>
              <a:t>Extra Instruction (EI)</a:t>
            </a:r>
            <a:endParaRPr lang="en-US" dirty="0"/>
          </a:p>
        </p:txBody>
      </p:sp>
      <p:sp>
        <p:nvSpPr>
          <p:cNvPr id="25" name="Slide Number Placeholder 3"/>
          <p:cNvSpPr>
            <a:spLocks noGrp="1"/>
          </p:cNvSpPr>
          <p:nvPr>
            <p:ph type="sldNum" sz="quarter" idx="10"/>
          </p:nvPr>
        </p:nvSpPr>
        <p:spPr>
          <a:xfrm>
            <a:off x="6910388" y="6253163"/>
            <a:ext cx="2133600" cy="476250"/>
          </a:xfrm>
        </p:spPr>
        <p:txBody>
          <a:bodyPr/>
          <a:lstStyle/>
          <a:p>
            <a:pPr algn="r" rtl="0">
              <a:defRPr/>
            </a:pPr>
            <a:endParaRPr lang="en-US" kern="1200" dirty="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51</a:t>
            </a:fld>
            <a:endParaRPr lang="en-US" kern="1200" dirty="0">
              <a:solidFill>
                <a:srgbClr val="000000"/>
              </a:solidFill>
              <a:latin typeface="Times New Roman" pitchFamily="18" charset="0"/>
              <a:ea typeface="+mn-ea"/>
              <a:cs typeface="+mn-cs"/>
            </a:endParaRPr>
          </a:p>
        </p:txBody>
      </p:sp>
      <p:sp>
        <p:nvSpPr>
          <p:cNvPr id="67" name="Rectangle 66"/>
          <p:cNvSpPr/>
          <p:nvPr/>
        </p:nvSpPr>
        <p:spPr>
          <a:xfrm>
            <a:off x="228600" y="1501170"/>
            <a:ext cx="4953000" cy="1200329"/>
          </a:xfrm>
          <a:prstGeom prst="rect">
            <a:avLst/>
          </a:prstGeom>
        </p:spPr>
        <p:txBody>
          <a:bodyPr wrap="square">
            <a:spAutoFit/>
          </a:bodyPr>
          <a:lstStyle/>
          <a:p>
            <a:pPr algn="ctr" fontAlgn="auto">
              <a:spcBef>
                <a:spcPts val="0"/>
              </a:spcBef>
              <a:spcAft>
                <a:spcPts val="0"/>
              </a:spcAft>
            </a:pPr>
            <a:r>
              <a:rPr lang="en-US" sz="2400" dirty="0" smtClean="0">
                <a:solidFill>
                  <a:srgbClr val="000000"/>
                </a:solidFill>
                <a:latin typeface="Arial"/>
              </a:rPr>
              <a:t>Maj Jeffrey Falkinburg</a:t>
            </a:r>
            <a:endParaRPr lang="en-US" sz="2400" dirty="0">
              <a:solidFill>
                <a:srgbClr val="000000"/>
              </a:solidFill>
              <a:latin typeface="Arial"/>
            </a:endParaRPr>
          </a:p>
          <a:p>
            <a:pPr algn="ctr" fontAlgn="auto">
              <a:spcBef>
                <a:spcPts val="0"/>
              </a:spcBef>
              <a:spcAft>
                <a:spcPts val="0"/>
              </a:spcAft>
            </a:pPr>
            <a:r>
              <a:rPr lang="en-US" sz="2400" dirty="0" smtClean="0">
                <a:solidFill>
                  <a:srgbClr val="000000"/>
                </a:solidFill>
                <a:latin typeface="Arial"/>
              </a:rPr>
              <a:t>2E46E</a:t>
            </a:r>
            <a:endParaRPr lang="en-US" sz="2400" dirty="0">
              <a:solidFill>
                <a:srgbClr val="000000"/>
              </a:solidFill>
              <a:latin typeface="Arial"/>
            </a:endParaRPr>
          </a:p>
          <a:p>
            <a:pPr algn="ctr" fontAlgn="auto">
              <a:spcBef>
                <a:spcPts val="0"/>
              </a:spcBef>
              <a:spcAft>
                <a:spcPts val="0"/>
              </a:spcAft>
            </a:pPr>
            <a:r>
              <a:rPr lang="en-US" sz="2400" dirty="0" smtClean="0">
                <a:solidFill>
                  <a:srgbClr val="000000"/>
                </a:solidFill>
                <a:latin typeface="Arial"/>
              </a:rPr>
              <a:t>Office:  333-9193</a:t>
            </a:r>
          </a:p>
        </p:txBody>
      </p:sp>
      <p:sp>
        <p:nvSpPr>
          <p:cNvPr id="68" name="Rectangle 67"/>
          <p:cNvSpPr/>
          <p:nvPr/>
        </p:nvSpPr>
        <p:spPr>
          <a:xfrm>
            <a:off x="1286109" y="4953000"/>
            <a:ext cx="2951357" cy="609600"/>
          </a:xfrm>
          <a:prstGeom prst="rect">
            <a:avLst/>
          </a:prstGeom>
          <a:solidFill>
            <a:schemeClr val="accent3">
              <a:lumMod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Sometimes Available</a:t>
            </a:r>
            <a:endParaRPr lang="en-US" sz="1800" b="1" dirty="0">
              <a:solidFill>
                <a:prstClr val="white"/>
              </a:solidFill>
            </a:endParaRPr>
          </a:p>
        </p:txBody>
      </p:sp>
      <p:sp>
        <p:nvSpPr>
          <p:cNvPr id="69" name="Rectangle 68"/>
          <p:cNvSpPr/>
          <p:nvPr/>
        </p:nvSpPr>
        <p:spPr>
          <a:xfrm>
            <a:off x="1286109" y="4262553"/>
            <a:ext cx="2951357" cy="685800"/>
          </a:xfrm>
          <a:prstGeom prst="rect">
            <a:avLst/>
          </a:prstGeom>
          <a:solidFill>
            <a:srgbClr val="00206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Available</a:t>
            </a:r>
            <a:endParaRPr lang="en-US" sz="1800" b="1" dirty="0">
              <a:solidFill>
                <a:prstClr val="white"/>
              </a:solidFill>
            </a:endParaRPr>
          </a:p>
        </p:txBody>
      </p:sp>
      <p:sp>
        <p:nvSpPr>
          <p:cNvPr id="70" name="Rectangle 69"/>
          <p:cNvSpPr/>
          <p:nvPr/>
        </p:nvSpPr>
        <p:spPr>
          <a:xfrm>
            <a:off x="1286109" y="5562600"/>
            <a:ext cx="2951357" cy="685800"/>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Always Unavailable</a:t>
            </a:r>
            <a:endParaRPr lang="en-US" sz="1800" b="1" dirty="0">
              <a:solidFill>
                <a:prstClr val="white"/>
              </a:solidFill>
            </a:endParaRPr>
          </a:p>
        </p:txBody>
      </p:sp>
      <p:sp>
        <p:nvSpPr>
          <p:cNvPr id="23" name="Rectangle 22"/>
          <p:cNvSpPr/>
          <p:nvPr/>
        </p:nvSpPr>
        <p:spPr>
          <a:xfrm>
            <a:off x="5334000" y="1600200"/>
            <a:ext cx="1676400" cy="685800"/>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M1</a:t>
            </a:r>
          </a:p>
          <a:p>
            <a:pPr algn="ctr" fontAlgn="auto">
              <a:spcBef>
                <a:spcPts val="0"/>
              </a:spcBef>
              <a:spcAft>
                <a:spcPts val="0"/>
              </a:spcAft>
            </a:pPr>
            <a:r>
              <a:rPr lang="en-US" sz="1200" b="1" dirty="0">
                <a:solidFill>
                  <a:prstClr val="white"/>
                </a:solidFill>
              </a:rPr>
              <a:t>ECE 281 – 2F44</a:t>
            </a:r>
          </a:p>
        </p:txBody>
      </p:sp>
      <p:sp>
        <p:nvSpPr>
          <p:cNvPr id="24" name="Rectangle 23"/>
          <p:cNvSpPr/>
          <p:nvPr/>
        </p:nvSpPr>
        <p:spPr>
          <a:xfrm>
            <a:off x="5334000" y="4876800"/>
            <a:ext cx="1676400" cy="685800"/>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M6</a:t>
            </a:r>
          </a:p>
          <a:p>
            <a:pPr algn="ctr" fontAlgn="auto">
              <a:spcBef>
                <a:spcPts val="0"/>
              </a:spcBef>
              <a:spcAft>
                <a:spcPts val="0"/>
              </a:spcAft>
            </a:pPr>
            <a:r>
              <a:rPr lang="en-US" sz="1200" b="1" dirty="0">
                <a:solidFill>
                  <a:prstClr val="white"/>
                </a:solidFill>
              </a:rPr>
              <a:t>ECE 383 – </a:t>
            </a:r>
            <a:r>
              <a:rPr lang="en-US" sz="1200" b="1" dirty="0" smtClean="0">
                <a:solidFill>
                  <a:prstClr val="white"/>
                </a:solidFill>
              </a:rPr>
              <a:t>2E48A</a:t>
            </a:r>
            <a:endParaRPr lang="en-US" sz="1200" b="1" dirty="0">
              <a:solidFill>
                <a:prstClr val="white"/>
              </a:solidFill>
            </a:endParaRPr>
          </a:p>
        </p:txBody>
      </p:sp>
      <p:sp>
        <p:nvSpPr>
          <p:cNvPr id="26" name="Rectangle 25"/>
          <p:cNvSpPr/>
          <p:nvPr/>
        </p:nvSpPr>
        <p:spPr>
          <a:xfrm>
            <a:off x="5334000" y="5562600"/>
            <a:ext cx="1676400" cy="685800"/>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M7</a:t>
            </a:r>
          </a:p>
          <a:p>
            <a:pPr algn="ctr" fontAlgn="auto">
              <a:spcBef>
                <a:spcPts val="0"/>
              </a:spcBef>
              <a:spcAft>
                <a:spcPts val="0"/>
              </a:spcAft>
            </a:pPr>
            <a:r>
              <a:rPr lang="en-US" sz="1200" b="1" dirty="0">
                <a:solidFill>
                  <a:prstClr val="white"/>
                </a:solidFill>
              </a:rPr>
              <a:t>ECE 383 – </a:t>
            </a:r>
            <a:r>
              <a:rPr lang="en-US" sz="1200" b="1" dirty="0" smtClean="0">
                <a:solidFill>
                  <a:prstClr val="white"/>
                </a:solidFill>
              </a:rPr>
              <a:t>2E48A</a:t>
            </a:r>
            <a:endParaRPr lang="en-US" sz="1800" b="1" dirty="0" smtClean="0">
              <a:solidFill>
                <a:prstClr val="white"/>
              </a:solidFill>
            </a:endParaRPr>
          </a:p>
        </p:txBody>
      </p:sp>
      <p:sp>
        <p:nvSpPr>
          <p:cNvPr id="27" name="Rectangle 26"/>
          <p:cNvSpPr/>
          <p:nvPr/>
        </p:nvSpPr>
        <p:spPr>
          <a:xfrm>
            <a:off x="5334000" y="4191000"/>
            <a:ext cx="1676400" cy="685800"/>
          </a:xfrm>
          <a:prstGeom prst="rect">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M5</a:t>
            </a:r>
            <a:endParaRPr lang="en-US" sz="1800" b="1" dirty="0">
              <a:solidFill>
                <a:prstClr val="white"/>
              </a:solidFill>
            </a:endParaRPr>
          </a:p>
        </p:txBody>
      </p:sp>
      <p:sp>
        <p:nvSpPr>
          <p:cNvPr id="28" name="Rectangle 27"/>
          <p:cNvSpPr/>
          <p:nvPr/>
        </p:nvSpPr>
        <p:spPr>
          <a:xfrm>
            <a:off x="7010400" y="1600200"/>
            <a:ext cx="1676400" cy="685800"/>
          </a:xfrm>
          <a:prstGeom prst="rect">
            <a:avLst/>
          </a:prstGeom>
          <a:solidFill>
            <a:srgbClr val="00206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T1</a:t>
            </a:r>
            <a:endParaRPr lang="en-US" sz="1800" b="1" dirty="0">
              <a:solidFill>
                <a:prstClr val="white"/>
              </a:solidFill>
            </a:endParaRPr>
          </a:p>
        </p:txBody>
      </p:sp>
      <p:sp>
        <p:nvSpPr>
          <p:cNvPr id="29" name="Rectangle 28"/>
          <p:cNvSpPr/>
          <p:nvPr/>
        </p:nvSpPr>
        <p:spPr>
          <a:xfrm>
            <a:off x="7010400" y="4191000"/>
            <a:ext cx="1676400" cy="685800"/>
          </a:xfrm>
          <a:prstGeom prst="rect">
            <a:avLst/>
          </a:prstGeom>
          <a:solidFill>
            <a:schemeClr val="bg1">
              <a:lumMod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T5</a:t>
            </a:r>
            <a:endParaRPr lang="en-US" sz="1200" b="1" dirty="0">
              <a:solidFill>
                <a:prstClr val="white"/>
              </a:solidFill>
            </a:endParaRPr>
          </a:p>
        </p:txBody>
      </p:sp>
      <p:sp>
        <p:nvSpPr>
          <p:cNvPr id="30" name="Rectangle 29"/>
          <p:cNvSpPr/>
          <p:nvPr/>
        </p:nvSpPr>
        <p:spPr>
          <a:xfrm>
            <a:off x="7010400" y="4876800"/>
            <a:ext cx="1676400" cy="685800"/>
          </a:xfrm>
          <a:prstGeom prst="rect">
            <a:avLst/>
          </a:prstGeom>
          <a:solidFill>
            <a:srgbClr val="00206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T6</a:t>
            </a:r>
            <a:endParaRPr lang="en-US" sz="1200" b="1" dirty="0">
              <a:solidFill>
                <a:prstClr val="white"/>
              </a:solidFill>
            </a:endParaRPr>
          </a:p>
        </p:txBody>
      </p:sp>
      <p:sp>
        <p:nvSpPr>
          <p:cNvPr id="31" name="Rectangle 30"/>
          <p:cNvSpPr/>
          <p:nvPr/>
        </p:nvSpPr>
        <p:spPr>
          <a:xfrm>
            <a:off x="7010400" y="5562600"/>
            <a:ext cx="1676400" cy="685800"/>
          </a:xfrm>
          <a:prstGeom prst="rect">
            <a:avLst/>
          </a:prstGeom>
          <a:solidFill>
            <a:srgbClr val="00206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T7</a:t>
            </a:r>
          </a:p>
        </p:txBody>
      </p:sp>
      <p:sp>
        <p:nvSpPr>
          <p:cNvPr id="32" name="Rectangle 31"/>
          <p:cNvSpPr/>
          <p:nvPr/>
        </p:nvSpPr>
        <p:spPr>
          <a:xfrm>
            <a:off x="5334000" y="2895600"/>
            <a:ext cx="1676400" cy="609600"/>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M3</a:t>
            </a:r>
            <a:endParaRPr lang="en-US" sz="1800" b="1" dirty="0">
              <a:solidFill>
                <a:prstClr val="white"/>
              </a:solidFill>
            </a:endParaRPr>
          </a:p>
          <a:p>
            <a:pPr algn="ctr" fontAlgn="auto">
              <a:spcBef>
                <a:spcPts val="0"/>
              </a:spcBef>
              <a:spcAft>
                <a:spcPts val="0"/>
              </a:spcAft>
            </a:pPr>
            <a:r>
              <a:rPr lang="en-US" sz="1200" b="1" dirty="0">
                <a:solidFill>
                  <a:prstClr val="white"/>
                </a:solidFill>
              </a:rPr>
              <a:t>ECE </a:t>
            </a:r>
            <a:r>
              <a:rPr lang="en-US" sz="1200" b="1" dirty="0" smtClean="0">
                <a:solidFill>
                  <a:prstClr val="white"/>
                </a:solidFill>
              </a:rPr>
              <a:t>463 – 2G2</a:t>
            </a:r>
            <a:endParaRPr lang="en-US" sz="1200" b="1" dirty="0">
              <a:solidFill>
                <a:prstClr val="white"/>
              </a:solidFill>
            </a:endParaRPr>
          </a:p>
        </p:txBody>
      </p:sp>
      <p:sp>
        <p:nvSpPr>
          <p:cNvPr id="33" name="Rectangle 32"/>
          <p:cNvSpPr/>
          <p:nvPr/>
        </p:nvSpPr>
        <p:spPr>
          <a:xfrm>
            <a:off x="5334000" y="3505200"/>
            <a:ext cx="1676400" cy="685800"/>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M4</a:t>
            </a:r>
            <a:endParaRPr lang="en-US" sz="1800" b="1" dirty="0">
              <a:solidFill>
                <a:prstClr val="white"/>
              </a:solidFill>
            </a:endParaRPr>
          </a:p>
          <a:p>
            <a:pPr algn="ctr" fontAlgn="auto">
              <a:spcBef>
                <a:spcPts val="0"/>
              </a:spcBef>
              <a:spcAft>
                <a:spcPts val="0"/>
              </a:spcAft>
            </a:pPr>
            <a:r>
              <a:rPr lang="en-US" sz="1200" b="1" dirty="0">
                <a:solidFill>
                  <a:prstClr val="white"/>
                </a:solidFill>
              </a:rPr>
              <a:t>ECE </a:t>
            </a:r>
            <a:r>
              <a:rPr lang="en-US" sz="1200" b="1" dirty="0" smtClean="0">
                <a:solidFill>
                  <a:prstClr val="white"/>
                </a:solidFill>
              </a:rPr>
              <a:t>463 – 2G2</a:t>
            </a:r>
            <a:endParaRPr lang="en-US" sz="1200" b="1" dirty="0">
              <a:solidFill>
                <a:prstClr val="white"/>
              </a:solidFill>
            </a:endParaRPr>
          </a:p>
        </p:txBody>
      </p:sp>
      <p:sp>
        <p:nvSpPr>
          <p:cNvPr id="34" name="Rectangle 33"/>
          <p:cNvSpPr/>
          <p:nvPr/>
        </p:nvSpPr>
        <p:spPr>
          <a:xfrm>
            <a:off x="7010400" y="2286000"/>
            <a:ext cx="1676400" cy="685800"/>
          </a:xfrm>
          <a:prstGeom prst="rect">
            <a:avLst/>
          </a:prstGeom>
          <a:solidFill>
            <a:srgbClr val="00206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a:solidFill>
                  <a:prstClr val="white"/>
                </a:solidFill>
              </a:rPr>
              <a:t>T2</a:t>
            </a:r>
          </a:p>
        </p:txBody>
      </p:sp>
      <p:sp>
        <p:nvSpPr>
          <p:cNvPr id="35" name="Rectangle 34"/>
          <p:cNvSpPr/>
          <p:nvPr/>
        </p:nvSpPr>
        <p:spPr>
          <a:xfrm>
            <a:off x="5334000" y="2277979"/>
            <a:ext cx="1676400" cy="617622"/>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M2</a:t>
            </a:r>
          </a:p>
          <a:p>
            <a:pPr algn="ctr" fontAlgn="auto">
              <a:spcBef>
                <a:spcPts val="0"/>
              </a:spcBef>
              <a:spcAft>
                <a:spcPts val="0"/>
              </a:spcAft>
            </a:pPr>
            <a:r>
              <a:rPr lang="en-US" sz="1200" b="1" dirty="0">
                <a:solidFill>
                  <a:prstClr val="white"/>
                </a:solidFill>
              </a:rPr>
              <a:t>ECE 281 – 2F44</a:t>
            </a:r>
          </a:p>
        </p:txBody>
      </p:sp>
      <p:sp>
        <p:nvSpPr>
          <p:cNvPr id="36" name="Rectangle 35"/>
          <p:cNvSpPr/>
          <p:nvPr/>
        </p:nvSpPr>
        <p:spPr>
          <a:xfrm>
            <a:off x="7012672" y="2879664"/>
            <a:ext cx="1676400" cy="685800"/>
          </a:xfrm>
          <a:prstGeom prst="rect">
            <a:avLst/>
          </a:prstGeom>
          <a:gradFill flip="none" rotWithShape="1">
            <a:gsLst>
              <a:gs pos="0">
                <a:srgbClr val="002060"/>
              </a:gs>
              <a:gs pos="51000">
                <a:schemeClr val="bg1">
                  <a:lumMod val="50000"/>
                </a:schemeClr>
              </a:gs>
              <a:gs pos="50000">
                <a:srgbClr val="002060"/>
              </a:gs>
              <a:gs pos="100000">
                <a:schemeClr val="bg1">
                  <a:lumMod val="50000"/>
                </a:schemeClr>
              </a:gs>
            </a:gsLst>
            <a:lin ang="5400000" scaled="0"/>
            <a:tileRect/>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T3</a:t>
            </a:r>
          </a:p>
          <a:p>
            <a:pPr algn="ctr" fontAlgn="auto">
              <a:spcBef>
                <a:spcPts val="0"/>
              </a:spcBef>
              <a:spcAft>
                <a:spcPts val="0"/>
              </a:spcAft>
            </a:pPr>
            <a:r>
              <a:rPr lang="en-US" sz="1200" b="1" dirty="0" smtClean="0">
                <a:solidFill>
                  <a:prstClr val="white"/>
                </a:solidFill>
              </a:rPr>
              <a:t>ECE </a:t>
            </a:r>
            <a:r>
              <a:rPr lang="en-US" sz="1200" b="1" dirty="0">
                <a:solidFill>
                  <a:prstClr val="white"/>
                </a:solidFill>
              </a:rPr>
              <a:t>383 – </a:t>
            </a:r>
            <a:r>
              <a:rPr lang="en-US" sz="1200" b="1" dirty="0" smtClean="0">
                <a:solidFill>
                  <a:prstClr val="white"/>
                </a:solidFill>
              </a:rPr>
              <a:t>2E48A</a:t>
            </a:r>
            <a:endParaRPr lang="en-US" sz="1200" b="1" dirty="0">
              <a:solidFill>
                <a:prstClr val="white"/>
              </a:solidFill>
            </a:endParaRPr>
          </a:p>
        </p:txBody>
      </p:sp>
      <p:sp>
        <p:nvSpPr>
          <p:cNvPr id="37" name="Rectangle 36"/>
          <p:cNvSpPr/>
          <p:nvPr/>
        </p:nvSpPr>
        <p:spPr>
          <a:xfrm>
            <a:off x="7010400" y="3505200"/>
            <a:ext cx="1676400" cy="685800"/>
          </a:xfrm>
          <a:prstGeom prst="rect">
            <a:avLst/>
          </a:prstGeom>
          <a:gradFill flip="none" rotWithShape="1">
            <a:gsLst>
              <a:gs pos="0">
                <a:srgbClr val="002060"/>
              </a:gs>
              <a:gs pos="51000">
                <a:schemeClr val="bg1">
                  <a:lumMod val="50000"/>
                </a:schemeClr>
              </a:gs>
              <a:gs pos="50000">
                <a:srgbClr val="002060"/>
              </a:gs>
              <a:gs pos="100000">
                <a:schemeClr val="bg1">
                  <a:lumMod val="50000"/>
                </a:schemeClr>
              </a:gs>
            </a:gsLst>
            <a:lin ang="5400000" scaled="0"/>
            <a:tileRect/>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T4</a:t>
            </a:r>
          </a:p>
          <a:p>
            <a:pPr algn="ctr" fontAlgn="auto">
              <a:spcBef>
                <a:spcPts val="0"/>
              </a:spcBef>
              <a:spcAft>
                <a:spcPts val="0"/>
              </a:spcAft>
            </a:pPr>
            <a:r>
              <a:rPr lang="en-US" sz="1200" b="1" dirty="0">
                <a:solidFill>
                  <a:prstClr val="white"/>
                </a:solidFill>
              </a:rPr>
              <a:t>ECE 383 – </a:t>
            </a:r>
            <a:r>
              <a:rPr lang="en-US" sz="1200" b="1" dirty="0" smtClean="0">
                <a:solidFill>
                  <a:prstClr val="white"/>
                </a:solidFill>
              </a:rPr>
              <a:t>2E48A</a:t>
            </a:r>
            <a:endParaRPr lang="en-US" sz="1200" b="1" dirty="0">
              <a:solidFill>
                <a:prstClr val="white"/>
              </a:solidFill>
            </a:endParaRPr>
          </a:p>
        </p:txBody>
      </p:sp>
    </p:spTree>
    <p:extLst>
      <p:ext uri="{BB962C8B-B14F-4D97-AF65-F5344CB8AC3E}">
        <p14:creationId xmlns:p14="http://schemas.microsoft.com/office/powerpoint/2010/main" val="21984801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latin typeface="Trebuchet MS" panose="020B0603020202020204" pitchFamily="34" charset="0"/>
              </a:rPr>
              <a:pPr algn="ctr">
                <a:defRPr/>
              </a:pPr>
              <a:t>52</a:t>
            </a:fld>
            <a:endParaRPr lang="en-US" dirty="0">
              <a:latin typeface="Trebuchet MS" panose="020B0603020202020204" pitchFamily="34" charset="0"/>
            </a:endParaRPr>
          </a:p>
        </p:txBody>
      </p:sp>
      <p:pic>
        <p:nvPicPr>
          <p:cNvPr id="1026" name="Picture 2" descr="C:\Users\Ashley.Murphy\Desktop\USAFA%20Logo%202%20Line%20CMY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4313" y="3004688"/>
            <a:ext cx="6815137" cy="145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62645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MARS </a:t>
            </a:r>
            <a:r>
              <a:rPr lang="en-US" dirty="0" smtClean="0"/>
              <a:t>Memory Settings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741" y="1724720"/>
            <a:ext cx="4270972" cy="4408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2326741" y="3897153"/>
            <a:ext cx="1837853" cy="353327"/>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69547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976438"/>
            <a:ext cx="81343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ular Callout 8"/>
          <p:cNvSpPr/>
          <p:nvPr/>
        </p:nvSpPr>
        <p:spPr bwMode="auto">
          <a:xfrm>
            <a:off x="3241140" y="5130296"/>
            <a:ext cx="2516863" cy="941561"/>
          </a:xfrm>
          <a:prstGeom prst="wedgeRoundRectCallout">
            <a:avLst>
              <a:gd name="adj1" fmla="val 147153"/>
              <a:gd name="adj2" fmla="val -78847"/>
              <a:gd name="adj3" fmla="val 16667"/>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Using Compact Memory Map</a:t>
            </a:r>
          </a:p>
        </p:txBody>
      </p:sp>
      <p:sp>
        <p:nvSpPr>
          <p:cNvPr id="5" name="Rectangle 4"/>
          <p:cNvSpPr/>
          <p:nvPr/>
        </p:nvSpPr>
        <p:spPr>
          <a:xfrm>
            <a:off x="915575" y="2406293"/>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877175" y="4700760"/>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71111" y="4691707"/>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ular Callout 7"/>
          <p:cNvSpPr/>
          <p:nvPr/>
        </p:nvSpPr>
        <p:spPr bwMode="auto">
          <a:xfrm>
            <a:off x="3241141" y="5124261"/>
            <a:ext cx="2516863" cy="941561"/>
          </a:xfrm>
          <a:prstGeom prst="wedgeRoundRectCallout">
            <a:avLst>
              <a:gd name="adj1" fmla="val -96732"/>
              <a:gd name="adj2" fmla="val -79808"/>
              <a:gd name="adj3" fmla="val 16667"/>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Jump instructions now point to the correct address!</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97206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6455" y="1484606"/>
            <a:ext cx="5176345" cy="454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1"/>
          <p:cNvSpPr>
            <a:spLocks noChangeArrowheads="1"/>
          </p:cNvSpPr>
          <p:nvPr/>
        </p:nvSpPr>
        <p:spPr bwMode="auto">
          <a:xfrm>
            <a:off x="914400" y="6030320"/>
            <a:ext cx="533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hangingPunct="1"/>
            <a:r>
              <a:rPr lang="en-US" altLang="en-US" b="1" dirty="0"/>
              <a:t>Figure 7.59 MIPS single-cycle processor interfaced to external memory</a:t>
            </a:r>
            <a:endParaRPr lang="en-US" altLang="en-US" dirty="0"/>
          </a:p>
        </p:txBody>
      </p:sp>
      <p:sp>
        <p:nvSpPr>
          <p:cNvPr id="5" name="Footer Placeholder 1"/>
          <p:cNvSpPr>
            <a:spLocks noGrp="1"/>
          </p:cNvSpPr>
          <p:nvPr/>
        </p:nvSpPr>
        <p:spPr bwMode="auto">
          <a:xfrm>
            <a:off x="2590800" y="620340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Single Cycle Processor </a:t>
            </a:r>
          </a:p>
          <a:p>
            <a:pPr eaLnBrk="1" hangingPunct="1">
              <a:defRPr/>
            </a:pPr>
            <a:r>
              <a:rPr lang="en-US" kern="0" dirty="0" smtClean="0"/>
              <a:t>for Lab 4</a:t>
            </a:r>
          </a:p>
        </p:txBody>
      </p:sp>
    </p:spTree>
    <p:extLst>
      <p:ext uri="{BB962C8B-B14F-4D97-AF65-F5344CB8AC3E}">
        <p14:creationId xmlns:p14="http://schemas.microsoft.com/office/powerpoint/2010/main" val="2743851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Test Program</a:t>
            </a:r>
          </a:p>
          <a:p>
            <a:pPr eaLnBrk="1" hangingPunct="1">
              <a:defRPr/>
            </a:pPr>
            <a:r>
              <a:rPr lang="en-US" kern="0" dirty="0" smtClean="0"/>
              <a:t>mipstest.asm</a:t>
            </a:r>
          </a:p>
        </p:txBody>
      </p:sp>
      <p:pic>
        <p:nvPicPr>
          <p:cNvPr id="4096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1447800"/>
            <a:ext cx="66579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7"/>
          <p:cNvSpPr>
            <a:spLocks noChangeArrowheads="1"/>
          </p:cNvSpPr>
          <p:nvPr/>
        </p:nvSpPr>
        <p:spPr bwMode="auto">
          <a:xfrm>
            <a:off x="1128713" y="5653088"/>
            <a:ext cx="4797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7.60 Assembly and machine code for MIPS test program</a:t>
            </a:r>
            <a:endParaRPr lang="en-US" altLang="en-US" sz="1200" b="0" dirty="0"/>
          </a:p>
        </p:txBody>
      </p:sp>
    </p:spTree>
    <p:extLst>
      <p:ext uri="{BB962C8B-B14F-4D97-AF65-F5344CB8AC3E}">
        <p14:creationId xmlns:p14="http://schemas.microsoft.com/office/powerpoint/2010/main" val="33346913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6BADE1-4A4A-48A5-911B-5F6548B33A51}">
  <ds:schemaRefs>
    <ds:schemaRef ds:uri="http://purl.org/dc/terms/"/>
    <ds:schemaRef ds:uri="http://schemas.microsoft.com/office/2006/documentManagement/types"/>
    <ds:schemaRef ds:uri="http://schemas.microsoft.com/office/infopath/2007/PartnerControls"/>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DC1FC98-47FD-484D-96C4-FA35BF022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898C6F1-02C7-4807-8DB1-44412B5FAC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68470</TotalTime>
  <Words>1752</Words>
  <Application>Microsoft Office PowerPoint</Application>
  <PresentationFormat>On-screen Show (4:3)</PresentationFormat>
  <Paragraphs>870</Paragraphs>
  <Slides>52</Slides>
  <Notes>1</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52</vt:i4>
      </vt:variant>
    </vt:vector>
  </HeadingPairs>
  <TitlesOfParts>
    <vt:vector size="56" baseType="lpstr">
      <vt:lpstr>4_USAFA Standard</vt:lpstr>
      <vt:lpstr>5_USAFA Standard</vt:lpstr>
      <vt:lpstr>Visio</vt:lpstr>
      <vt:lpstr>VISIO</vt:lpstr>
      <vt:lpstr>PowerPoint Presentation</vt:lpstr>
      <vt:lpstr>Lesson 35 Outline</vt:lpstr>
      <vt:lpstr>Getting the right machine code from MARS…</vt:lpstr>
      <vt:lpstr>PowerPoint Presentation</vt:lpstr>
      <vt:lpstr>Using Default Memory Map</vt:lpstr>
      <vt:lpstr>Change MARS Memory Settings</vt:lpstr>
      <vt:lpstr>Using Compact Memory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Arithmetic Logic Unit - ALU</vt:lpstr>
      <vt:lpstr>I-Type Instruction lw rt, imm(rs)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R-Type Instructions               add rd, rs, 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MIPS Memory Map</vt:lpstr>
      <vt:lpstr>Steps for Translating and starting a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 Instruction (EI)</vt:lpstr>
      <vt:lpstr>PowerPoint Presentation</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Briefing Topic Title Goes Here  (1 January 2005)</dc:title>
  <dc:creator>Falkinburg, Jeffrey L MAJ USAF USAFA USAFA/DFEC</dc:creator>
  <cp:lastModifiedBy>Test</cp:lastModifiedBy>
  <cp:revision>4280</cp:revision>
  <cp:lastPrinted>2015-06-02T19:35:14Z</cp:lastPrinted>
  <dcterms:created xsi:type="dcterms:W3CDTF">2005-08-12T19:45:51Z</dcterms:created>
  <dcterms:modified xsi:type="dcterms:W3CDTF">2017-04-19T00:08:48Z</dcterms:modified>
</cp:coreProperties>
</file>