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9"/>
  </p:notesMasterIdLst>
  <p:handoutMasterIdLst>
    <p:handoutMasterId r:id="rId30"/>
  </p:handoutMasterIdLst>
  <p:sldIdLst>
    <p:sldId id="286" r:id="rId6"/>
    <p:sldId id="292" r:id="rId7"/>
    <p:sldId id="293" r:id="rId8"/>
    <p:sldId id="294" r:id="rId9"/>
    <p:sldId id="295" r:id="rId10"/>
    <p:sldId id="296" r:id="rId11"/>
    <p:sldId id="314" r:id="rId12"/>
    <p:sldId id="301" r:id="rId13"/>
    <p:sldId id="302" r:id="rId14"/>
    <p:sldId id="312" r:id="rId15"/>
    <p:sldId id="313" r:id="rId16"/>
    <p:sldId id="311" r:id="rId17"/>
    <p:sldId id="304" r:id="rId18"/>
    <p:sldId id="306" r:id="rId19"/>
    <p:sldId id="310" r:id="rId20"/>
    <p:sldId id="280" r:id="rId21"/>
    <p:sldId id="291" r:id="rId22"/>
    <p:sldId id="303" r:id="rId23"/>
    <p:sldId id="298" r:id="rId24"/>
    <p:sldId id="297" r:id="rId25"/>
    <p:sldId id="299" r:id="rId26"/>
    <p:sldId id="305" r:id="rId27"/>
    <p:sldId id="300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FF0000"/>
    <a:srgbClr val="0C2D83"/>
    <a:srgbClr val="003399"/>
    <a:srgbClr val="A42C79"/>
    <a:srgbClr val="923799"/>
    <a:srgbClr val="874789"/>
    <a:srgbClr val="1D4A73"/>
    <a:srgbClr val="C808A3"/>
    <a:srgbClr val="7B4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01" d="100"/>
          <a:sy n="101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18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18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77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Kevin Walchko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pic>
        <p:nvPicPr>
          <p:cNvPr id="1026" name="Picture 2" descr="C:\Users\Kevin.Walchko\Desktop\Multiplexer_2-to-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8" y="3215949"/>
            <a:ext cx="1666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932" y="2107953"/>
            <a:ext cx="8107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I have 2 binary sensors (True/False) but only one input pin available to my processor, this allows me to connect to more inputs (this is a silly example at 2:1). 8:1 mux costs me 3 address lines and 1 input pin (4 pins total, but I can read 8 things) … better example.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96924"/>
              </p:ext>
            </p:extLst>
          </p:nvPr>
        </p:nvGraphicFramePr>
        <p:xfrm>
          <a:off x="4831119" y="3762972"/>
          <a:ext cx="3733804" cy="175529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669432"/>
              </p:ext>
            </p:extLst>
          </p:nvPr>
        </p:nvGraphicFramePr>
        <p:xfrm>
          <a:off x="2740459" y="3318225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374671" y="4389172"/>
            <a:ext cx="1280160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0" name="Oval 9"/>
          <p:cNvSpPr/>
          <p:nvPr/>
        </p:nvSpPr>
        <p:spPr bwMode="auto">
          <a:xfrm>
            <a:off x="7123608" y="5029252"/>
            <a:ext cx="1280160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352542" y="4110483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542" y="47549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7" y="2846617"/>
            <a:ext cx="90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see this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 bwMode="auto">
          <a:xfrm flipH="1">
            <a:off x="543460" y="3585281"/>
            <a:ext cx="13883" cy="52520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ight Arrow 19"/>
          <p:cNvSpPr/>
          <p:nvPr/>
        </p:nvSpPr>
        <p:spPr bwMode="auto">
          <a:xfrm>
            <a:off x="4153989" y="4633012"/>
            <a:ext cx="548640" cy="42968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6435634" y="5597199"/>
            <a:ext cx="505097" cy="368172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395" y="608732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S’A+SB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7343" y="1619794"/>
            <a:ext cx="729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Multiplexer: 2-to-1 </a:t>
            </a:r>
            <a:r>
              <a:rPr lang="en-US" dirty="0" smtClean="0"/>
              <a:t>or 2:1 shown </a:t>
            </a:r>
            <a:r>
              <a:rPr lang="en-US" dirty="0"/>
              <a:t>below … basically you can switch between different </a:t>
            </a:r>
            <a:r>
              <a:rPr lang="en-US" dirty="0" smtClean="0"/>
              <a:t>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3" grpId="0"/>
      <p:bldP spid="15" grpId="0"/>
      <p:bldP spid="14" grpId="0"/>
      <p:bldP spid="20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74HC4067 16:1 Multiplexer</a:t>
            </a:r>
            <a:endParaRPr lang="en-US" dirty="0"/>
          </a:p>
        </p:txBody>
      </p:sp>
      <p:pic>
        <p:nvPicPr>
          <p:cNvPr id="2050" name="Picture 2" descr="C:\Users\Kevin.Walchko\Desktop\74HC4067_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8"/>
          <a:stretch/>
        </p:blipFill>
        <p:spPr bwMode="auto">
          <a:xfrm>
            <a:off x="2392287" y="1875564"/>
            <a:ext cx="2582806" cy="400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7" idx="3"/>
          </p:cNvCxnSpPr>
          <p:nvPr/>
        </p:nvCxnSpPr>
        <p:spPr bwMode="auto">
          <a:xfrm>
            <a:off x="2232208" y="2682241"/>
            <a:ext cx="436934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550611" y="252835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>
            <a:off x="2516742" y="4458789"/>
            <a:ext cx="304800" cy="478971"/>
          </a:xfrm>
          <a:prstGeom prst="lef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0800000">
            <a:off x="4341188" y="4706366"/>
            <a:ext cx="304800" cy="478971"/>
          </a:xfrm>
          <a:prstGeom prst="lef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079" y="4544385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bits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5988" y="483187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bits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 bwMode="auto">
          <a:xfrm rot="10800000">
            <a:off x="4415210" y="2768708"/>
            <a:ext cx="152400" cy="1690080"/>
          </a:xfrm>
          <a:prstGeom prst="leftBrace">
            <a:avLst/>
          </a:prstGeom>
          <a:noFill/>
          <a:ln w="12700" cap="flat" cmpd="sng" algn="ctr">
            <a:solidFill>
              <a:srgbClr val="11F3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2450675" y="2768709"/>
            <a:ext cx="260273" cy="1690079"/>
          </a:xfrm>
          <a:prstGeom prst="leftBrace">
            <a:avLst/>
          </a:prstGeom>
          <a:noFill/>
          <a:ln w="12700" cap="flat" cmpd="sng" algn="ctr">
            <a:solidFill>
              <a:srgbClr val="11F3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7610" y="345985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 8-15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70920" y="34583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 0-7</a:t>
            </a:r>
            <a:endParaRPr lang="en-US" dirty="0"/>
          </a:p>
        </p:txBody>
      </p:sp>
      <p:pic>
        <p:nvPicPr>
          <p:cNvPr id="2051" name="Picture 3" descr="C:\Users\Kevin.Walchko\Desktop\PDIP24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79" y="2190214"/>
            <a:ext cx="1016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7584" y="2982805"/>
            <a:ext cx="1805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eventually building this chip in software using VHDL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4:1 Mux -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These lines are similar to a #include in C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mux_4to1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SEL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(1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0);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select input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(3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inputs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Y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mux_4to1;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mux_4to1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These statements are called concurrent signal assignments.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They all happen at the same time unlike a regular programming language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Y &lt;= D(0)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"00"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D(1)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"01"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D(2)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"10"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D(3)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"11"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A(0);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25" y="1916380"/>
            <a:ext cx="1710617" cy="190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888401" y="3846517"/>
            <a:ext cx="2125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2.57 4:1 multiplexer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 rot="19778627">
            <a:off x="738902" y="2553856"/>
            <a:ext cx="676788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 2 will start to introduce you to VHDL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43050"/>
            <a:ext cx="63246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9599" y="5909769"/>
            <a:ext cx="76896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2.58 4:1 multiplexer implementations: (a) two-level logic, (b) </a:t>
            </a:r>
            <a:r>
              <a:rPr lang="en-US" altLang="en-US" b="1" dirty="0" smtClean="0"/>
              <a:t>tristate buffers, </a:t>
            </a:r>
            <a:r>
              <a:rPr lang="en-US" altLang="en-US" b="1" dirty="0"/>
              <a:t>(c) hierarchical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49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524000"/>
            <a:ext cx="34290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1554" y="1802674"/>
            <a:ext cx="2569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you to set an output, here we use 2 pins to set 1 of 4 pins high/True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2:4 Decoder -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decode_2to4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A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(1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-- 2-bit input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EN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enable input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Y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(3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0));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-- 4-bit output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decode_2to4;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decode_2to4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"00"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';</a:t>
            </a: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Y(1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"01"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';</a:t>
            </a: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Y(2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"10"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';</a:t>
            </a: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Y(3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"11"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'0';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1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28" y="3024926"/>
            <a:ext cx="2645824" cy="307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26234" y="6088654"/>
            <a:ext cx="190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2.63 2:4 decoder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11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16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5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Logs!</a:t>
            </a:r>
          </a:p>
          <a:p>
            <a:r>
              <a:rPr lang="en-US" dirty="0" err="1" smtClean="0"/>
              <a:t>MiniQuiz</a:t>
            </a:r>
            <a:r>
              <a:rPr lang="en-US" dirty="0" smtClean="0"/>
              <a:t>!</a:t>
            </a:r>
          </a:p>
          <a:p>
            <a:r>
              <a:rPr lang="en-US" dirty="0" smtClean="0"/>
              <a:t>Tristate Devices</a:t>
            </a:r>
          </a:p>
          <a:p>
            <a:r>
              <a:rPr lang="en-US" dirty="0" err="1" smtClean="0"/>
              <a:t>Karnaugh</a:t>
            </a:r>
            <a:r>
              <a:rPr lang="en-US" dirty="0"/>
              <a:t> Maps </a:t>
            </a:r>
            <a:r>
              <a:rPr lang="en-US" dirty="0" smtClean="0"/>
              <a:t>(i.e. K-maps)</a:t>
            </a:r>
          </a:p>
          <a:p>
            <a:pPr lvl="1"/>
            <a:r>
              <a:rPr lang="en-US" dirty="0" smtClean="0"/>
              <a:t>Rules for K-Maps</a:t>
            </a:r>
            <a:endParaRPr lang="en-US" dirty="0"/>
          </a:p>
          <a:p>
            <a:r>
              <a:rPr lang="en-US" dirty="0" smtClean="0"/>
              <a:t>Multiplexer</a:t>
            </a:r>
          </a:p>
          <a:p>
            <a:r>
              <a:rPr lang="en-US" dirty="0" smtClean="0"/>
              <a:t>Decoders</a:t>
            </a:r>
          </a:p>
          <a:p>
            <a:r>
              <a:rPr lang="en-US" dirty="0" smtClean="0"/>
              <a:t>Homework for Next time:</a:t>
            </a:r>
          </a:p>
          <a:p>
            <a:pPr lvl="1"/>
            <a:r>
              <a:rPr lang="en-US" dirty="0" smtClean="0"/>
              <a:t>Look at 2.41 and 2.42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14500"/>
            <a:ext cx="32004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9021148"/>
              </p:ext>
            </p:extLst>
          </p:nvPr>
        </p:nvGraphicFramePr>
        <p:xfrm>
          <a:off x="5410200" y="2571750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59923"/>
              </p:ext>
            </p:extLst>
          </p:nvPr>
        </p:nvGraphicFramePr>
        <p:xfrm>
          <a:off x="435945" y="3000375"/>
          <a:ext cx="3733804" cy="173624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Tristate Buffer –                 High Impedance (Z)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44" y="1650205"/>
            <a:ext cx="21812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948238" y="5638800"/>
            <a:ext cx="3729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2.41 Tristate buffer with active low enable</a:t>
            </a:r>
            <a:endParaRPr lang="en-US" altLang="en-US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1695449"/>
            <a:ext cx="1676400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776412" y="5638799"/>
            <a:ext cx="2066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2.40 Tristate buffer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91412"/>
              </p:ext>
            </p:extLst>
          </p:nvPr>
        </p:nvGraphicFramePr>
        <p:xfrm>
          <a:off x="1231900" y="1531366"/>
          <a:ext cx="1530350" cy="4767072"/>
        </p:xfrm>
        <a:graphic>
          <a:graphicData uri="http://schemas.openxmlformats.org/drawingml/2006/table">
            <a:tbl>
              <a:tblPr firstRow="1" firstCol="1" bandRow="1"/>
              <a:tblGrid>
                <a:gridCol w="306070"/>
                <a:gridCol w="306070"/>
                <a:gridCol w="306070"/>
                <a:gridCol w="306070"/>
                <a:gridCol w="30607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55295"/>
              </p:ext>
            </p:extLst>
          </p:nvPr>
        </p:nvGraphicFramePr>
        <p:xfrm>
          <a:off x="4799010" y="2571750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4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87766"/>
              </p:ext>
            </p:extLst>
          </p:nvPr>
        </p:nvGraphicFramePr>
        <p:xfrm>
          <a:off x="1126170" y="2240788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59899"/>
              </p:ext>
            </p:extLst>
          </p:nvPr>
        </p:nvGraphicFramePr>
        <p:xfrm>
          <a:off x="3751260" y="3057525"/>
          <a:ext cx="3733804" cy="175529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using</a:t>
            </a:r>
          </a:p>
          <a:p>
            <a:pPr lvl="1"/>
            <a:r>
              <a:rPr lang="en-US" dirty="0"/>
              <a:t>An 8:1 mux</a:t>
            </a:r>
          </a:p>
          <a:p>
            <a:pPr lvl="1"/>
            <a:r>
              <a:rPr lang="en-US" dirty="0"/>
              <a:t>A 4:1 mux (plus an inverter for TT)</a:t>
            </a:r>
          </a:p>
          <a:p>
            <a:pPr lvl="1"/>
            <a:r>
              <a:rPr lang="en-US" dirty="0"/>
              <a:t>A 2:1 mux (plus 2 other gates for TT; plus OR and </a:t>
            </a:r>
            <a:r>
              <a:rPr lang="en-US" dirty="0" err="1"/>
              <a:t>inv</a:t>
            </a:r>
            <a:r>
              <a:rPr lang="en-US" dirty="0"/>
              <a:t> for </a:t>
            </a:r>
            <a:r>
              <a:rPr lang="en-US" dirty="0" err="1"/>
              <a:t>eqn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2093819" cy="288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63" y="4409559"/>
            <a:ext cx="5155084" cy="10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493089"/>
              </p:ext>
            </p:extLst>
          </p:nvPr>
        </p:nvGraphicFramePr>
        <p:xfrm>
          <a:off x="4200567" y="2240008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214709"/>
              </p:ext>
            </p:extLst>
          </p:nvPr>
        </p:nvGraphicFramePr>
        <p:xfrm>
          <a:off x="689791" y="2055241"/>
          <a:ext cx="1530350" cy="3645408"/>
        </p:xfrm>
        <a:graphic>
          <a:graphicData uri="http://schemas.openxmlformats.org/drawingml/2006/table">
            <a:tbl>
              <a:tblPr firstRow="1" firstCol="1" bandRow="1"/>
              <a:tblGrid>
                <a:gridCol w="306070"/>
                <a:gridCol w="306070"/>
                <a:gridCol w="306070"/>
                <a:gridCol w="306070"/>
                <a:gridCol w="30607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0891" y="5837608"/>
            <a:ext cx="289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 X’s (don’t care) makes this table shorter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6374670" y="3892731"/>
            <a:ext cx="1593671" cy="98412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1" name="Oval 10"/>
          <p:cNvSpPr/>
          <p:nvPr/>
        </p:nvSpPr>
        <p:spPr bwMode="auto">
          <a:xfrm>
            <a:off x="5734590" y="3901492"/>
            <a:ext cx="1280160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2" name="Flowchart: Delay 11"/>
          <p:cNvSpPr/>
          <p:nvPr/>
        </p:nvSpPr>
        <p:spPr bwMode="auto">
          <a:xfrm rot="10800000">
            <a:off x="7900368" y="1550126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3" name="Flowchart: Delay 12"/>
          <p:cNvSpPr/>
          <p:nvPr/>
        </p:nvSpPr>
        <p:spPr bwMode="auto">
          <a:xfrm rot="10800000">
            <a:off x="7728857" y="1807734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4" name="Flowchart: Delay 13"/>
          <p:cNvSpPr/>
          <p:nvPr/>
        </p:nvSpPr>
        <p:spPr bwMode="auto">
          <a:xfrm rot="5400000">
            <a:off x="5963287" y="1133117"/>
            <a:ext cx="984068" cy="3171485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5" name="Flowchart: Delay 14"/>
          <p:cNvSpPr/>
          <p:nvPr/>
        </p:nvSpPr>
        <p:spPr bwMode="auto">
          <a:xfrm rot="16200000">
            <a:off x="5857271" y="3362006"/>
            <a:ext cx="984068" cy="3102125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271465" y="5945329"/>
            <a:ext cx="20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B’D’+A’B’+AC+ABD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856411" y="3587931"/>
            <a:ext cx="635726" cy="55740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6139543" y="5071257"/>
            <a:ext cx="478971" cy="667692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 (i.e. K-maps)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503884"/>
              </p:ext>
            </p:extLst>
          </p:nvPr>
        </p:nvGraphicFramePr>
        <p:xfrm>
          <a:off x="4981890" y="1553984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07739"/>
              </p:ext>
            </p:extLst>
          </p:nvPr>
        </p:nvGraphicFramePr>
        <p:xfrm>
          <a:off x="500692" y="2543742"/>
          <a:ext cx="3733804" cy="173624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1455089" y="5108710"/>
            <a:ext cx="5359179" cy="902473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Notice they are not in binary order … Grey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Code. Only one input can change at a time (i.e. 01 -&gt; 11).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920" y="2158177"/>
            <a:ext cx="2229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Grey Code: 00, 01, 11, 10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 bwMode="auto">
          <a:xfrm flipH="1">
            <a:off x="2587354" y="2465954"/>
            <a:ext cx="173359" cy="34812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33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K-maps - </a:t>
            </a:r>
            <a:br>
              <a:rPr lang="en-US" dirty="0" smtClean="0"/>
            </a:br>
            <a:r>
              <a:rPr lang="en-US" dirty="0" smtClean="0"/>
              <a:t>page 78 of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fewest circles </a:t>
            </a:r>
            <a:r>
              <a:rPr lang="en-US" b="0" dirty="0" smtClean="0"/>
              <a:t>necessary to cover all the </a:t>
            </a:r>
            <a:r>
              <a:rPr lang="en-US" dirty="0" smtClean="0">
                <a:solidFill>
                  <a:srgbClr val="FF0000"/>
                </a:solidFill>
              </a:rPr>
              <a:t>1’s</a:t>
            </a:r>
          </a:p>
          <a:p>
            <a:r>
              <a:rPr lang="en-US" b="0" dirty="0" smtClean="0"/>
              <a:t>All the </a:t>
            </a:r>
            <a:r>
              <a:rPr lang="en-US" dirty="0" smtClean="0">
                <a:solidFill>
                  <a:srgbClr val="FF0000"/>
                </a:solidFill>
              </a:rPr>
              <a:t>squares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smtClean="0"/>
              <a:t>in each 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smtClean="0"/>
              <a:t>must contain 1’s</a:t>
            </a:r>
          </a:p>
          <a:p>
            <a:r>
              <a:rPr lang="en-US" b="0" dirty="0" smtClean="0"/>
              <a:t>Each circle must span a rectangular block that is a power of 2 (i.e. </a:t>
            </a:r>
            <a:r>
              <a:rPr lang="en-US" b="0" dirty="0" smtClean="0">
                <a:solidFill>
                  <a:srgbClr val="FF0000"/>
                </a:solidFill>
              </a:rPr>
              <a:t>1</a:t>
            </a:r>
            <a:r>
              <a:rPr lang="en-US" b="0" dirty="0" smtClean="0"/>
              <a:t>, </a:t>
            </a:r>
            <a:r>
              <a:rPr lang="en-US" b="0" dirty="0" smtClean="0">
                <a:solidFill>
                  <a:srgbClr val="FF0000"/>
                </a:solidFill>
              </a:rPr>
              <a:t>2</a:t>
            </a:r>
            <a:r>
              <a:rPr lang="en-US" b="0" dirty="0" smtClean="0"/>
              <a:t>, </a:t>
            </a:r>
            <a:r>
              <a:rPr lang="en-US" b="0" dirty="0" smtClean="0">
                <a:solidFill>
                  <a:srgbClr val="FF0000"/>
                </a:solidFill>
              </a:rPr>
              <a:t>4</a:t>
            </a:r>
            <a:r>
              <a:rPr lang="en-US" b="0" dirty="0" smtClean="0"/>
              <a:t>, or </a:t>
            </a:r>
            <a:r>
              <a:rPr lang="en-US" b="0" dirty="0" smtClean="0">
                <a:solidFill>
                  <a:srgbClr val="FF0000"/>
                </a:solidFill>
              </a:rPr>
              <a:t>8</a:t>
            </a:r>
            <a:r>
              <a:rPr lang="en-US" b="0" dirty="0" smtClean="0"/>
              <a:t>) squares in each direction</a:t>
            </a:r>
          </a:p>
          <a:p>
            <a:r>
              <a:rPr lang="en-US" b="0" dirty="0" smtClean="0"/>
              <a:t>Each circle should be as </a:t>
            </a:r>
            <a:r>
              <a:rPr lang="en-US" b="0" dirty="0" smtClean="0">
                <a:solidFill>
                  <a:srgbClr val="FF0000"/>
                </a:solidFill>
              </a:rPr>
              <a:t>large</a:t>
            </a:r>
            <a:r>
              <a:rPr lang="en-US" b="0" dirty="0" smtClean="0"/>
              <a:t> as possible</a:t>
            </a:r>
          </a:p>
          <a:p>
            <a:r>
              <a:rPr lang="en-US" b="0" dirty="0" smtClean="0"/>
              <a:t>A circle may </a:t>
            </a:r>
            <a:r>
              <a:rPr lang="en-US" b="0" dirty="0" smtClean="0">
                <a:solidFill>
                  <a:srgbClr val="FF0000"/>
                </a:solidFill>
              </a:rPr>
              <a:t>wrap around the edges </a:t>
            </a:r>
            <a:r>
              <a:rPr lang="en-US" b="0" dirty="0" smtClean="0"/>
              <a:t>of the K-map</a:t>
            </a:r>
          </a:p>
          <a:p>
            <a:r>
              <a:rPr lang="en-US" b="0" dirty="0" smtClean="0"/>
              <a:t>A 1 in a K-map may be </a:t>
            </a:r>
            <a:r>
              <a:rPr lang="en-US" b="0" dirty="0" smtClean="0">
                <a:solidFill>
                  <a:srgbClr val="FF0000"/>
                </a:solidFill>
              </a:rPr>
              <a:t>circled multiple times </a:t>
            </a:r>
            <a:r>
              <a:rPr lang="en-US" b="0" dirty="0" smtClean="0"/>
              <a:t>if doing so allows for fewer circles to be used</a:t>
            </a:r>
            <a:endParaRPr lang="en-US" b="0" dirty="0"/>
          </a:p>
          <a:p>
            <a:r>
              <a:rPr lang="en-US" b="0" dirty="0" smtClean="0"/>
              <a:t>Circle </a:t>
            </a:r>
            <a:r>
              <a:rPr lang="en-US" b="0" dirty="0" smtClean="0">
                <a:solidFill>
                  <a:srgbClr val="FF0000"/>
                </a:solidFill>
              </a:rPr>
              <a:t>X’s</a:t>
            </a:r>
            <a:r>
              <a:rPr lang="en-US" b="0" dirty="0" smtClean="0"/>
              <a:t> to make a bigger circle</a:t>
            </a:r>
          </a:p>
          <a:p>
            <a:pPr lvl="1"/>
            <a:r>
              <a:rPr lang="en-US" b="0" dirty="0" smtClean="0"/>
              <a:t>Not always necessary to circle </a:t>
            </a:r>
            <a:r>
              <a:rPr lang="en-US" b="0" dirty="0" smtClean="0">
                <a:solidFill>
                  <a:srgbClr val="FF0000"/>
                </a:solidFill>
              </a:rPr>
              <a:t>X’s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K-maps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K-maps provide an easy </a:t>
            </a:r>
            <a:r>
              <a:rPr lang="en-US" b="0" dirty="0" smtClean="0">
                <a:solidFill>
                  <a:srgbClr val="FF0000"/>
                </a:solidFill>
              </a:rPr>
              <a:t>visual way </a:t>
            </a:r>
            <a:r>
              <a:rPr lang="en-US" b="0" dirty="0" smtClean="0"/>
              <a:t>to minimize logic</a:t>
            </a:r>
          </a:p>
          <a:p>
            <a:r>
              <a:rPr lang="en-US" b="0" dirty="0" smtClean="0"/>
              <a:t>Avoid </a:t>
            </a:r>
            <a:r>
              <a:rPr lang="en-US" b="0" dirty="0" smtClean="0">
                <a:solidFill>
                  <a:srgbClr val="FF0000"/>
                </a:solidFill>
              </a:rPr>
              <a:t>Boolean</a:t>
            </a:r>
            <a:r>
              <a:rPr lang="en-US" b="0" dirty="0" smtClean="0"/>
              <a:t> Algebra</a:t>
            </a:r>
          </a:p>
          <a:p>
            <a:r>
              <a:rPr lang="en-US" b="0" dirty="0" smtClean="0"/>
              <a:t>Recall a Boolean equation is minimized when it is written as a sum of the fewest number </a:t>
            </a:r>
            <a:r>
              <a:rPr lang="en-US" b="0" dirty="0" smtClean="0">
                <a:solidFill>
                  <a:srgbClr val="FF0000"/>
                </a:solidFill>
              </a:rPr>
              <a:t>of Prime </a:t>
            </a:r>
            <a:r>
              <a:rPr lang="en-US" b="0" dirty="0" err="1" smtClean="0">
                <a:solidFill>
                  <a:srgbClr val="FF0000"/>
                </a:solidFill>
              </a:rPr>
              <a:t>Implicants</a:t>
            </a:r>
            <a:endParaRPr lang="en-US" b="0" dirty="0" smtClean="0">
              <a:solidFill>
                <a:srgbClr val="FF0000"/>
              </a:solidFill>
            </a:endParaRPr>
          </a:p>
          <a:p>
            <a:pPr lvl="1"/>
            <a:r>
              <a:rPr lang="en-US" b="0" dirty="0" smtClean="0"/>
              <a:t>Each circle represents an </a:t>
            </a:r>
            <a:r>
              <a:rPr lang="en-US" b="0" dirty="0" err="1" smtClean="0">
                <a:solidFill>
                  <a:srgbClr val="FF0000"/>
                </a:solidFill>
              </a:rPr>
              <a:t>Implicant</a:t>
            </a:r>
            <a:endParaRPr lang="en-US" b="0" dirty="0" smtClean="0">
              <a:solidFill>
                <a:srgbClr val="FF0000"/>
              </a:solidFill>
            </a:endParaRPr>
          </a:p>
          <a:p>
            <a:pPr lvl="1"/>
            <a:r>
              <a:rPr lang="en-US" b="0" dirty="0" smtClean="0"/>
              <a:t>The largest possible circle is the </a:t>
            </a:r>
            <a:r>
              <a:rPr lang="en-US" b="0" dirty="0" smtClean="0">
                <a:solidFill>
                  <a:srgbClr val="FF0000"/>
                </a:solidFill>
              </a:rPr>
              <a:t>Prime </a:t>
            </a:r>
            <a:r>
              <a:rPr lang="en-US" b="0" dirty="0" err="1" smtClean="0">
                <a:solidFill>
                  <a:srgbClr val="FF0000"/>
                </a:solidFill>
              </a:rPr>
              <a:t>Implicant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633145"/>
              </p:ext>
            </p:extLst>
          </p:nvPr>
        </p:nvGraphicFramePr>
        <p:xfrm>
          <a:off x="793755" y="2623965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1940"/>
              </p:ext>
            </p:extLst>
          </p:nvPr>
        </p:nvGraphicFramePr>
        <p:xfrm>
          <a:off x="3628207" y="3190330"/>
          <a:ext cx="3733804" cy="173624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11040" y="5820303"/>
            <a:ext cx="218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F(A,B,C) = A’C’+B’C’+AC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221197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truth table: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2367891" y="3666309"/>
            <a:ext cx="749778" cy="59218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54286" y="3622765"/>
            <a:ext cx="557348" cy="127145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3" name="Oval 12"/>
          <p:cNvSpPr/>
          <p:nvPr/>
        </p:nvSpPr>
        <p:spPr bwMode="auto">
          <a:xfrm>
            <a:off x="5151119" y="4336869"/>
            <a:ext cx="1380309" cy="55734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0" name="Flowchart: Delay 9"/>
          <p:cNvSpPr/>
          <p:nvPr/>
        </p:nvSpPr>
        <p:spPr bwMode="auto">
          <a:xfrm>
            <a:off x="3862252" y="3640292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6" name="Flowchart: Delay 15"/>
          <p:cNvSpPr/>
          <p:nvPr/>
        </p:nvSpPr>
        <p:spPr bwMode="auto">
          <a:xfrm rot="10800000">
            <a:off x="6609806" y="3666309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5277394" y="5068389"/>
            <a:ext cx="731520" cy="661851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1686" y="1871152"/>
            <a:ext cx="307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Circle 1’s (groups of 1, 2, 4, or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look at what changed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11634" y="265666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Grey Code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>
            <a:off x="5436778" y="2964439"/>
            <a:ext cx="416287" cy="34812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100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3" grpId="0" animBg="1"/>
      <p:bldP spid="10" grpId="0" animBg="1"/>
      <p:bldP spid="16" grpId="0" animBg="1"/>
      <p:bldP spid="11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966684"/>
              </p:ext>
            </p:extLst>
          </p:nvPr>
        </p:nvGraphicFramePr>
        <p:xfrm>
          <a:off x="4200567" y="2240008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053937"/>
              </p:ext>
            </p:extLst>
          </p:nvPr>
        </p:nvGraphicFramePr>
        <p:xfrm>
          <a:off x="689791" y="2055241"/>
          <a:ext cx="1530350" cy="3645408"/>
        </p:xfrm>
        <a:graphic>
          <a:graphicData uri="http://schemas.openxmlformats.org/drawingml/2006/table">
            <a:tbl>
              <a:tblPr firstRow="1" firstCol="1" bandRow="1"/>
              <a:tblGrid>
                <a:gridCol w="306070"/>
                <a:gridCol w="306070"/>
                <a:gridCol w="306070"/>
                <a:gridCol w="306070"/>
                <a:gridCol w="30607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0891" y="5837608"/>
            <a:ext cx="289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 X’s (don’t care) makes this table shorter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4807127" y="2778087"/>
            <a:ext cx="3161215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0" name="Oval 9"/>
          <p:cNvSpPr/>
          <p:nvPr/>
        </p:nvSpPr>
        <p:spPr bwMode="auto">
          <a:xfrm>
            <a:off x="6374670" y="3892731"/>
            <a:ext cx="1593671" cy="98412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1" name="Oval 10"/>
          <p:cNvSpPr/>
          <p:nvPr/>
        </p:nvSpPr>
        <p:spPr bwMode="auto">
          <a:xfrm>
            <a:off x="5734590" y="3901492"/>
            <a:ext cx="1280160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2" name="Flowchart: Delay 11"/>
          <p:cNvSpPr/>
          <p:nvPr/>
        </p:nvSpPr>
        <p:spPr bwMode="auto">
          <a:xfrm rot="10800000">
            <a:off x="7236823" y="4467498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3" name="Flowchart: Delay 12"/>
          <p:cNvSpPr/>
          <p:nvPr/>
        </p:nvSpPr>
        <p:spPr bwMode="auto">
          <a:xfrm rot="10800000">
            <a:off x="7236823" y="2720048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4" name="Flowchart: Delay 13"/>
          <p:cNvSpPr/>
          <p:nvPr/>
        </p:nvSpPr>
        <p:spPr bwMode="auto">
          <a:xfrm>
            <a:off x="4458789" y="2720048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5" name="Flowchart: Delay 14"/>
          <p:cNvSpPr/>
          <p:nvPr/>
        </p:nvSpPr>
        <p:spPr bwMode="auto">
          <a:xfrm>
            <a:off x="4489269" y="4384791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499921" y="1550126"/>
            <a:ext cx="1343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wrap around all 4 corners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</p:cNvCxnSpPr>
          <p:nvPr/>
        </p:nvCxnSpPr>
        <p:spPr bwMode="auto">
          <a:xfrm>
            <a:off x="7171505" y="2288790"/>
            <a:ext cx="335284" cy="24540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1"/>
          </p:cNvCxnSpPr>
          <p:nvPr/>
        </p:nvCxnSpPr>
        <p:spPr bwMode="auto">
          <a:xfrm flipH="1">
            <a:off x="5042263" y="1919458"/>
            <a:ext cx="1457658" cy="61473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271465" y="5945329"/>
            <a:ext cx="20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B’D’+A’B’+AC+ABD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856411" y="3587931"/>
            <a:ext cx="635726" cy="55740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6139543" y="5071257"/>
            <a:ext cx="478971" cy="667692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" grpId="0"/>
      <p:bldP spid="20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861173"/>
              </p:ext>
            </p:extLst>
          </p:nvPr>
        </p:nvGraphicFramePr>
        <p:xfrm>
          <a:off x="2121623" y="2664822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F(A, B, C, D) = ∑(1, 2, 3, 5, </a:t>
            </a:r>
            <a:r>
              <a:rPr lang="en-US" sz="2000" dirty="0" smtClean="0"/>
              <a:t>7, 10</a:t>
            </a:r>
            <a:r>
              <a:rPr lang="en-US" sz="2000" dirty="0"/>
              <a:t>, </a:t>
            </a:r>
            <a:r>
              <a:rPr lang="en-US" sz="2000" dirty="0" smtClean="0"/>
              <a:t>11</a:t>
            </a:r>
            <a:r>
              <a:rPr lang="en-US" sz="2000" dirty="0"/>
              <a:t>, 12, 13, 14, 15)</a:t>
            </a: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213731"/>
              </p:ext>
            </p:extLst>
          </p:nvPr>
        </p:nvGraphicFramePr>
        <p:xfrm>
          <a:off x="7207030" y="1547131"/>
          <a:ext cx="1530350" cy="4767072"/>
        </p:xfrm>
        <a:graphic>
          <a:graphicData uri="http://schemas.openxmlformats.org/drawingml/2006/table">
            <a:tbl>
              <a:tblPr firstRow="1" firstCol="1" bandRow="1"/>
              <a:tblGrid>
                <a:gridCol w="306070"/>
                <a:gridCol w="306070"/>
                <a:gridCol w="306070"/>
                <a:gridCol w="306070"/>
                <a:gridCol w="30607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3034937" y="2124891"/>
            <a:ext cx="566057" cy="539931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5947954" y="4371703"/>
            <a:ext cx="670560" cy="566057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5570" y="6075603"/>
            <a:ext cx="1503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A’D+B’C+AB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3074125" y="5447211"/>
            <a:ext cx="566057" cy="539931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74" y="3892731"/>
            <a:ext cx="2072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for clarity, I only put in the 1’s … always do the 0’s too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92091" y="232518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3506319" y="3247083"/>
            <a:ext cx="1593671" cy="1045838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6" name="Oval 15"/>
          <p:cNvSpPr/>
          <p:nvPr/>
        </p:nvSpPr>
        <p:spPr bwMode="auto">
          <a:xfrm>
            <a:off x="2709483" y="4371702"/>
            <a:ext cx="3107843" cy="452847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7" name="Flowchart: Delay 16"/>
          <p:cNvSpPr/>
          <p:nvPr/>
        </p:nvSpPr>
        <p:spPr bwMode="auto">
          <a:xfrm rot="16200000">
            <a:off x="4614828" y="4577012"/>
            <a:ext cx="984068" cy="1490599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8" name="Flowchart: Delay 17"/>
          <p:cNvSpPr/>
          <p:nvPr/>
        </p:nvSpPr>
        <p:spPr bwMode="auto">
          <a:xfrm rot="5400000">
            <a:off x="4607955" y="2501784"/>
            <a:ext cx="984068" cy="1490599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791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18 January 2017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37373"/>
              </p:ext>
            </p:extLst>
          </p:nvPr>
        </p:nvGraphicFramePr>
        <p:xfrm>
          <a:off x="3751260" y="3057525"/>
          <a:ext cx="3733804" cy="175529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F(D, A, B) = ∑(0, 3, 4, 6, 7)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581989"/>
              </p:ext>
            </p:extLst>
          </p:nvPr>
        </p:nvGraphicFramePr>
        <p:xfrm>
          <a:off x="1230673" y="2983581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2673531" y="3866606"/>
            <a:ext cx="940526" cy="557348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6834" y="5921829"/>
            <a:ext cx="153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A’B’+DB’+AB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155474" y="5199017"/>
            <a:ext cx="574766" cy="566057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82789" y="3553097"/>
            <a:ext cx="679268" cy="121628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3" name="Flowchart: Delay 12"/>
          <p:cNvSpPr/>
          <p:nvPr/>
        </p:nvSpPr>
        <p:spPr bwMode="auto">
          <a:xfrm rot="10800000">
            <a:off x="6744788" y="4165619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4" name="Flowchart: Delay 13"/>
          <p:cNvSpPr/>
          <p:nvPr/>
        </p:nvSpPr>
        <p:spPr bwMode="auto">
          <a:xfrm>
            <a:off x="3997235" y="4245453"/>
            <a:ext cx="984068" cy="603758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5" name="Oval 14"/>
          <p:cNvSpPr/>
          <p:nvPr/>
        </p:nvSpPr>
        <p:spPr bwMode="auto">
          <a:xfrm>
            <a:off x="4367349" y="3553096"/>
            <a:ext cx="679268" cy="121628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6" name="Down Arrow 15"/>
          <p:cNvSpPr/>
          <p:nvPr/>
        </p:nvSpPr>
        <p:spPr bwMode="auto">
          <a:xfrm>
            <a:off x="1484812" y="2129245"/>
            <a:ext cx="574766" cy="566057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8751031">
            <a:off x="3942848" y="2069831"/>
            <a:ext cx="574766" cy="932598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95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68465</TotalTime>
  <Words>1522</Words>
  <Application>Microsoft Office PowerPoint</Application>
  <PresentationFormat>On-screen Show (4:3)</PresentationFormat>
  <Paragraphs>1175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4_USAFA Standard</vt:lpstr>
      <vt:lpstr>5_USAFA Standard</vt:lpstr>
      <vt:lpstr>PowerPoint Presentation</vt:lpstr>
      <vt:lpstr>Tristate Buffer –                 High Impedance (Z)</vt:lpstr>
      <vt:lpstr>Karnaugh Maps (i.e. K-maps)</vt:lpstr>
      <vt:lpstr>Rules for K-maps -  page 78 of book</vt:lpstr>
      <vt:lpstr>Why we use K-maps</vt:lpstr>
      <vt:lpstr>K-maps</vt:lpstr>
      <vt:lpstr>K-map Example</vt:lpstr>
      <vt:lpstr>K-map Example</vt:lpstr>
      <vt:lpstr>You Try</vt:lpstr>
      <vt:lpstr>Multiplexer</vt:lpstr>
      <vt:lpstr>74HC4067 16:1 Multiplexer</vt:lpstr>
      <vt:lpstr>4:1 Mux - VHDL</vt:lpstr>
      <vt:lpstr>Multiplexers</vt:lpstr>
      <vt:lpstr>Decoder</vt:lpstr>
      <vt:lpstr>2:4 Decoder - VHDL</vt:lpstr>
      <vt:lpstr>PowerPoint Presentation</vt:lpstr>
      <vt:lpstr>Lesson 5 Outline</vt:lpstr>
      <vt:lpstr>Multiplexers</vt:lpstr>
      <vt:lpstr>K-maps</vt:lpstr>
      <vt:lpstr>K-maps</vt:lpstr>
      <vt:lpstr>K-map Example</vt:lpstr>
      <vt:lpstr>Multiplexers</vt:lpstr>
      <vt:lpstr>K-map Example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4262</cp:revision>
  <cp:lastPrinted>2015-06-02T19:35:14Z</cp:lastPrinted>
  <dcterms:created xsi:type="dcterms:W3CDTF">2005-08-12T19:45:51Z</dcterms:created>
  <dcterms:modified xsi:type="dcterms:W3CDTF">2017-01-18T20:47:14Z</dcterms:modified>
</cp:coreProperties>
</file>