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2"/>
  </p:notesMasterIdLst>
  <p:handoutMasterIdLst>
    <p:handoutMasterId r:id="rId33"/>
  </p:handoutMasterIdLst>
  <p:sldIdLst>
    <p:sldId id="286" r:id="rId6"/>
    <p:sldId id="330" r:id="rId7"/>
    <p:sldId id="323" r:id="rId8"/>
    <p:sldId id="313" r:id="rId9"/>
    <p:sldId id="324" r:id="rId10"/>
    <p:sldId id="325" r:id="rId11"/>
    <p:sldId id="314" r:id="rId12"/>
    <p:sldId id="315" r:id="rId13"/>
    <p:sldId id="332" r:id="rId14"/>
    <p:sldId id="331" r:id="rId15"/>
    <p:sldId id="333" r:id="rId16"/>
    <p:sldId id="316" r:id="rId17"/>
    <p:sldId id="334" r:id="rId18"/>
    <p:sldId id="317" r:id="rId19"/>
    <p:sldId id="318" r:id="rId20"/>
    <p:sldId id="321" r:id="rId21"/>
    <p:sldId id="322" r:id="rId22"/>
    <p:sldId id="319" r:id="rId23"/>
    <p:sldId id="327" r:id="rId24"/>
    <p:sldId id="320" r:id="rId25"/>
    <p:sldId id="329" r:id="rId26"/>
    <p:sldId id="328" r:id="rId27"/>
    <p:sldId id="280" r:id="rId28"/>
    <p:sldId id="312" r:id="rId29"/>
    <p:sldId id="326" r:id="rId30"/>
    <p:sldId id="335" r:id="rId3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3799"/>
    <a:srgbClr val="11F337"/>
    <a:srgbClr val="003399"/>
    <a:srgbClr val="0C2D83"/>
    <a:srgbClr val="A42C7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20" d="100"/>
          <a:sy n="120" d="100"/>
        </p:scale>
        <p:origin x="-3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62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828A729-6264-454A-894C-FD3ACBF8A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C104480-063D-49C3-B37B-6FDC4DA8C788}" type="datetime3">
              <a:rPr lang="en-US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778" r:id="rId3"/>
    <p:sldLayoutId id="214748377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6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Kevin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:1 Mux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93" y="1523485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665356"/>
              </p:ext>
            </p:extLst>
          </p:nvPr>
        </p:nvGraphicFramePr>
        <p:xfrm>
          <a:off x="776487" y="2600840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2" name="Right Arrow 41"/>
          <p:cNvSpPr/>
          <p:nvPr/>
        </p:nvSpPr>
        <p:spPr bwMode="auto">
          <a:xfrm>
            <a:off x="2091193" y="3596077"/>
            <a:ext cx="691764" cy="65588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522903"/>
              </p:ext>
            </p:extLst>
          </p:nvPr>
        </p:nvGraphicFramePr>
        <p:xfrm>
          <a:off x="2892859" y="3259975"/>
          <a:ext cx="1027134" cy="1402080"/>
        </p:xfrm>
        <a:graphic>
          <a:graphicData uri="http://schemas.openxmlformats.org/drawingml/2006/table">
            <a:tbl>
              <a:tblPr firstRow="1" firstCol="1" bandRow="1"/>
              <a:tblGrid>
                <a:gridCol w="342378"/>
                <a:gridCol w="342378"/>
                <a:gridCol w="342378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A’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4875376" y="2925771"/>
            <a:ext cx="2520563" cy="2217199"/>
            <a:chOff x="5759343" y="3262574"/>
            <a:chExt cx="2520563" cy="2217199"/>
          </a:xfrm>
        </p:grpSpPr>
        <p:grpSp>
          <p:nvGrpSpPr>
            <p:cNvPr id="10" name="Group 9"/>
            <p:cNvGrpSpPr/>
            <p:nvPr/>
          </p:nvGrpSpPr>
          <p:grpSpPr>
            <a:xfrm>
              <a:off x="7071109" y="4136001"/>
              <a:ext cx="612648" cy="1343772"/>
              <a:chOff x="4603606" y="2973787"/>
              <a:chExt cx="612648" cy="1343772"/>
            </a:xfrm>
          </p:grpSpPr>
          <p:sp>
            <p:nvSpPr>
              <p:cNvPr id="5" name="Flowchart: Manual Operation 4"/>
              <p:cNvSpPr/>
              <p:nvPr/>
            </p:nvSpPr>
            <p:spPr bwMode="auto">
              <a:xfrm rot="16200000">
                <a:off x="4238044" y="3339349"/>
                <a:ext cx="1343772" cy="612648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68518" y="3167102"/>
                <a:ext cx="38343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00</a:t>
                </a:r>
              </a:p>
              <a:p>
                <a:r>
                  <a:rPr lang="en-US" dirty="0" smtClean="0"/>
                  <a:t>01</a:t>
                </a:r>
              </a:p>
              <a:p>
                <a:r>
                  <a:rPr lang="en-US" dirty="0" smtClean="0"/>
                  <a:t>10</a:t>
                </a:r>
              </a:p>
              <a:p>
                <a:r>
                  <a:rPr lang="en-US" dirty="0" smtClean="0"/>
                  <a:t>11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427252" y="3372678"/>
              <a:ext cx="7952" cy="175856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6427252" y="4907279"/>
              <a:ext cx="64385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6428583" y="5131238"/>
              <a:ext cx="64385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759343" y="328830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VCC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flipH="1">
              <a:off x="6757132" y="4692593"/>
              <a:ext cx="31397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6749179" y="4503598"/>
              <a:ext cx="313977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flipH="1">
              <a:off x="6745103" y="4691351"/>
              <a:ext cx="7954" cy="11501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Isosceles Triangle 26"/>
            <p:cNvSpPr/>
            <p:nvPr/>
          </p:nvSpPr>
          <p:spPr bwMode="auto">
            <a:xfrm rot="10800000">
              <a:off x="6697399" y="4739665"/>
              <a:ext cx="115393" cy="66703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9397" y="4503598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GND</a:t>
              </a:r>
              <a:endParaRPr lang="en-US" sz="1100" dirty="0"/>
            </a:p>
          </p:txBody>
        </p:sp>
        <p:cxnSp>
          <p:nvCxnSpPr>
            <p:cNvPr id="32" name="Straight Connector 31"/>
            <p:cNvCxnSpPr>
              <a:stCxn id="5" idx="2"/>
            </p:cNvCxnSpPr>
            <p:nvPr/>
          </p:nvCxnSpPr>
          <p:spPr bwMode="auto">
            <a:xfrm>
              <a:off x="7683757" y="4807887"/>
              <a:ext cx="596149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829385" y="443188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V="1">
              <a:off x="6745103" y="4251958"/>
              <a:ext cx="0" cy="25164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6697398" y="4136001"/>
              <a:ext cx="115394" cy="11595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10800000">
              <a:off x="6616629" y="3815899"/>
              <a:ext cx="256948" cy="294197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Connector 38"/>
            <p:cNvCxnSpPr>
              <a:stCxn id="37" idx="3"/>
              <a:endCxn id="40" idx="2"/>
            </p:cNvCxnSpPr>
            <p:nvPr/>
          </p:nvCxnSpPr>
          <p:spPr bwMode="auto">
            <a:xfrm flipH="1" flipV="1">
              <a:off x="6721131" y="3596077"/>
              <a:ext cx="23972" cy="21982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568685" y="328830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3560" y="326257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BC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4" idx="2"/>
              <a:endCxn id="5" idx="3"/>
            </p:cNvCxnSpPr>
            <p:nvPr/>
          </p:nvCxnSpPr>
          <p:spPr bwMode="auto">
            <a:xfrm flipH="1">
              <a:off x="7377433" y="3570351"/>
              <a:ext cx="3494" cy="700027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7275169" y="3785515"/>
              <a:ext cx="214685" cy="22420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7590313" y="37855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7667" y="5479773"/>
            <a:ext cx="3642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simplify this down by removing the MSB and looking at the other remaining inputs. There is a pattern we can exploit.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1097280" y="4009723"/>
            <a:ext cx="508883" cy="112151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97280" y="2891799"/>
            <a:ext cx="508883" cy="112151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1663148" y="2891799"/>
            <a:ext cx="254441" cy="2648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663148" y="4013314"/>
            <a:ext cx="254441" cy="2648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ight Arrow 55"/>
          <p:cNvSpPr/>
          <p:nvPr/>
        </p:nvSpPr>
        <p:spPr bwMode="auto">
          <a:xfrm>
            <a:off x="4350619" y="3713034"/>
            <a:ext cx="691764" cy="65588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/>
      <p:bldP spid="51" grpId="0" animBg="1"/>
      <p:bldP spid="52" grpId="0" animBg="1"/>
      <p:bldP spid="53" grpId="0" animBg="1"/>
      <p:bldP spid="54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2:1 Mux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93" y="1523485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13352"/>
              </p:ext>
            </p:extLst>
          </p:nvPr>
        </p:nvGraphicFramePr>
        <p:xfrm>
          <a:off x="386957" y="3019100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2" name="Right Arrow 41"/>
          <p:cNvSpPr/>
          <p:nvPr/>
        </p:nvSpPr>
        <p:spPr bwMode="auto">
          <a:xfrm>
            <a:off x="3456335" y="3767473"/>
            <a:ext cx="691764" cy="65588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426516"/>
              </p:ext>
            </p:extLst>
          </p:nvPr>
        </p:nvGraphicFramePr>
        <p:xfrm>
          <a:off x="4250050" y="3628244"/>
          <a:ext cx="1170258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585129"/>
                <a:gridCol w="585129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A’C’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326623" y="4941878"/>
            <a:ext cx="309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looking at the 4:1 TT, we see B follows Y closer than C, so let’s remove C.</a:t>
            </a:r>
            <a:endParaRPr lang="en-US" dirty="0"/>
          </a:p>
        </p:txBody>
      </p:sp>
      <p:graphicFrame>
        <p:nvGraphicFramePr>
          <p:cNvPr id="3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6266"/>
              </p:ext>
            </p:extLst>
          </p:nvPr>
        </p:nvGraphicFramePr>
        <p:xfrm>
          <a:off x="2247646" y="3318322"/>
          <a:ext cx="1027134" cy="1402080"/>
        </p:xfrm>
        <a:graphic>
          <a:graphicData uri="http://schemas.openxmlformats.org/drawingml/2006/table">
            <a:tbl>
              <a:tblPr firstRow="1" firstCol="1" bandRow="1"/>
              <a:tblGrid>
                <a:gridCol w="342378"/>
                <a:gridCol w="342378"/>
                <a:gridCol w="342378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A’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8" name="Right Arrow 47"/>
          <p:cNvSpPr/>
          <p:nvPr/>
        </p:nvSpPr>
        <p:spPr bwMode="auto">
          <a:xfrm>
            <a:off x="5548754" y="3805055"/>
            <a:ext cx="691764" cy="65588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273" y="270344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958229" y="2952620"/>
            <a:ext cx="2802852" cy="1868663"/>
            <a:chOff x="5958229" y="2952620"/>
            <a:chExt cx="2802852" cy="1868663"/>
          </a:xfrm>
        </p:grpSpPr>
        <p:grpSp>
          <p:nvGrpSpPr>
            <p:cNvPr id="10" name="Group 9"/>
            <p:cNvGrpSpPr/>
            <p:nvPr/>
          </p:nvGrpSpPr>
          <p:grpSpPr>
            <a:xfrm>
              <a:off x="7552284" y="3826046"/>
              <a:ext cx="612648" cy="995237"/>
              <a:chOff x="4603606" y="2973786"/>
              <a:chExt cx="612648" cy="995237"/>
            </a:xfrm>
          </p:grpSpPr>
          <p:sp>
            <p:nvSpPr>
              <p:cNvPr id="5" name="Flowchart: Manual Operation 4"/>
              <p:cNvSpPr/>
              <p:nvPr/>
            </p:nvSpPr>
            <p:spPr bwMode="auto">
              <a:xfrm rot="16200000">
                <a:off x="4412311" y="3165081"/>
                <a:ext cx="995237" cy="612648"/>
              </a:xfrm>
              <a:prstGeom prst="flowChartManualOperation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68518" y="3167102"/>
                <a:ext cx="284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1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6522807" y="3071167"/>
              <a:ext cx="13450" cy="134376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6536257" y="4406493"/>
              <a:ext cx="1008076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958229" y="3011220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VCC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 flipH="1">
              <a:off x="6716369" y="4193644"/>
              <a:ext cx="439608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5" idx="2"/>
            </p:cNvCxnSpPr>
            <p:nvPr/>
          </p:nvCxnSpPr>
          <p:spPr bwMode="auto">
            <a:xfrm>
              <a:off x="8164932" y="4323665"/>
              <a:ext cx="596149" cy="78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310560" y="3942004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 flipV="1">
              <a:off x="7027503" y="3942004"/>
              <a:ext cx="9992" cy="169449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6979798" y="3826047"/>
              <a:ext cx="115394" cy="11595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10800000">
              <a:off x="6899029" y="3505945"/>
              <a:ext cx="256948" cy="294197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Connector 38"/>
            <p:cNvCxnSpPr>
              <a:stCxn id="37" idx="3"/>
              <a:endCxn id="40" idx="2"/>
            </p:cNvCxnSpPr>
            <p:nvPr/>
          </p:nvCxnSpPr>
          <p:spPr bwMode="auto">
            <a:xfrm flipV="1">
              <a:off x="7027503" y="3286123"/>
              <a:ext cx="4690" cy="219822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874938" y="297834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00392" y="295262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45" name="Straight Connector 44"/>
            <p:cNvCxnSpPr>
              <a:stCxn id="44" idx="2"/>
              <a:endCxn id="5" idx="3"/>
            </p:cNvCxnSpPr>
            <p:nvPr/>
          </p:nvCxnSpPr>
          <p:spPr bwMode="auto">
            <a:xfrm>
              <a:off x="7852838" y="3260397"/>
              <a:ext cx="5770" cy="66517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V="1">
              <a:off x="7756344" y="3475561"/>
              <a:ext cx="214685" cy="22420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071488" y="347556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687090" y="3826047"/>
              <a:ext cx="115394" cy="115957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6606321" y="3505945"/>
              <a:ext cx="256948" cy="294197"/>
            </a:xfrm>
            <a:prstGeom prst="triangle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V="1">
              <a:off x="6734795" y="3948037"/>
              <a:ext cx="0" cy="25164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6730628" y="3286123"/>
              <a:ext cx="0" cy="23735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6592341" y="298384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0" name="Round Same Side Corner Rectangle 29"/>
            <p:cNvSpPr/>
            <p:nvPr/>
          </p:nvSpPr>
          <p:spPr bwMode="auto">
            <a:xfrm rot="5400000">
              <a:off x="7134908" y="4067397"/>
              <a:ext cx="192485" cy="131197"/>
            </a:xfrm>
            <a:prstGeom prst="round2SameRect">
              <a:avLst>
                <a:gd name="adj1" fmla="val 4697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7040176" y="4111453"/>
              <a:ext cx="115801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30" idx="3"/>
            </p:cNvCxnSpPr>
            <p:nvPr/>
          </p:nvCxnSpPr>
          <p:spPr bwMode="auto">
            <a:xfrm flipV="1">
              <a:off x="7296749" y="4132995"/>
              <a:ext cx="255534" cy="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4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524000"/>
            <a:ext cx="34290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01688" y="5568950"/>
            <a:ext cx="190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2.63 2:4 decoder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5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2:4 Decoder -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(A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(1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-- 2-bit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 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enable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 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(3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-- 4-bit output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decode_2to4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"00"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Y(1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"01"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Y(2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"10"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';</a:t>
            </a:r>
          </a:p>
          <a:p>
            <a:pPr marL="62865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Y(3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) &lt;= '1'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when </a:t>
            </a:r>
            <a:r>
              <a:rPr lang="en-US" sz="1400" b="0" dirty="0">
                <a:solidFill>
                  <a:srgbClr val="000000"/>
                </a:solidFill>
                <a:latin typeface="Courier"/>
              </a:rPr>
              <a:t>A = </a:t>
            </a:r>
            <a:r>
              <a:rPr lang="en-US" sz="1400" b="0" dirty="0">
                <a:solidFill>
                  <a:srgbClr val="808080"/>
                </a:solidFill>
                <a:latin typeface="Courier"/>
              </a:rPr>
              <a:t>"11" </a:t>
            </a:r>
            <a:r>
              <a:rPr lang="en-US" sz="1400" b="0" dirty="0">
                <a:solidFill>
                  <a:srgbClr val="0000FF"/>
                </a:solidFill>
                <a:latin typeface="Courier"/>
              </a:rPr>
              <a:t>else</a:t>
            </a:r>
          </a:p>
          <a:p>
            <a:pPr marL="1485900" indent="0">
              <a:buNone/>
            </a:pPr>
            <a:r>
              <a:rPr lang="en-US" sz="1400" b="0" dirty="0" smtClean="0">
                <a:solidFill>
                  <a:srgbClr val="000000"/>
                </a:solidFill>
                <a:latin typeface="Courier"/>
              </a:rPr>
              <a:t>'0';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1400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84" y="3634610"/>
            <a:ext cx="2121365" cy="246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318052" y="5769185"/>
            <a:ext cx="5701085" cy="50297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Just like the Mux, we can do 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decoder in VHDL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3927944" y="1478943"/>
            <a:ext cx="341906" cy="938254"/>
          </a:xfrm>
          <a:prstGeom prst="rightBrace">
            <a:avLst>
              <a:gd name="adj1" fmla="val 2061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3461" y="178623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libraries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 bwMode="auto">
          <a:xfrm>
            <a:off x="6990013" y="2417197"/>
            <a:ext cx="341906" cy="938254"/>
          </a:xfrm>
          <a:prstGeom prst="rightBrace">
            <a:avLst>
              <a:gd name="adj1" fmla="val 2061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8323" y="2732435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ports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4657996" y="4008783"/>
            <a:ext cx="341906" cy="1692302"/>
          </a:xfrm>
          <a:prstGeom prst="rightBrace">
            <a:avLst>
              <a:gd name="adj1" fmla="val 2061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7302" y="4713764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 there delays in a circuit?</a:t>
            </a:r>
          </a:p>
          <a:p>
            <a:pPr lvl="1"/>
            <a:r>
              <a:rPr lang="en-US" dirty="0" smtClean="0"/>
              <a:t>Capacitive Charging</a:t>
            </a:r>
          </a:p>
          <a:p>
            <a:pPr lvl="1"/>
            <a:r>
              <a:rPr lang="en-US" dirty="0" smtClean="0"/>
              <a:t>Speed of light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Many inputs/outputs</a:t>
            </a:r>
          </a:p>
          <a:p>
            <a:r>
              <a:rPr lang="en-US" dirty="0" smtClean="0"/>
              <a:t>Measured in </a:t>
            </a:r>
            <a:r>
              <a:rPr lang="en-US" dirty="0" err="1" smtClean="0"/>
              <a:t>ps</a:t>
            </a:r>
            <a:r>
              <a:rPr lang="en-US" dirty="0" smtClean="0"/>
              <a:t> or ns</a:t>
            </a:r>
          </a:p>
          <a:p>
            <a:r>
              <a:rPr lang="en-US" dirty="0" smtClean="0"/>
              <a:t>Often listed on datasheets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Rising Edge</a:t>
            </a:r>
            <a:r>
              <a:rPr lang="en-US" dirty="0" smtClean="0"/>
              <a:t> – transition from low to high</a:t>
            </a:r>
          </a:p>
          <a:p>
            <a:r>
              <a:rPr lang="en-US" u="sng" dirty="0" smtClean="0"/>
              <a:t>Falling Edge</a:t>
            </a:r>
            <a:r>
              <a:rPr lang="en-US" dirty="0" smtClean="0"/>
              <a:t> – transition from high to low</a:t>
            </a:r>
          </a:p>
          <a:p>
            <a:r>
              <a:rPr lang="en-US" u="sng" dirty="0"/>
              <a:t>Propagation Delay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pd</a:t>
            </a:r>
            <a:r>
              <a:rPr lang="en-US" dirty="0" smtClean="0"/>
              <a:t>) – </a:t>
            </a:r>
            <a:r>
              <a:rPr lang="en-US" u="sng" dirty="0" smtClean="0"/>
              <a:t>max </a:t>
            </a:r>
            <a:r>
              <a:rPr lang="en-US" dirty="0" smtClean="0"/>
              <a:t>time from when input changes to when output reaches final value</a:t>
            </a:r>
            <a:endParaRPr lang="en-US" dirty="0"/>
          </a:p>
          <a:p>
            <a:r>
              <a:rPr lang="en-US" u="sng" dirty="0"/>
              <a:t>Contamination Delay</a:t>
            </a:r>
            <a:r>
              <a:rPr lang="en-US" dirty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cd</a:t>
            </a:r>
            <a:r>
              <a:rPr lang="en-US" dirty="0"/>
              <a:t>) – </a:t>
            </a:r>
            <a:r>
              <a:rPr lang="en-US" u="sng" dirty="0" smtClean="0"/>
              <a:t>min</a:t>
            </a:r>
            <a:r>
              <a:rPr lang="en-US" dirty="0" smtClean="0"/>
              <a:t> </a:t>
            </a:r>
            <a:r>
              <a:rPr lang="en-US" dirty="0"/>
              <a:t>time from when input changes to when output </a:t>
            </a:r>
            <a:r>
              <a:rPr lang="en-US" dirty="0" smtClean="0"/>
              <a:t>starts changing</a:t>
            </a:r>
          </a:p>
          <a:p>
            <a:r>
              <a:rPr lang="en-US" u="sng" dirty="0"/>
              <a:t>Critical Path</a:t>
            </a:r>
            <a:r>
              <a:rPr lang="en-US" dirty="0"/>
              <a:t> – longest (slowest) path from an input to an output (</a:t>
            </a:r>
            <a:r>
              <a:rPr lang="en-US" dirty="0" smtClean="0"/>
              <a:t>i.e. </a:t>
            </a:r>
            <a:r>
              <a:rPr lang="en-US" dirty="0"/>
              <a:t>Circuit </a:t>
            </a:r>
            <a:r>
              <a:rPr lang="en-US" dirty="0" err="1"/>
              <a:t>t</a:t>
            </a:r>
            <a:r>
              <a:rPr lang="en-US" baseline="-25000" dirty="0" err="1"/>
              <a:t>pd</a:t>
            </a:r>
            <a:r>
              <a:rPr lang="en-US" dirty="0"/>
              <a:t>)</a:t>
            </a:r>
          </a:p>
          <a:p>
            <a:r>
              <a:rPr lang="en-US" u="sng" dirty="0"/>
              <a:t>Short Path</a:t>
            </a:r>
            <a:r>
              <a:rPr lang="en-US" dirty="0"/>
              <a:t> – shortest (fastest) path from an input to an output (i.e. Circuit </a:t>
            </a:r>
            <a:r>
              <a:rPr lang="en-US" dirty="0" err="1"/>
              <a:t>t</a:t>
            </a:r>
            <a:r>
              <a:rPr lang="en-US" baseline="-25000" dirty="0" err="1"/>
              <a:t>cd</a:t>
            </a:r>
            <a:r>
              <a:rPr lang="en-US" dirty="0"/>
              <a:t>)</a:t>
            </a:r>
          </a:p>
          <a:p>
            <a:r>
              <a:rPr lang="en-US" u="sng" dirty="0"/>
              <a:t>Glitch</a:t>
            </a:r>
            <a:r>
              <a:rPr lang="en-US" dirty="0"/>
              <a:t> – Single input transition that causes multiple output transitions.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6200" y="6053137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838200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5250" y="59150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782638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2.67 Propagation and contamination delay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Propagation Delay and Contamination Delay</a:t>
            </a:r>
            <a:endParaRPr lang="en-US" kern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– Example 1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89162"/>
              </p:ext>
            </p:extLst>
          </p:nvPr>
        </p:nvGraphicFramePr>
        <p:xfrm>
          <a:off x="659054" y="4456772"/>
          <a:ext cx="3091536" cy="1851856"/>
        </p:xfrm>
        <a:graphic>
          <a:graphicData uri="http://schemas.openxmlformats.org/drawingml/2006/table">
            <a:tbl>
              <a:tblPr/>
              <a:tblGrid>
                <a:gridCol w="833313"/>
                <a:gridCol w="1136456"/>
                <a:gridCol w="1121767"/>
              </a:tblGrid>
              <a:tr h="3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2400" b="1" baseline="-250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pd </a:t>
                      </a:r>
                      <a:r>
                        <a:rPr lang="en-US" sz="2400" b="1" baseline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(ps)</a:t>
                      </a:r>
                      <a:endParaRPr lang="en-US" sz="2400" b="1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2400" b="1" baseline="-25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cd</a:t>
                      </a: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b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ps</a:t>
                      </a:r>
                      <a:r>
                        <a:rPr lang="en-US" sz="2400" b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>
                          <a:solidFill>
                            <a:srgbClr val="11F337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>
                          <a:solidFill>
                            <a:srgbClr val="11F337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40</a:t>
                      </a:r>
                      <a:endParaRPr lang="en-US" sz="2400" baseline="-25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solidFill>
                            <a:srgbClr val="11F337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baseline="-25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-25000" dirty="0">
                          <a:solidFill>
                            <a:srgbClr val="11F337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5" y="1456840"/>
            <a:ext cx="8381491" cy="2820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41990" y="4125132"/>
                <a:ext cx="4876546" cy="1233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solidFill>
                      <a:srgbClr val="FF0000"/>
                    </a:solidFill>
                  </a:rPr>
                  <a:t>Critical Path: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𝑳𝒆𝒏𝒈𝒕𝒉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𝒑𝒅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Longest  Path = (D)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b="1" dirty="0" smtClean="0">
                    <a:solidFill>
                      <a:srgbClr val="FF0000"/>
                    </a:solidFill>
                  </a:rPr>
                  <a:t>Length = 15+30+40+30=115ps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90" y="4125132"/>
                <a:ext cx="4876546" cy="1233415"/>
              </a:xfrm>
              <a:prstGeom prst="rect">
                <a:avLst/>
              </a:prstGeom>
              <a:blipFill rotWithShape="1">
                <a:blip r:embed="rId3"/>
                <a:stretch>
                  <a:fillRect l="-2000" t="-48515" r="-750" b="-1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1990" y="5325461"/>
                <a:ext cx="4876546" cy="1233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 smtClean="0">
                    <a:solidFill>
                      <a:srgbClr val="11F337"/>
                    </a:solidFill>
                  </a:rPr>
                  <a:t>Shortest Path:</a:t>
                </a:r>
                <a:r>
                  <a:rPr lang="en-US" sz="2400" b="1" dirty="0" smtClean="0">
                    <a:solidFill>
                      <a:srgbClr val="11F337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11F337"/>
                        </a:solidFill>
                        <a:latin typeface="Cambria Math"/>
                      </a:rPr>
                      <m:t>𝑳𝒆𝒏𝒈𝒕𝒉</m:t>
                    </m:r>
                    <m:r>
                      <a:rPr lang="en-US" sz="2400" b="1" i="1">
                        <a:solidFill>
                          <a:srgbClr val="11F337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>
                            <a:solidFill>
                              <a:srgbClr val="11F337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11F337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11F337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11F337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400" b="1" i="1">
                                <a:solidFill>
                                  <a:srgbClr val="11F337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e>
                    </m:nary>
                  </m:oMath>
                </a14:m>
                <a:endParaRPr lang="en-US" sz="2400" b="1" dirty="0" smtClean="0">
                  <a:solidFill>
                    <a:srgbClr val="11F337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11F337"/>
                    </a:solidFill>
                  </a:rPr>
                  <a:t>- Shortest Path = (B)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b="1" dirty="0" smtClean="0">
                    <a:solidFill>
                      <a:srgbClr val="11F337"/>
                    </a:solidFill>
                  </a:rPr>
                  <a:t>Length = 25+25=50ps</a:t>
                </a:r>
                <a:endParaRPr lang="en-US" sz="2400" b="1" dirty="0">
                  <a:solidFill>
                    <a:srgbClr val="11F337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90" y="5325461"/>
                <a:ext cx="4876546" cy="1233415"/>
              </a:xfrm>
              <a:prstGeom prst="rect">
                <a:avLst/>
              </a:prstGeom>
              <a:blipFill rotWithShape="1">
                <a:blip r:embed="rId4"/>
                <a:stretch>
                  <a:fillRect l="-2000" t="-48020" r="-3250" b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704850" y="2400301"/>
            <a:ext cx="7905750" cy="1371599"/>
            <a:chOff x="704850" y="2400301"/>
            <a:chExt cx="7905750" cy="1371599"/>
          </a:xfrm>
        </p:grpSpPr>
        <p:cxnSp>
          <p:nvCxnSpPr>
            <p:cNvPr id="10" name="Elbow Connector 9"/>
            <p:cNvCxnSpPr/>
            <p:nvPr/>
          </p:nvCxnSpPr>
          <p:spPr bwMode="auto">
            <a:xfrm>
              <a:off x="704850" y="3181350"/>
              <a:ext cx="2876550" cy="590550"/>
            </a:xfrm>
            <a:prstGeom prst="bentConnector3">
              <a:avLst>
                <a:gd name="adj1" fmla="val 65232"/>
              </a:avLst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Elbow Connector 12"/>
            <p:cNvCxnSpPr/>
            <p:nvPr/>
          </p:nvCxnSpPr>
          <p:spPr bwMode="auto">
            <a:xfrm flipV="1">
              <a:off x="3581400" y="3476626"/>
              <a:ext cx="1619250" cy="295274"/>
            </a:xfrm>
            <a:prstGeom prst="bentConnector3">
              <a:avLst>
                <a:gd name="adj1" fmla="val 21765"/>
              </a:avLst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Elbow Connector 18"/>
            <p:cNvCxnSpPr/>
            <p:nvPr/>
          </p:nvCxnSpPr>
          <p:spPr bwMode="auto">
            <a:xfrm flipV="1">
              <a:off x="5200650" y="3328988"/>
              <a:ext cx="876300" cy="147639"/>
            </a:xfrm>
            <a:prstGeom prst="bentConnector3">
              <a:avLst>
                <a:gd name="adj1" fmla="val 50000"/>
              </a:avLst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Elbow Connector 43"/>
            <p:cNvCxnSpPr/>
            <p:nvPr/>
          </p:nvCxnSpPr>
          <p:spPr bwMode="auto">
            <a:xfrm flipV="1">
              <a:off x="6076950" y="2628903"/>
              <a:ext cx="990603" cy="700084"/>
            </a:xfrm>
            <a:prstGeom prst="bentConnector3">
              <a:avLst>
                <a:gd name="adj1" fmla="val 50000"/>
              </a:avLst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flipV="1">
              <a:off x="6838950" y="2400301"/>
              <a:ext cx="1771650" cy="228602"/>
            </a:xfrm>
            <a:prstGeom prst="bentConnector3">
              <a:avLst>
                <a:gd name="adj1" fmla="val 37097"/>
              </a:avLst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04850" y="2171699"/>
            <a:ext cx="7905750" cy="247651"/>
            <a:chOff x="704850" y="2171699"/>
            <a:chExt cx="7905750" cy="247651"/>
          </a:xfrm>
        </p:grpSpPr>
        <p:cxnSp>
          <p:nvCxnSpPr>
            <p:cNvPr id="54" name="Elbow Connector 53"/>
            <p:cNvCxnSpPr/>
            <p:nvPr/>
          </p:nvCxnSpPr>
          <p:spPr bwMode="auto">
            <a:xfrm flipV="1">
              <a:off x="704850" y="2171699"/>
              <a:ext cx="3237140" cy="228602"/>
            </a:xfrm>
            <a:prstGeom prst="bentConnector3">
              <a:avLst>
                <a:gd name="adj1" fmla="val 90605"/>
              </a:avLst>
            </a:prstGeom>
            <a:solidFill>
              <a:srgbClr val="0C2D83"/>
            </a:solidFill>
            <a:ln w="38100" cap="flat" cmpd="sng" algn="ctr">
              <a:solidFill>
                <a:srgbClr val="11F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Elbow Connector 57"/>
            <p:cNvCxnSpPr/>
            <p:nvPr/>
          </p:nvCxnSpPr>
          <p:spPr bwMode="auto">
            <a:xfrm>
              <a:off x="3922260" y="2190748"/>
              <a:ext cx="4688340" cy="228602"/>
            </a:xfrm>
            <a:prstGeom prst="bentConnector3">
              <a:avLst>
                <a:gd name="adj1" fmla="val 75599"/>
              </a:avLst>
            </a:prstGeom>
            <a:solidFill>
              <a:srgbClr val="0C2D83"/>
            </a:solidFill>
            <a:ln w="38100" cap="flat" cmpd="sng" algn="ctr">
              <a:solidFill>
                <a:srgbClr val="11F33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3307743" y="186392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F337"/>
                </a:solidFill>
              </a:rPr>
              <a:t>25</a:t>
            </a:r>
            <a:endParaRPr lang="en-US" dirty="0">
              <a:solidFill>
                <a:srgbClr val="11F337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7553" y="171567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1F337"/>
                </a:solidFill>
              </a:rPr>
              <a:t>25</a:t>
            </a:r>
            <a:endParaRPr lang="en-US" dirty="0">
              <a:solidFill>
                <a:srgbClr val="11F33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4114" y="347054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32230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6407" y="29789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0991" y="282181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7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expect a valid output between 50ps and 115ps</a:t>
            </a:r>
          </a:p>
          <a:p>
            <a:r>
              <a:rPr lang="en-US" dirty="0" smtClean="0"/>
              <a:t>What happens between 50ps and 115ps?</a:t>
            </a:r>
          </a:p>
          <a:p>
            <a:r>
              <a:rPr lang="en-US" u="sng" dirty="0" smtClean="0"/>
              <a:t>Glitch</a:t>
            </a:r>
            <a:r>
              <a:rPr lang="en-US" dirty="0" smtClean="0"/>
              <a:t> </a:t>
            </a:r>
            <a:r>
              <a:rPr lang="en-US" dirty="0"/>
              <a:t>– Single input transition that causes multiple output transitions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see it in action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6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using</a:t>
            </a:r>
          </a:p>
          <a:p>
            <a:pPr lvl="1"/>
            <a:r>
              <a:rPr lang="en-US" dirty="0"/>
              <a:t>An 8:1 mux</a:t>
            </a:r>
          </a:p>
          <a:p>
            <a:pPr lvl="1"/>
            <a:r>
              <a:rPr lang="en-US" dirty="0"/>
              <a:t>A 4:1 mux (plus an inverter for TT)</a:t>
            </a:r>
          </a:p>
          <a:p>
            <a:pPr lvl="1"/>
            <a:r>
              <a:rPr lang="en-US" dirty="0"/>
              <a:t>A 2:1 mux (plus 2 other gates for TT; plus OR and </a:t>
            </a:r>
            <a:r>
              <a:rPr lang="en-US" dirty="0" err="1"/>
              <a:t>inv</a:t>
            </a:r>
            <a:r>
              <a:rPr lang="en-US" dirty="0"/>
              <a:t> for </a:t>
            </a:r>
            <a:r>
              <a:rPr lang="en-US" dirty="0" err="1"/>
              <a:t>eqn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2093819" cy="288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63" y="4409559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3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– Example 2 - Glitches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5" y="1456843"/>
            <a:ext cx="8207571" cy="2980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4387093"/>
                  </p:ext>
                </p:extLst>
              </p:nvPr>
            </p:nvGraphicFramePr>
            <p:xfrm>
              <a:off x="1352550" y="4153244"/>
              <a:ext cx="6089015" cy="2243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6430"/>
                    <a:gridCol w="5442585"/>
                  </a:tblGrid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BC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𝑨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Y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2" name="Content Placeholder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4387093"/>
                  </p:ext>
                </p:extLst>
              </p:nvPr>
            </p:nvGraphicFramePr>
            <p:xfrm>
              <a:off x="1352550" y="4153244"/>
              <a:ext cx="6089015" cy="2243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6430"/>
                    <a:gridCol w="5442585"/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BC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43" t="-370690" r="-842453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Y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47750" y="146588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21770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5850" y="32552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3500" y="2217706"/>
            <a:ext cx="92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0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26080" y="16813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9178" y="19155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1691" y="24411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8770" y="2076687"/>
            <a:ext cx="49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A’B’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85473" y="3381309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21666" y="30314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63117" y="32552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80640" y="2479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1470991" y="4134678"/>
            <a:ext cx="858741" cy="23854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2329732" y="4158532"/>
            <a:ext cx="650908" cy="36576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2988596" y="4524292"/>
            <a:ext cx="4358412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64692" y="24726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4962" y="19099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1398" y="30314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5744" y="32310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415332" y="4786685"/>
            <a:ext cx="914400" cy="15903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329732" y="4802588"/>
            <a:ext cx="1076986" cy="318052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406718" y="5120640"/>
            <a:ext cx="4075459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44928" y="4694866"/>
            <a:ext cx="1069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gates are slower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1470991" y="5756744"/>
            <a:ext cx="2472856" cy="7952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3943847" y="5422790"/>
            <a:ext cx="1076853" cy="341906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020700" y="5422790"/>
            <a:ext cx="2461477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415332" y="6041571"/>
            <a:ext cx="1991386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3406718" y="6041571"/>
            <a:ext cx="1213078" cy="359229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619796" y="6400800"/>
            <a:ext cx="400904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5020700" y="6041571"/>
            <a:ext cx="931064" cy="359229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5951764" y="6041571"/>
            <a:ext cx="1530413" cy="0"/>
          </a:xfrm>
          <a:prstGeom prst="line">
            <a:avLst/>
          </a:prstGeom>
          <a:solidFill>
            <a:srgbClr val="0C2D83"/>
          </a:solidFill>
          <a:ln w="38100" cap="flat" cmpd="sng" algn="ctr">
            <a:solidFill>
              <a:srgbClr val="923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7765508" y="24318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0-1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406718" y="4802588"/>
            <a:ext cx="0" cy="159821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486349" y="4802588"/>
            <a:ext cx="380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inputs to Y are now 0, so Y changes to 0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5020700" y="5422790"/>
            <a:ext cx="0" cy="97801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020700" y="5458383"/>
            <a:ext cx="363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one of them is 1, so Y heads back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13" grpId="0"/>
      <p:bldP spid="14" grpId="0"/>
      <p:bldP spid="18" grpId="0"/>
      <p:bldP spid="19" grpId="0"/>
      <p:bldP spid="20" grpId="0"/>
      <p:bldP spid="27" grpId="0"/>
      <p:bldP spid="28" grpId="0"/>
      <p:bldP spid="29" grpId="0"/>
      <p:bldP spid="30" grpId="0"/>
      <p:bldP spid="39" grpId="0"/>
      <p:bldP spid="57" grpId="0"/>
      <p:bldP spid="61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– Example 2 - Glitches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5" y="1456843"/>
            <a:ext cx="8207571" cy="298025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8974"/>
              </p:ext>
            </p:extLst>
          </p:nvPr>
        </p:nvGraphicFramePr>
        <p:xfrm>
          <a:off x="1136977" y="4241554"/>
          <a:ext cx="3733804" cy="175529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860697" y="4867754"/>
            <a:ext cx="1280160" cy="487680"/>
          </a:xfrm>
          <a:prstGeom prst="ellipse">
            <a:avLst/>
          </a:prstGeom>
          <a:solidFill>
            <a:srgbClr val="00B0F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7" name="Oval 6"/>
          <p:cNvSpPr/>
          <p:nvPr/>
        </p:nvSpPr>
        <p:spPr bwMode="auto">
          <a:xfrm rot="5400000">
            <a:off x="3053172" y="5129681"/>
            <a:ext cx="1280160" cy="487680"/>
          </a:xfrm>
          <a:prstGeom prst="ellipse">
            <a:avLst/>
          </a:prstGeom>
          <a:solidFill>
            <a:srgbClr val="11F337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8" name="Right Arrow 7"/>
          <p:cNvSpPr/>
          <p:nvPr/>
        </p:nvSpPr>
        <p:spPr bwMode="auto">
          <a:xfrm>
            <a:off x="459847" y="5111594"/>
            <a:ext cx="548640" cy="42968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01356" y="5125530"/>
                <a:ext cx="3215303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/>
                        </a:rPr>
                        <m:t>Y</m:t>
                      </m:r>
                      <m:r>
                        <a:rPr lang="en-US" sz="2800" b="0" i="0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11F337"/>
                          </a:solidFill>
                          <a:latin typeface="Cambria Math"/>
                        </a:rPr>
                        <m:t>𝐵𝐶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56" y="5125530"/>
                <a:ext cx="3215303" cy="5241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 bwMode="auto">
          <a:xfrm>
            <a:off x="5152716" y="5172748"/>
            <a:ext cx="548640" cy="42968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56932" y="4849870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4047" y="5120134"/>
                <a:ext cx="2326341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/>
                        </a:rPr>
                        <m:t>Y</m:t>
                      </m:r>
                      <m:r>
                        <a:rPr lang="en-US" sz="2800" b="0" i="0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800" i="1" dirty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+</m:t>
                      </m:r>
                      <m:r>
                        <a:rPr lang="en-US" sz="2800" b="0" i="1" dirty="0" smtClean="0">
                          <a:solidFill>
                            <a:srgbClr val="11F337"/>
                          </a:solidFill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47" y="5120134"/>
                <a:ext cx="2326341" cy="524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52716" y="3750580"/>
            <a:ext cx="3763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fix the glitch we can just circle the transition point and add another term and it only costs us a little circuitry.</a:t>
            </a:r>
            <a:endParaRPr lang="en-US" sz="20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4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like fixing glitches?</a:t>
            </a:r>
          </a:p>
          <a:p>
            <a:pPr lvl="1"/>
            <a:r>
              <a:rPr lang="en-US" dirty="0" smtClean="0"/>
              <a:t>No, not really</a:t>
            </a:r>
          </a:p>
          <a:p>
            <a:pPr lvl="1"/>
            <a:r>
              <a:rPr lang="en-US" dirty="0" smtClean="0"/>
              <a:t>Plus, you may not fix all glitches </a:t>
            </a:r>
          </a:p>
          <a:p>
            <a:pPr lvl="1"/>
            <a:r>
              <a:rPr lang="en-US" dirty="0" smtClean="0"/>
              <a:t>Simultaneous transition on multiple inputs can cause glitches that can’t be solved by hardware</a:t>
            </a:r>
          </a:p>
          <a:p>
            <a:r>
              <a:rPr lang="en-US" dirty="0" smtClean="0"/>
              <a:t>How do we eliminate glitches?</a:t>
            </a:r>
          </a:p>
          <a:p>
            <a:pPr lvl="1"/>
            <a:r>
              <a:rPr lang="en-US" dirty="0" smtClean="0"/>
              <a:t>Calculate all propagation delays for a circuit and ensure we don’t expect the result before this time.</a:t>
            </a:r>
          </a:p>
          <a:p>
            <a:pPr lvl="1"/>
            <a:r>
              <a:rPr lang="en-US" dirty="0" smtClean="0"/>
              <a:t>Often we will create a synchronous circuit (something we will learn later) with a register to store the result when it is available</a:t>
            </a:r>
          </a:p>
          <a:p>
            <a:r>
              <a:rPr lang="en-US" dirty="0" smtClean="0"/>
              <a:t>Problem 2.29 from Homework…are there glitches???</a:t>
            </a:r>
          </a:p>
        </p:txBody>
      </p:sp>
    </p:spTree>
    <p:extLst>
      <p:ext uri="{BB962C8B-B14F-4D97-AF65-F5344CB8AC3E}">
        <p14:creationId xmlns:p14="http://schemas.microsoft.com/office/powerpoint/2010/main" val="2864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23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6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Homework from last time:</a:t>
            </a:r>
          </a:p>
          <a:p>
            <a:pPr lvl="1"/>
            <a:r>
              <a:rPr lang="en-US" dirty="0" smtClean="0"/>
              <a:t>Problems 2.41 and 2.42</a:t>
            </a:r>
          </a:p>
          <a:p>
            <a:r>
              <a:rPr lang="en-US" dirty="0" smtClean="0"/>
              <a:t>Review K-Maps, Multiplexers, and Decoders</a:t>
            </a:r>
          </a:p>
          <a:p>
            <a:r>
              <a:rPr lang="en-US" dirty="0" smtClean="0"/>
              <a:t>Delays</a:t>
            </a:r>
          </a:p>
          <a:p>
            <a:r>
              <a:rPr lang="en-US" dirty="0" smtClean="0"/>
              <a:t>Critical Path</a:t>
            </a:r>
          </a:p>
          <a:p>
            <a:r>
              <a:rPr lang="en-US" dirty="0" smtClean="0"/>
              <a:t>Glitches</a:t>
            </a:r>
          </a:p>
          <a:p>
            <a:r>
              <a:rPr lang="en-US" u="sng" dirty="0" smtClean="0"/>
              <a:t>Due Next Time:</a:t>
            </a:r>
          </a:p>
          <a:p>
            <a:pPr lvl="1"/>
            <a:r>
              <a:rPr lang="en-US" dirty="0" smtClean="0"/>
              <a:t>CE2</a:t>
            </a:r>
          </a:p>
          <a:p>
            <a:pPr lvl="1"/>
            <a:r>
              <a:rPr lang="en-US" dirty="0" smtClean="0"/>
              <a:t>HW2 (Pre-ICE)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4:1 Mux - 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lines are similar to a #include in C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SEL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(1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select input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STD_LOGIC_VECTOR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(3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downto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0);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inputs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Y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mux_4to1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statements are called concurrent signal assignments.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They all happen at the same time unlike a regular programming language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Y &lt;= D(0)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"00"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D(1)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"01"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D(2)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"10"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6286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D(3)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when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(SEL = </a:t>
            </a:r>
            <a:r>
              <a:rPr lang="en-US" sz="1400" dirty="0">
                <a:solidFill>
                  <a:srgbClr val="808080"/>
                </a:solidFill>
                <a:latin typeface="Courier"/>
                <a:ea typeface="Calibri"/>
                <a:cs typeface="Courier"/>
              </a:rPr>
              <a:t>"11"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A(0);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25" y="1916380"/>
            <a:ext cx="1710617" cy="190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888401" y="3846517"/>
            <a:ext cx="2125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2.57 4:1 multiplexer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 rot="19778627">
            <a:off x="738902" y="2553856"/>
            <a:ext cx="676788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CE 2 will start to introduce you to VHDL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9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– Example 2 - Glitches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85" y="1456843"/>
            <a:ext cx="8207571" cy="2980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13218200"/>
                  </p:ext>
                </p:extLst>
              </p:nvPr>
            </p:nvGraphicFramePr>
            <p:xfrm>
              <a:off x="1352550" y="4153244"/>
              <a:ext cx="6089015" cy="2243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6430"/>
                    <a:gridCol w="5442585"/>
                  </a:tblGrid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BC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𝑨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2501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81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Y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2946558"/>
                  </p:ext>
                </p:extLst>
              </p:nvPr>
            </p:nvGraphicFramePr>
            <p:xfrm>
              <a:off x="1352550" y="4153244"/>
              <a:ext cx="6089015" cy="224332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46430"/>
                    <a:gridCol w="5442585"/>
                  </a:tblGrid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</a:t>
                          </a:r>
                          <a:endParaRPr lang="en-US" sz="16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BC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43" t="-370690" r="-842453" b="-2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0416">
                    <a:tc grid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Y</a:t>
                          </a:r>
                          <a:endParaRPr lang="en-US" sz="16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47750" y="146588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21770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5850" y="3255276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8225" y="2217706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0</a:t>
            </a:r>
            <a:endParaRPr lang="en-US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51200" y="5482933"/>
                <a:ext cx="6155140" cy="92403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1 is the expected output. 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b="1" dirty="0" smtClean="0"/>
                  <a:t> doesn’t transition fast enough the output may briefly be 0 </a:t>
                </a:r>
                <a:endParaRPr lang="en-US" sz="20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00" y="5482933"/>
                <a:ext cx="6155140" cy="924036"/>
              </a:xfrm>
              <a:prstGeom prst="rect">
                <a:avLst/>
              </a:prstGeom>
              <a:blipFill rotWithShape="1">
                <a:blip r:embed="rId4"/>
                <a:stretch>
                  <a:fillRect l="-990" t="-2632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07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53931"/>
              </p:ext>
            </p:extLst>
          </p:nvPr>
        </p:nvGraphicFramePr>
        <p:xfrm>
          <a:off x="4200567" y="2240008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125820"/>
              </p:ext>
            </p:extLst>
          </p:nvPr>
        </p:nvGraphicFramePr>
        <p:xfrm>
          <a:off x="689791" y="2055241"/>
          <a:ext cx="1530350" cy="3645408"/>
        </p:xfrm>
        <a:graphic>
          <a:graphicData uri="http://schemas.openxmlformats.org/drawingml/2006/table">
            <a:tbl>
              <a:tblPr firstRow="1" firstCol="1" bandRow="1"/>
              <a:tblGrid>
                <a:gridCol w="306070"/>
                <a:gridCol w="306070"/>
                <a:gridCol w="306070"/>
                <a:gridCol w="306070"/>
                <a:gridCol w="3060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0891" y="5837608"/>
            <a:ext cx="289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 X’s (don’t care) makes this table shorter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6374670" y="3892731"/>
            <a:ext cx="1593671" cy="984121"/>
          </a:xfrm>
          <a:prstGeom prst="ellipse">
            <a:avLst/>
          </a:prstGeom>
          <a:solidFill>
            <a:srgbClr val="00B05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1" name="Oval 10"/>
          <p:cNvSpPr/>
          <p:nvPr/>
        </p:nvSpPr>
        <p:spPr bwMode="auto">
          <a:xfrm>
            <a:off x="5734590" y="3901491"/>
            <a:ext cx="1280160" cy="1087057"/>
          </a:xfrm>
          <a:prstGeom prst="ellipse">
            <a:avLst/>
          </a:prstGeom>
          <a:solidFill>
            <a:srgbClr val="FFC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2" name="Flowchart: Delay 11"/>
          <p:cNvSpPr/>
          <p:nvPr/>
        </p:nvSpPr>
        <p:spPr bwMode="auto">
          <a:xfrm rot="10800000">
            <a:off x="7236823" y="4467498"/>
            <a:ext cx="984068" cy="603758"/>
          </a:xfrm>
          <a:prstGeom prst="flowChartDelay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Flowchart: Delay 12"/>
          <p:cNvSpPr/>
          <p:nvPr/>
        </p:nvSpPr>
        <p:spPr bwMode="auto">
          <a:xfrm rot="10800000">
            <a:off x="7236823" y="2720048"/>
            <a:ext cx="984068" cy="603758"/>
          </a:xfrm>
          <a:prstGeom prst="flowChartDelay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4" name="Flowchart: Delay 13"/>
          <p:cNvSpPr/>
          <p:nvPr/>
        </p:nvSpPr>
        <p:spPr bwMode="auto">
          <a:xfrm>
            <a:off x="4458789" y="2720048"/>
            <a:ext cx="984068" cy="603758"/>
          </a:xfrm>
          <a:prstGeom prst="flowChartDelay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5" name="Flowchart: Delay 14"/>
          <p:cNvSpPr/>
          <p:nvPr/>
        </p:nvSpPr>
        <p:spPr bwMode="auto">
          <a:xfrm>
            <a:off x="4489269" y="4384791"/>
            <a:ext cx="984068" cy="603758"/>
          </a:xfrm>
          <a:prstGeom prst="flowChartDelay">
            <a:avLst/>
          </a:prstGeom>
          <a:solidFill>
            <a:schemeClr val="bg2">
              <a:lumMod val="75000"/>
              <a:alpha val="2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6499921" y="1550126"/>
            <a:ext cx="195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wrap around all 4 corners, but not needed in this case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</p:cNvCxnSpPr>
          <p:nvPr/>
        </p:nvCxnSpPr>
        <p:spPr bwMode="auto">
          <a:xfrm>
            <a:off x="7477929" y="2288790"/>
            <a:ext cx="28860" cy="245405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6" idx="1"/>
          </p:cNvCxnSpPr>
          <p:nvPr/>
        </p:nvCxnSpPr>
        <p:spPr bwMode="auto">
          <a:xfrm flipH="1">
            <a:off x="5042263" y="1919458"/>
            <a:ext cx="1457658" cy="61473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704284" y="594532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FF0000"/>
                </a:solidFill>
              </a:rPr>
              <a:t>B’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B050"/>
                </a:solidFill>
              </a:rPr>
              <a:t>AC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C000"/>
                </a:solidFill>
              </a:rPr>
              <a:t>AD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2856411" y="3587931"/>
            <a:ext cx="635726" cy="55740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6139543" y="5071257"/>
            <a:ext cx="478971" cy="66769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Delay 22"/>
          <p:cNvSpPr/>
          <p:nvPr/>
        </p:nvSpPr>
        <p:spPr bwMode="auto">
          <a:xfrm rot="5400000">
            <a:off x="5917044" y="1232284"/>
            <a:ext cx="923967" cy="3282382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24" name="Flowchart: Delay 23"/>
          <p:cNvSpPr/>
          <p:nvPr/>
        </p:nvSpPr>
        <p:spPr bwMode="auto">
          <a:xfrm rot="16200000">
            <a:off x="5912687" y="3235662"/>
            <a:ext cx="923967" cy="3282382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751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F(A, B, C, D) = ∑</a:t>
            </a:r>
            <a:r>
              <a:rPr lang="en-US" dirty="0" smtClean="0"/>
              <a:t>(0,2,4, 6, 7, 8, 10, 11, 12, 15)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	don’t care </a:t>
            </a:r>
            <a:r>
              <a:rPr lang="en-US" dirty="0"/>
              <a:t>∑(</a:t>
            </a:r>
            <a:r>
              <a:rPr lang="en-US" dirty="0" smtClean="0"/>
              <a:t>14)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83435"/>
              </p:ext>
            </p:extLst>
          </p:nvPr>
        </p:nvGraphicFramePr>
        <p:xfrm>
          <a:off x="4200567" y="2240008"/>
          <a:ext cx="3733804" cy="2692400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5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6344290" y="3374570"/>
            <a:ext cx="1593671" cy="984121"/>
          </a:xfrm>
          <a:prstGeom prst="ellipse">
            <a:avLst/>
          </a:prstGeom>
          <a:solidFill>
            <a:srgbClr val="00B05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2" name="Oval 11"/>
          <p:cNvSpPr/>
          <p:nvPr/>
        </p:nvSpPr>
        <p:spPr bwMode="auto">
          <a:xfrm>
            <a:off x="6387324" y="3851660"/>
            <a:ext cx="1525826" cy="1087057"/>
          </a:xfrm>
          <a:prstGeom prst="ellipse">
            <a:avLst/>
          </a:prstGeom>
          <a:solidFill>
            <a:srgbClr val="FFC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704284" y="5945328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FF0000"/>
                </a:solidFill>
              </a:rPr>
              <a:t>D’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B050"/>
                </a:solidFill>
              </a:rPr>
              <a:t>BC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C000"/>
                </a:solidFill>
              </a:rPr>
              <a:t>AC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139543" y="5071257"/>
            <a:ext cx="478971" cy="66769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Delay 18"/>
          <p:cNvSpPr/>
          <p:nvPr/>
        </p:nvSpPr>
        <p:spPr bwMode="auto">
          <a:xfrm rot="10800000">
            <a:off x="7150238" y="2573083"/>
            <a:ext cx="923967" cy="2557154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20" name="Flowchart: Delay 19"/>
          <p:cNvSpPr/>
          <p:nvPr/>
        </p:nvSpPr>
        <p:spPr bwMode="auto">
          <a:xfrm>
            <a:off x="4587035" y="2573083"/>
            <a:ext cx="923967" cy="2587096"/>
          </a:xfrm>
          <a:prstGeom prst="flowChartDelay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33" name="Right Arrow 32"/>
          <p:cNvSpPr/>
          <p:nvPr/>
        </p:nvSpPr>
        <p:spPr bwMode="auto">
          <a:xfrm>
            <a:off x="2856411" y="3587931"/>
            <a:ext cx="635726" cy="55740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8" grpId="0" animBg="1"/>
      <p:bldP spid="19" grpId="0" animBg="1"/>
      <p:bldP spid="2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pic>
        <p:nvPicPr>
          <p:cNvPr id="1026" name="Picture 2" descr="C:\Users\Kevin.Walchko\Desktop\Multiplexer_2-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8" y="3215949"/>
            <a:ext cx="1666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932" y="2107953"/>
            <a:ext cx="8107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I have 2 binary sensors (True/False) but only one input pin available to my processor, this allows me to connect to more inputs (this is a silly example at 2:1). 8:1 mux costs me 3 address lines and 1 input pin (4 pins total, but I can read 8 things) … better example.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62084"/>
              </p:ext>
            </p:extLst>
          </p:nvPr>
        </p:nvGraphicFramePr>
        <p:xfrm>
          <a:off x="4831119" y="3762972"/>
          <a:ext cx="3733804" cy="1755298"/>
        </p:xfrm>
        <a:graphic>
          <a:graphicData uri="http://schemas.openxmlformats.org/drawingml/2006/table">
            <a:tbl>
              <a:tblPr/>
              <a:tblGrid>
                <a:gridCol w="291110"/>
                <a:gridCol w="291110"/>
                <a:gridCol w="180362"/>
                <a:gridCol w="607534"/>
                <a:gridCol w="180362"/>
                <a:gridCol w="607534"/>
                <a:gridCol w="180362"/>
                <a:gridCol w="607534"/>
                <a:gridCol w="180362"/>
                <a:gridCol w="607534"/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5098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83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211">
                <a:tc row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9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861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299401"/>
              </p:ext>
            </p:extLst>
          </p:nvPr>
        </p:nvGraphicFramePr>
        <p:xfrm>
          <a:off x="2740459" y="3318225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374671" y="438917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0" name="Oval 9"/>
          <p:cNvSpPr/>
          <p:nvPr/>
        </p:nvSpPr>
        <p:spPr bwMode="auto">
          <a:xfrm>
            <a:off x="7123608" y="5029252"/>
            <a:ext cx="1280160" cy="487680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352542" y="411048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542" y="47549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97" y="2846617"/>
            <a:ext cx="90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see this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3" idx="0"/>
          </p:cNvCxnSpPr>
          <p:nvPr/>
        </p:nvCxnSpPr>
        <p:spPr bwMode="auto">
          <a:xfrm flipH="1">
            <a:off x="543460" y="3585281"/>
            <a:ext cx="13883" cy="52520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ight Arrow 19"/>
          <p:cNvSpPr/>
          <p:nvPr/>
        </p:nvSpPr>
        <p:spPr bwMode="auto">
          <a:xfrm>
            <a:off x="4153989" y="4633012"/>
            <a:ext cx="548640" cy="429682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435634" y="5597199"/>
            <a:ext cx="505097" cy="368172"/>
          </a:xfrm>
          <a:prstGeom prst="down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5395" y="608732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S’A+SB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343" y="1619794"/>
            <a:ext cx="729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Multiplexer: 2-to-1 </a:t>
            </a:r>
            <a:r>
              <a:rPr lang="en-US" dirty="0" smtClean="0"/>
              <a:t>or 2:1 shown </a:t>
            </a:r>
            <a:r>
              <a:rPr lang="en-US" dirty="0"/>
              <a:t>below … basically you can switch between different </a:t>
            </a:r>
            <a:r>
              <a:rPr lang="en-US" dirty="0" smtClean="0"/>
              <a:t>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13" grpId="0"/>
      <p:bldP spid="15" grpId="0"/>
      <p:bldP spid="14" grpId="0"/>
      <p:bldP spid="20" grpId="0" animBg="1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74HC4067 16:1 Multiplexer</a:t>
            </a:r>
            <a:endParaRPr lang="en-US" dirty="0"/>
          </a:p>
        </p:txBody>
      </p:sp>
      <p:pic>
        <p:nvPicPr>
          <p:cNvPr id="2050" name="Picture 2" descr="C:\Users\Kevin.Walchko\Desktop\74HC4067_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8"/>
          <a:stretch/>
        </p:blipFill>
        <p:spPr bwMode="auto">
          <a:xfrm>
            <a:off x="2392287" y="1875564"/>
            <a:ext cx="2582806" cy="400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7" idx="3"/>
          </p:cNvCxnSpPr>
          <p:nvPr/>
        </p:nvCxnSpPr>
        <p:spPr bwMode="auto">
          <a:xfrm>
            <a:off x="2232208" y="2682241"/>
            <a:ext cx="436934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550611" y="25283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>
            <a:off x="2516742" y="4458789"/>
            <a:ext cx="304800" cy="478971"/>
          </a:xfrm>
          <a:prstGeom prst="lef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0800000">
            <a:off x="4341188" y="4706366"/>
            <a:ext cx="304800" cy="478971"/>
          </a:xfrm>
          <a:prstGeom prst="leftBrac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079" y="4544385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bits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5988" y="483187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bits</a:t>
            </a:r>
            <a:endParaRPr lang="en-US" dirty="0"/>
          </a:p>
        </p:txBody>
      </p:sp>
      <p:sp>
        <p:nvSpPr>
          <p:cNvPr id="15" name="Left Brace 14"/>
          <p:cNvSpPr/>
          <p:nvPr/>
        </p:nvSpPr>
        <p:spPr bwMode="auto">
          <a:xfrm rot="10800000">
            <a:off x="4415210" y="2768708"/>
            <a:ext cx="152400" cy="1690080"/>
          </a:xfrm>
          <a:prstGeom prst="leftBrace">
            <a:avLst/>
          </a:prstGeom>
          <a:noFill/>
          <a:ln w="127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>
            <a:off x="2450675" y="2768709"/>
            <a:ext cx="260273" cy="1690079"/>
          </a:xfrm>
          <a:prstGeom prst="leftBrace">
            <a:avLst/>
          </a:prstGeom>
          <a:noFill/>
          <a:ln w="12700" cap="flat" cmpd="sng" algn="ctr">
            <a:solidFill>
              <a:srgbClr val="11F33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7610" y="345985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 8-15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70920" y="34583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 0-7</a:t>
            </a:r>
            <a:endParaRPr lang="en-US" dirty="0"/>
          </a:p>
        </p:txBody>
      </p:sp>
      <p:pic>
        <p:nvPicPr>
          <p:cNvPr id="2051" name="Picture 3" descr="C:\Users\Kevin.Walchko\Desktop\PDIP24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79" y="2190214"/>
            <a:ext cx="10160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7584" y="2982805"/>
            <a:ext cx="1805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eventually building this chip in software using VHDL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43050"/>
            <a:ext cx="6324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9600" y="5638800"/>
            <a:ext cx="556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2.58 4:1 multiplexer implementations: (a) two-level logic, (b) tristates, (c) hierarchical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using</a:t>
            </a:r>
          </a:p>
          <a:p>
            <a:pPr lvl="1"/>
            <a:r>
              <a:rPr lang="en-US" dirty="0"/>
              <a:t>An 8:1 mux</a:t>
            </a:r>
          </a:p>
          <a:p>
            <a:pPr lvl="1"/>
            <a:r>
              <a:rPr lang="en-US" dirty="0"/>
              <a:t>A 4:1 mux (plus an inverter for TT)</a:t>
            </a:r>
          </a:p>
          <a:p>
            <a:pPr lvl="1"/>
            <a:r>
              <a:rPr lang="en-US" dirty="0"/>
              <a:t>A 2:1 mux (plus 2 other gates for TT; plus OR and </a:t>
            </a:r>
            <a:r>
              <a:rPr lang="en-US" dirty="0" err="1"/>
              <a:t>inv</a:t>
            </a:r>
            <a:r>
              <a:rPr lang="en-US" dirty="0"/>
              <a:t> for </a:t>
            </a:r>
            <a:r>
              <a:rPr lang="en-US" dirty="0" err="1"/>
              <a:t>eqn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19 January 2017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63" y="4409559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414319"/>
              </p:ext>
            </p:extLst>
          </p:nvPr>
        </p:nvGraphicFramePr>
        <p:xfrm>
          <a:off x="848049" y="3405690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3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8:1 Mux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93" y="1523485"/>
            <a:ext cx="5155084" cy="107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552002"/>
              </p:ext>
            </p:extLst>
          </p:nvPr>
        </p:nvGraphicFramePr>
        <p:xfrm>
          <a:off x="776487" y="2600840"/>
          <a:ext cx="1150304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576"/>
                <a:gridCol w="287576"/>
                <a:gridCol w="287576"/>
                <a:gridCol w="287576"/>
              </a:tblGrid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2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536465" y="4636472"/>
            <a:ext cx="1859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an Y is 1, then it is connected to VCC and if Y is 0, then it is connected to GND.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53453" y="2379285"/>
            <a:ext cx="2517993" cy="3804835"/>
            <a:chOff x="4153453" y="2379285"/>
            <a:chExt cx="2517993" cy="3804835"/>
          </a:xfrm>
        </p:grpSpPr>
        <p:grpSp>
          <p:nvGrpSpPr>
            <p:cNvPr id="21" name="Group 20"/>
            <p:cNvGrpSpPr/>
            <p:nvPr/>
          </p:nvGrpSpPr>
          <p:grpSpPr>
            <a:xfrm>
              <a:off x="4153453" y="2379285"/>
              <a:ext cx="2115023" cy="3804835"/>
              <a:chOff x="4153453" y="2379285"/>
              <a:chExt cx="2115023" cy="380483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465219" y="3126435"/>
                <a:ext cx="612648" cy="2679588"/>
                <a:chOff x="4603606" y="2735250"/>
                <a:chExt cx="612648" cy="2679588"/>
              </a:xfrm>
            </p:grpSpPr>
            <p:sp>
              <p:nvSpPr>
                <p:cNvPr id="5" name="Flowchart: Manual Operation 4"/>
                <p:cNvSpPr/>
                <p:nvPr/>
              </p:nvSpPr>
              <p:spPr bwMode="auto">
                <a:xfrm rot="16200000">
                  <a:off x="3570136" y="3768720"/>
                  <a:ext cx="2679588" cy="612648"/>
                </a:xfrm>
                <a:prstGeom prst="flowChartManualOperation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668518" y="3167102"/>
                  <a:ext cx="482824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000</a:t>
                  </a:r>
                </a:p>
                <a:p>
                  <a:r>
                    <a:rPr lang="en-US" dirty="0" smtClean="0"/>
                    <a:t>001</a:t>
                  </a:r>
                </a:p>
                <a:p>
                  <a:r>
                    <a:rPr lang="en-US" dirty="0" smtClean="0"/>
                    <a:t>010</a:t>
                  </a:r>
                </a:p>
                <a:p>
                  <a:r>
                    <a:rPr lang="en-US" dirty="0" smtClean="0"/>
                    <a:t>011</a:t>
                  </a:r>
                </a:p>
                <a:p>
                  <a:r>
                    <a:rPr lang="en-US" dirty="0" smtClean="0"/>
                    <a:t>100</a:t>
                  </a:r>
                </a:p>
                <a:p>
                  <a:r>
                    <a:rPr lang="en-US" dirty="0" smtClean="0"/>
                    <a:t>101</a:t>
                  </a:r>
                </a:p>
                <a:p>
                  <a:r>
                    <a:rPr lang="en-US" dirty="0" smtClean="0"/>
                    <a:t>110</a:t>
                  </a:r>
                </a:p>
                <a:p>
                  <a:r>
                    <a:rPr lang="en-US" dirty="0" smtClean="0"/>
                    <a:t>111</a:t>
                  </a:r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 bwMode="auto">
              <a:xfrm flipH="1" flipV="1">
                <a:off x="4821362" y="2601648"/>
                <a:ext cx="7952" cy="2639833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flipH="1">
                <a:off x="4821362" y="3706879"/>
                <a:ext cx="64385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4821362" y="4136250"/>
                <a:ext cx="64385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4822693" y="4360209"/>
                <a:ext cx="64385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4829314" y="4948608"/>
                <a:ext cx="64385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4821361" y="5241481"/>
                <a:ext cx="64385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/>
              <p:cNvSpPr txBox="1"/>
              <p:nvPr/>
            </p:nvSpPr>
            <p:spPr>
              <a:xfrm>
                <a:off x="4153453" y="2517271"/>
                <a:ext cx="5645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VCC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 bwMode="auto">
              <a:xfrm flipH="1">
                <a:off x="5151242" y="3921564"/>
                <a:ext cx="31397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5143289" y="4551042"/>
                <a:ext cx="31397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5143288" y="4765727"/>
                <a:ext cx="313977" cy="0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>
                <a:off x="5143288" y="3921564"/>
                <a:ext cx="7954" cy="195602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Isosceles Triangle 26"/>
              <p:cNvSpPr/>
              <p:nvPr/>
            </p:nvSpPr>
            <p:spPr bwMode="auto">
              <a:xfrm rot="10800000">
                <a:off x="5031970" y="5877585"/>
                <a:ext cx="222636" cy="204251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96021" y="5876343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GND</a:t>
                </a:r>
                <a:endParaRPr lang="en-US" dirty="0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494063" y="2379285"/>
                <a:ext cx="554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ABC</a:t>
                </a:r>
                <a:endParaRPr lang="en-US" dirty="0"/>
              </a:p>
            </p:txBody>
          </p:sp>
          <p:cxnSp>
            <p:nvCxnSpPr>
              <p:cNvPr id="6" name="Straight Connector 5"/>
              <p:cNvCxnSpPr>
                <a:stCxn id="2" idx="2"/>
                <a:endCxn id="5" idx="3"/>
              </p:cNvCxnSpPr>
              <p:nvPr/>
            </p:nvCxnSpPr>
            <p:spPr bwMode="auto">
              <a:xfrm>
                <a:off x="5771543" y="2687062"/>
                <a:ext cx="0" cy="707332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5669280" y="2902226"/>
                <a:ext cx="214685" cy="224208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/>
              <p:cNvSpPr txBox="1"/>
              <p:nvPr/>
            </p:nvSpPr>
            <p:spPr>
              <a:xfrm>
                <a:off x="5984424" y="290222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cxnSp>
          <p:nvCxnSpPr>
            <p:cNvPr id="30" name="Straight Connector 29"/>
            <p:cNvCxnSpPr>
              <a:stCxn id="5" idx="2"/>
            </p:cNvCxnSpPr>
            <p:nvPr/>
          </p:nvCxnSpPr>
          <p:spPr bwMode="auto">
            <a:xfrm flipV="1">
              <a:off x="6077867" y="4466228"/>
              <a:ext cx="577375" cy="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6366554" y="413625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32" name="Right Arrow 31"/>
          <p:cNvSpPr/>
          <p:nvPr/>
        </p:nvSpPr>
        <p:spPr bwMode="auto">
          <a:xfrm>
            <a:off x="2687541" y="3558287"/>
            <a:ext cx="1708480" cy="671807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68506</TotalTime>
  <Words>1539</Words>
  <Application>Microsoft Office PowerPoint</Application>
  <PresentationFormat>On-screen Show (4:3)</PresentationFormat>
  <Paragraphs>778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4_USAFA Standard</vt:lpstr>
      <vt:lpstr>5_USAFA Standard</vt:lpstr>
      <vt:lpstr>PowerPoint Presentation</vt:lpstr>
      <vt:lpstr>Multiplexers</vt:lpstr>
      <vt:lpstr>K-map Example</vt:lpstr>
      <vt:lpstr>K-map Example</vt:lpstr>
      <vt:lpstr>Multiplexer</vt:lpstr>
      <vt:lpstr>74HC4067 16:1 Multiplexer</vt:lpstr>
      <vt:lpstr>Multiplexers</vt:lpstr>
      <vt:lpstr>Multiplexers</vt:lpstr>
      <vt:lpstr>8:1 Mux</vt:lpstr>
      <vt:lpstr>4:1 Mux</vt:lpstr>
      <vt:lpstr>2:1 Mux</vt:lpstr>
      <vt:lpstr>Decoder</vt:lpstr>
      <vt:lpstr>2:4 Decoder - VHDL</vt:lpstr>
      <vt:lpstr>Delays</vt:lpstr>
      <vt:lpstr>Vocabulary</vt:lpstr>
      <vt:lpstr>PowerPoint Presentation</vt:lpstr>
      <vt:lpstr>PowerPoint Presentation</vt:lpstr>
      <vt:lpstr>Delay – Example 1</vt:lpstr>
      <vt:lpstr>Glitch</vt:lpstr>
      <vt:lpstr>Delay – Example 2 - Glitches</vt:lpstr>
      <vt:lpstr>Delay – Example 2 - Glitches</vt:lpstr>
      <vt:lpstr>Glitches</vt:lpstr>
      <vt:lpstr>PowerPoint Presentation</vt:lpstr>
      <vt:lpstr>Lesson 6 Outline</vt:lpstr>
      <vt:lpstr>4:1 Mux - VHDL</vt:lpstr>
      <vt:lpstr>Delay – Example 2 - Glitches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4274</cp:revision>
  <cp:lastPrinted>2015-06-02T19:35:14Z</cp:lastPrinted>
  <dcterms:created xsi:type="dcterms:W3CDTF">2005-08-12T19:45:51Z</dcterms:created>
  <dcterms:modified xsi:type="dcterms:W3CDTF">2017-01-19T21:06:40Z</dcterms:modified>
</cp:coreProperties>
</file>