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16"/>
  </p:notesMasterIdLst>
  <p:handoutMasterIdLst>
    <p:handoutMasterId r:id="rId17"/>
  </p:handoutMasterIdLst>
  <p:sldIdLst>
    <p:sldId id="286" r:id="rId6"/>
    <p:sldId id="290" r:id="rId7"/>
    <p:sldId id="293" r:id="rId8"/>
    <p:sldId id="287" r:id="rId9"/>
    <p:sldId id="292" r:id="rId10"/>
    <p:sldId id="288" r:id="rId11"/>
    <p:sldId id="289" r:id="rId12"/>
    <p:sldId id="291" r:id="rId13"/>
    <p:sldId id="294" r:id="rId14"/>
    <p:sldId id="280" r:id="rId1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2989" autoAdjust="0"/>
  </p:normalViewPr>
  <p:slideViewPr>
    <p:cSldViewPr snapToGrid="0">
      <p:cViewPr>
        <p:scale>
          <a:sx n="100" d="100"/>
          <a:sy n="100" d="100"/>
        </p:scale>
        <p:origin x="-186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 smtClean="0"/>
              <a:t>Lab 1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401671" y="4743731"/>
            <a:ext cx="4266453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>
              <a:spcBef>
                <a:spcPts val="0"/>
              </a:spcBef>
            </a:pPr>
            <a:r>
              <a:rPr lang="en-US" dirty="0" smtClean="0"/>
              <a:t>Maj Walchko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10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will create a 7 segment display decoder</a:t>
            </a:r>
          </a:p>
          <a:p>
            <a:endParaRPr lang="en-US" dirty="0" smtClean="0"/>
          </a:p>
          <a:p>
            <a:r>
              <a:rPr lang="en-US" dirty="0" smtClean="0"/>
              <a:t>You will need to modify the template to create:</a:t>
            </a:r>
          </a:p>
          <a:p>
            <a:pPr lvl="1"/>
            <a:r>
              <a:rPr lang="en-US" dirty="0" err="1" smtClean="0"/>
              <a:t>sevenSegDecoder.vhd</a:t>
            </a:r>
            <a:r>
              <a:rPr lang="en-US" dirty="0" smtClean="0"/>
              <a:t> (implementation)</a:t>
            </a:r>
            <a:endParaRPr lang="en-US" dirty="0" smtClean="0"/>
          </a:p>
          <a:p>
            <a:pPr lvl="2"/>
            <a:r>
              <a:rPr lang="en-US" dirty="0" smtClean="0"/>
              <a:t>Implements the truth table</a:t>
            </a:r>
          </a:p>
          <a:p>
            <a:pPr lvl="1"/>
            <a:r>
              <a:rPr lang="en-US" dirty="0" err="1" smtClean="0"/>
              <a:t>sevenSegDecode_tb.vhd</a:t>
            </a:r>
            <a:r>
              <a:rPr lang="en-US" dirty="0" smtClean="0"/>
              <a:t> </a:t>
            </a:r>
            <a:r>
              <a:rPr lang="en-US" dirty="0" smtClean="0"/>
              <a:t> (simulation)</a:t>
            </a:r>
            <a:endParaRPr lang="en-US" dirty="0" smtClean="0"/>
          </a:p>
          <a:p>
            <a:pPr lvl="2"/>
            <a:r>
              <a:rPr lang="en-US" dirty="0" smtClean="0"/>
              <a:t>Tests your file above</a:t>
            </a:r>
          </a:p>
          <a:p>
            <a:pPr lvl="1"/>
            <a:r>
              <a:rPr lang="en-US" dirty="0" smtClean="0"/>
              <a:t>top_Nexys2.vhd </a:t>
            </a:r>
            <a:endParaRPr lang="en-US" dirty="0" smtClean="0"/>
          </a:p>
          <a:p>
            <a:pPr lvl="2"/>
            <a:r>
              <a:rPr lang="en-US" dirty="0" smtClean="0"/>
              <a:t>Allows you to run your </a:t>
            </a:r>
            <a:r>
              <a:rPr lang="en-US" dirty="0" err="1" smtClean="0"/>
              <a:t>sevenSegDecode.vhd</a:t>
            </a:r>
            <a:r>
              <a:rPr lang="en-US" dirty="0" smtClean="0"/>
              <a:t> on the real hardware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58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276225" y="4343400"/>
            <a:ext cx="6543675" cy="19907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100" y="4552950"/>
            <a:ext cx="292099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sevenSegDecoder.vhd</a:t>
            </a:r>
            <a:endParaRPr lang="en-US" dirty="0" smtClean="0"/>
          </a:p>
          <a:p>
            <a:r>
              <a:rPr lang="en-US" dirty="0" smtClean="0"/>
              <a:t>---------------------------------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Import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 ports in/out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Declare internal signals (wires)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Map internal signals to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Architecture logic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05213" y="4495800"/>
            <a:ext cx="297068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sevenSegDecoder_tb.vhd</a:t>
            </a:r>
            <a:endParaRPr lang="en-US" dirty="0" smtClean="0"/>
          </a:p>
          <a:p>
            <a:r>
              <a:rPr lang="en-US" dirty="0" smtClean="0"/>
              <a:t>-------------------------------------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Import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 ports in/out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Declare external signals (wires)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Map outputs to LEDs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test logic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3" y="2307431"/>
            <a:ext cx="1290637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>
            <a:endCxn id="11" idx="1"/>
          </p:cNvCxnSpPr>
          <p:nvPr/>
        </p:nvCxnSpPr>
        <p:spPr bwMode="auto">
          <a:xfrm>
            <a:off x="4895850" y="2752725"/>
            <a:ext cx="2305050" cy="19051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2" descr="C:\Users\Kevin.Walchko\Desktop\seven-segment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1462088"/>
            <a:ext cx="15621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" y="1862137"/>
            <a:ext cx="19526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/>
        </p:nvCxnSpPr>
        <p:spPr bwMode="auto">
          <a:xfrm flipH="1">
            <a:off x="2305050" y="2752725"/>
            <a:ext cx="1300163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19099" y="3964781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34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err="1" smtClean="0"/>
              <a:t>sevenSegDecoder.vhd</a:t>
            </a:r>
            <a:r>
              <a:rPr lang="en-US" dirty="0" smtClean="0"/>
              <a:t>: Entity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376488"/>
            <a:ext cx="25812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3033713"/>
            <a:ext cx="57245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76563" y="4759523"/>
            <a:ext cx="545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are going to create this entity (left) in the code block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Follow the example for creating vectors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28975" y="2543175"/>
            <a:ext cx="4342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sevenSegDecoder.vhd</a:t>
            </a:r>
            <a:r>
              <a:rPr lang="en-US" dirty="0" smtClean="0"/>
              <a:t> derived from the template file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 bwMode="auto">
          <a:xfrm>
            <a:off x="2581275" y="2124075"/>
            <a:ext cx="319088" cy="809625"/>
          </a:xfrm>
          <a:prstGeom prst="down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Down Arrow 3"/>
          <p:cNvSpPr/>
          <p:nvPr/>
        </p:nvSpPr>
        <p:spPr bwMode="auto">
          <a:xfrm>
            <a:off x="238125" y="2124075"/>
            <a:ext cx="352425" cy="809625"/>
          </a:xfrm>
          <a:prstGeom prst="down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5900" y="4123630"/>
            <a:ext cx="3651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This is from the template … not this lab!!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125" y="1676400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Ports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3431" y="1687413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 Ports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90763" y="5884961"/>
            <a:ext cx="5964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Remember, this is just a logic decoder and not the actual 8 segment LED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Elbow Connector 11"/>
          <p:cNvCxnSpPr>
            <a:stCxn id="10" idx="1"/>
            <a:endCxn id="1026" idx="2"/>
          </p:cNvCxnSpPr>
          <p:nvPr/>
        </p:nvCxnSpPr>
        <p:spPr bwMode="auto">
          <a:xfrm rot="10800000">
            <a:off x="1609727" y="5643564"/>
            <a:ext cx="681037" cy="395287"/>
          </a:xfrm>
          <a:prstGeom prst="bentConnector2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962583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sevenSegDecoder.vhd</a:t>
            </a:r>
            <a:r>
              <a:rPr lang="en-US" dirty="0"/>
              <a:t>: Architecture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490663"/>
            <a:ext cx="1290637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8800" y="1885950"/>
            <a:ext cx="49099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let’s look inside the entity at the architecture: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will define: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Signals (internal wires)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 from below, you can address them differently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304925" y="3581400"/>
            <a:ext cx="5724525" cy="24288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390650" y="1490663"/>
            <a:ext cx="5638800" cy="209073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42925" y="3124200"/>
            <a:ext cx="762000" cy="28860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400175" y="425946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67454" y="440680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 bwMode="auto">
          <a:xfrm>
            <a:off x="319088" y="4795838"/>
            <a:ext cx="985837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42925" y="4560688"/>
            <a:ext cx="269081" cy="487562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6" idx="3"/>
          </p:cNvCxnSpPr>
          <p:nvPr/>
        </p:nvCxnSpPr>
        <p:spPr bwMode="auto">
          <a:xfrm flipV="1">
            <a:off x="7029450" y="4795837"/>
            <a:ext cx="1200150" cy="1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7439025" y="4560688"/>
            <a:ext cx="514350" cy="563762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696200" y="541020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  <a:p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2925" y="541020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bus</a:t>
            </a:r>
            <a:endParaRPr lang="en-US" dirty="0"/>
          </a:p>
        </p:txBody>
      </p:sp>
      <p:cxnSp>
        <p:nvCxnSpPr>
          <p:cNvPr id="28" name="Elbow Connector 27"/>
          <p:cNvCxnSpPr/>
          <p:nvPr/>
        </p:nvCxnSpPr>
        <p:spPr bwMode="auto">
          <a:xfrm>
            <a:off x="1304925" y="4804469"/>
            <a:ext cx="962071" cy="951012"/>
          </a:xfrm>
          <a:prstGeom prst="bentConnector3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Elbow Connector 29"/>
          <p:cNvCxnSpPr/>
          <p:nvPr/>
        </p:nvCxnSpPr>
        <p:spPr bwMode="auto">
          <a:xfrm flipV="1">
            <a:off x="1295400" y="3819526"/>
            <a:ext cx="1006652" cy="984943"/>
          </a:xfrm>
          <a:prstGeom prst="bentConnector3">
            <a:avLst>
              <a:gd name="adj1" fmla="val 50000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1785960" y="4484488"/>
            <a:ext cx="485798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1798726" y="5124450"/>
            <a:ext cx="485798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 rot="10800000">
            <a:off x="5819775" y="3819526"/>
            <a:ext cx="1190673" cy="984945"/>
          </a:xfrm>
          <a:prstGeom prst="bentConnector3">
            <a:avLst>
              <a:gd name="adj1" fmla="val 50000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Elbow Connector 39"/>
          <p:cNvCxnSpPr/>
          <p:nvPr/>
        </p:nvCxnSpPr>
        <p:spPr bwMode="auto">
          <a:xfrm rot="10800000" flipV="1">
            <a:off x="5897543" y="4804469"/>
            <a:ext cx="1112903" cy="904875"/>
          </a:xfrm>
          <a:prstGeom prst="bentConnector3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 flipV="1">
            <a:off x="5819774" y="4249935"/>
            <a:ext cx="595336" cy="952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H="1" flipV="1">
            <a:off x="5897542" y="5279975"/>
            <a:ext cx="517568" cy="952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993049" y="4201120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.</a:t>
            </a:r>
          </a:p>
          <a:p>
            <a:r>
              <a:rPr lang="en-US" sz="1800" b="1" dirty="0" smtClean="0"/>
              <a:t>.</a:t>
            </a:r>
          </a:p>
          <a:p>
            <a:r>
              <a:rPr lang="en-US" sz="1800" b="1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00649" y="3640485"/>
            <a:ext cx="59343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c_Sa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c_Sb</a:t>
            </a:r>
            <a:endParaRPr lang="en-US" dirty="0" smtClean="0"/>
          </a:p>
          <a:p>
            <a:pPr algn="ctr"/>
            <a:r>
              <a:rPr lang="en-US" sz="1800" b="1" dirty="0" smtClean="0"/>
              <a:t>.</a:t>
            </a:r>
          </a:p>
          <a:p>
            <a:pPr algn="ctr"/>
            <a:r>
              <a:rPr lang="en-US" sz="1800" b="1" dirty="0" smtClean="0"/>
              <a:t>.</a:t>
            </a:r>
          </a:p>
          <a:p>
            <a:pPr algn="ctr"/>
            <a:r>
              <a:rPr lang="en-US" sz="1800" b="1" dirty="0"/>
              <a:t>.</a:t>
            </a:r>
          </a:p>
          <a:p>
            <a:r>
              <a:rPr lang="en-US" dirty="0" err="1" smtClean="0"/>
              <a:t>c_Sf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c_Sg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98759" y="4560688"/>
            <a:ext cx="1372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logic here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302052" y="3681084"/>
            <a:ext cx="6719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i_D</a:t>
            </a:r>
            <a:r>
              <a:rPr lang="en-US" dirty="0" smtClean="0"/>
              <a:t>(0)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i_D</a:t>
            </a:r>
            <a:r>
              <a:rPr lang="en-US" dirty="0" smtClean="0"/>
              <a:t>(1)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i_D</a:t>
            </a:r>
            <a:r>
              <a:rPr lang="en-US" dirty="0" smtClean="0"/>
              <a:t>(2)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i_D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83910" y="609302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cxnSp>
        <p:nvCxnSpPr>
          <p:cNvPr id="9" name="Straight Arrow Connector 8"/>
          <p:cNvCxnSpPr>
            <a:stCxn id="2" idx="0"/>
            <a:endCxn id="12" idx="2"/>
          </p:cNvCxnSpPr>
          <p:nvPr/>
        </p:nvCxnSpPr>
        <p:spPr bwMode="auto">
          <a:xfrm flipV="1">
            <a:off x="6819900" y="4714577"/>
            <a:ext cx="0" cy="1378445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Elbow Connector 19"/>
          <p:cNvCxnSpPr>
            <a:stCxn id="2" idx="1"/>
            <a:endCxn id="51" idx="2"/>
          </p:cNvCxnSpPr>
          <p:nvPr/>
        </p:nvCxnSpPr>
        <p:spPr bwMode="auto">
          <a:xfrm rot="10800000">
            <a:off x="2638042" y="5927853"/>
            <a:ext cx="3845868" cy="319058"/>
          </a:xfrm>
          <a:prstGeom prst="bentConnector2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2311577" y="3642300"/>
            <a:ext cx="662454" cy="22911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30507" y="3150155"/>
            <a:ext cx="2521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Names for elements of vector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5200649" y="3650278"/>
            <a:ext cx="593432" cy="22911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Arrow Connector 31"/>
          <p:cNvCxnSpPr>
            <a:stCxn id="29" idx="2"/>
            <a:endCxn id="48" idx="0"/>
          </p:cNvCxnSpPr>
          <p:nvPr/>
        </p:nvCxnSpPr>
        <p:spPr bwMode="auto">
          <a:xfrm>
            <a:off x="5491429" y="3457932"/>
            <a:ext cx="5936" cy="18255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21856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sevenSegDecoder.vhd</a:t>
            </a:r>
            <a:r>
              <a:rPr lang="en-US" dirty="0" smtClean="0"/>
              <a:t>: Architecture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628775"/>
            <a:ext cx="54673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95976" y="2413217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 the lab, but this section will: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 your intermediate signals and their default values: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ignal </a:t>
            </a:r>
            <a:r>
              <a:rPr lang="en-US" dirty="0" err="1" smtClean="0"/>
              <a:t>c_Sa</a:t>
            </a:r>
            <a:r>
              <a:rPr lang="en-US" dirty="0" smtClean="0"/>
              <a:t>, </a:t>
            </a:r>
            <a:r>
              <a:rPr lang="en-US" dirty="0" err="1" smtClean="0"/>
              <a:t>c_Sb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 are wires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Between </a:t>
            </a:r>
            <a:r>
              <a:rPr lang="en-US" dirty="0" smtClean="0">
                <a:solidFill>
                  <a:srgbClr val="00B050"/>
                </a:solidFill>
              </a:rPr>
              <a:t>begin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end</a:t>
            </a:r>
            <a:r>
              <a:rPr lang="en-US" dirty="0" smtClean="0"/>
              <a:t>, it will define how the entity works using the 2 behavioral examples</a:t>
            </a:r>
          </a:p>
        </p:txBody>
      </p:sp>
      <p:sp>
        <p:nvSpPr>
          <p:cNvPr id="2" name="TextBox 1"/>
          <p:cNvSpPr txBox="1"/>
          <p:nvPr/>
        </p:nvSpPr>
        <p:spPr>
          <a:xfrm rot="19643524">
            <a:off x="2363175" y="5028505"/>
            <a:ext cx="3651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This is from the template … not this lab!!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9173" y="1798736"/>
            <a:ext cx="282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ignal</a:t>
            </a:r>
            <a:r>
              <a:rPr lang="en-US" dirty="0" smtClean="0"/>
              <a:t> is like a type (</a:t>
            </a:r>
            <a:r>
              <a:rPr lang="en-US" dirty="0" err="1" smtClean="0"/>
              <a:t>int</a:t>
            </a:r>
            <a:r>
              <a:rPr lang="en-US" dirty="0" smtClean="0"/>
              <a:t>, float,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57225" y="2828925"/>
            <a:ext cx="3676650" cy="32575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833" y="2842220"/>
            <a:ext cx="1372042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Your logic here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91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sevenSegDecoder.vhd</a:t>
            </a:r>
            <a:r>
              <a:rPr lang="en-US" dirty="0"/>
              <a:t>: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32049" y="1814511"/>
            <a:ext cx="6338888" cy="168116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49" y="3613150"/>
            <a:ext cx="6376150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522" y="1904999"/>
            <a:ext cx="1715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SOP (Not, And, Or)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75" y="361315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71525" y="5448300"/>
            <a:ext cx="7839075" cy="847725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You must do 2 of each kind above and then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do the remaining anyway you want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296" y="1506734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Behavioral Examples: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66875" y="4372073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Addressing entire vector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" idx="3"/>
          </p:cNvCxnSpPr>
          <p:nvPr/>
        </p:nvCxnSpPr>
        <p:spPr bwMode="auto">
          <a:xfrm flipV="1">
            <a:off x="3781556" y="4525961"/>
            <a:ext cx="1476244" cy="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95150" y="2616429"/>
            <a:ext cx="1756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Addressing bits in input vector 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 bwMode="auto">
          <a:xfrm>
            <a:off x="2151960" y="2878039"/>
            <a:ext cx="762690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184777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3" y="2307431"/>
            <a:ext cx="1290637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>
            <a:endCxn id="1026" idx="1"/>
          </p:cNvCxnSpPr>
          <p:nvPr/>
        </p:nvCxnSpPr>
        <p:spPr bwMode="auto">
          <a:xfrm>
            <a:off x="4895850" y="2752725"/>
            <a:ext cx="2305050" cy="19051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C:\Users\Kevin.Walchko\Desktop\seven-segment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1462088"/>
            <a:ext cx="15621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02048" y="4073426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LEDs on board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" y="1862137"/>
            <a:ext cx="19526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 bwMode="auto">
          <a:xfrm flipH="1">
            <a:off x="2305050" y="2752725"/>
            <a:ext cx="1300163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505074" y="2409825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52560" y="2348508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48388" y="2885240"/>
            <a:ext cx="16369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o_S</a:t>
            </a:r>
            <a:r>
              <a:rPr lang="en-US" dirty="0" smtClean="0"/>
              <a:t>(6) =&gt; </a:t>
            </a:r>
            <a:r>
              <a:rPr lang="en-US" dirty="0" err="1" smtClean="0"/>
              <a:t>sseg_a</a:t>
            </a:r>
            <a:endParaRPr lang="en-US" dirty="0" smtClean="0"/>
          </a:p>
          <a:p>
            <a:r>
              <a:rPr lang="en-US" dirty="0" err="1" smtClean="0"/>
              <a:t>o_S</a:t>
            </a:r>
            <a:r>
              <a:rPr lang="en-US" dirty="0" smtClean="0"/>
              <a:t>(5) </a:t>
            </a:r>
            <a:r>
              <a:rPr lang="en-US" dirty="0"/>
              <a:t>=&gt; </a:t>
            </a:r>
            <a:r>
              <a:rPr lang="en-US" dirty="0" err="1" smtClean="0"/>
              <a:t>sseg_b</a:t>
            </a:r>
            <a:endParaRPr lang="en-US" dirty="0"/>
          </a:p>
          <a:p>
            <a:r>
              <a:rPr lang="en-US" dirty="0" err="1" smtClean="0"/>
              <a:t>o_S</a:t>
            </a:r>
            <a:r>
              <a:rPr lang="en-US" dirty="0" smtClean="0"/>
              <a:t>(4) </a:t>
            </a:r>
            <a:r>
              <a:rPr lang="en-US" dirty="0"/>
              <a:t>=&gt; </a:t>
            </a:r>
            <a:r>
              <a:rPr lang="en-US" dirty="0" err="1" smtClean="0"/>
              <a:t>sseg_c</a:t>
            </a:r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10989" y="3124198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 on this side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2475" y="4381203"/>
            <a:ext cx="1552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write logic to simulate flipping these switches … just like previous CE’s, this will go between </a:t>
            </a:r>
            <a:r>
              <a:rPr lang="en-US" dirty="0" smtClean="0">
                <a:solidFill>
                  <a:srgbClr val="00B050"/>
                </a:solidFill>
              </a:rPr>
              <a:t>begin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B050"/>
                </a:solidFill>
              </a:rPr>
              <a:t>end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9106" y="4381203"/>
            <a:ext cx="297068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sevenSegDecoder_tb.vhd</a:t>
            </a:r>
            <a:endParaRPr lang="en-US" dirty="0" smtClean="0"/>
          </a:p>
          <a:p>
            <a:r>
              <a:rPr lang="en-US" dirty="0" smtClean="0"/>
              <a:t>-------------------------------------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Import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 ports in/out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Declare external signals (wires)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Map outputs to LEDs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test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305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Follow directions in lab to setup and run on hardware.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top_Nexys2.vhd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268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6BADE1-4A4A-48A5-911B-5F6548B33A51}">
  <ds:schemaRefs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68766</TotalTime>
  <Words>411</Words>
  <Application>Microsoft Office PowerPoint</Application>
  <PresentationFormat>On-screen Show (4:3)</PresentationFormat>
  <Paragraphs>111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4_USAFA Standard</vt:lpstr>
      <vt:lpstr>5_USAFA Standard</vt:lpstr>
      <vt:lpstr>PowerPoint Presentation</vt:lpstr>
      <vt:lpstr>Lab 1 Overview</vt:lpstr>
      <vt:lpstr>Overview</vt:lpstr>
      <vt:lpstr>sevenSegDecoder.vhd: Entity</vt:lpstr>
      <vt:lpstr>sevenSegDecoder.vhd: Architecture</vt:lpstr>
      <vt:lpstr>sevenSegDecoder.vhd: Architecture</vt:lpstr>
      <vt:lpstr>sevenSegDecoder.vhd: Architecture</vt:lpstr>
      <vt:lpstr>Testbench</vt:lpstr>
      <vt:lpstr>top_Nexys2.vhd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Test</cp:lastModifiedBy>
  <cp:revision>4309</cp:revision>
  <cp:lastPrinted>2015-06-02T19:35:14Z</cp:lastPrinted>
  <dcterms:created xsi:type="dcterms:W3CDTF">2005-08-12T19:45:51Z</dcterms:created>
  <dcterms:modified xsi:type="dcterms:W3CDTF">2017-01-26T21:01:21Z</dcterms:modified>
</cp:coreProperties>
</file>