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6"/>
  </p:notesMasterIdLst>
  <p:handoutMasterIdLst>
    <p:handoutMasterId r:id="rId47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09" r:id="rId44"/>
    <p:sldId id="280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145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9E5EF6A-A5CF-4641-BF33-5DA77AB03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C90E5AB-FBBA-487C-9D60-EB617A4F1CCC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117A84-C595-4880-A8BF-B269C000318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60D9-7B9B-487F-B1BC-A75EF04E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  <p:sldLayoutId id="21474837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4.wmf"/><Relationship Id="rId5" Type="http://schemas.openxmlformats.org/officeDocument/2006/relationships/tags" Target="../tags/tag4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.xml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tags" Target="../tags/tag10.xml"/><Relationship Id="rId11" Type="http://schemas.openxmlformats.org/officeDocument/2006/relationships/image" Target="../media/image6.wmf"/><Relationship Id="rId5" Type="http://schemas.openxmlformats.org/officeDocument/2006/relationships/tags" Target="../tags/tag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8.xml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18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20.xml"/><Relationship Id="rId10" Type="http://schemas.openxmlformats.org/officeDocument/2006/relationships/image" Target="../media/image11.wmf"/><Relationship Id="rId4" Type="http://schemas.openxmlformats.org/officeDocument/2006/relationships/tags" Target="../tags/tag19.xml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 smtClean="0"/>
              <a:t>GR 1 Review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90600"/>
            <a:ext cx="1905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914400" y="54864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1.12 NOT gate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3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4400"/>
            <a:ext cx="1657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914400" y="5638800"/>
            <a:ext cx="1492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1.13 Buffer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9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914400" y="57150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1.14 AND gate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3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4400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762000" y="5791200"/>
            <a:ext cx="1630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1.15 OR gate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5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188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914400" y="572928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1.16 More two-input logic gates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2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23526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838200" y="5638800"/>
            <a:ext cx="1843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1.17 XNOR gate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3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842963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11213"/>
            <a:ext cx="16764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1057275" y="5486400"/>
            <a:ext cx="2066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2.40 Tristate buffer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22098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774700" y="5943600"/>
            <a:ext cx="3822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2.54 2:1 multiplexer symbol and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23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39800"/>
            <a:ext cx="45720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1"/>
          <p:cNvSpPr>
            <a:spLocks noChangeArrowheads="1"/>
          </p:cNvSpPr>
          <p:nvPr/>
        </p:nvSpPr>
        <p:spPr bwMode="auto">
          <a:xfrm>
            <a:off x="762000" y="5562600"/>
            <a:ext cx="579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2.61 Alyssa’s circuit: (a) truth table, (b) 8:1 multiplexer implementation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1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Decimal numbers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0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Binary numbers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Expanded Normal Form</a:t>
            </a:r>
            <a:endParaRPr lang="en-US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45667676"/>
              </p:ext>
            </p:extLst>
          </p:nvPr>
        </p:nvGraphicFramePr>
        <p:xfrm>
          <a:off x="824175" y="1979837"/>
          <a:ext cx="6907802" cy="217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8" imgW="3543480" imgH="1114560" progId="Visio.Drawing.6">
                  <p:embed/>
                </p:oleObj>
              </mc:Choice>
              <mc:Fallback>
                <p:oleObj name="VISIO" r:id="rId8" imgW="354348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75" y="1979837"/>
                        <a:ext cx="6907802" cy="217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52909219"/>
              </p:ext>
            </p:extLst>
          </p:nvPr>
        </p:nvGraphicFramePr>
        <p:xfrm>
          <a:off x="685800" y="4560551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10" imgW="3543480" imgH="957240" progId="Visio.Drawing.6">
                  <p:embed/>
                </p:oleObj>
              </mc:Choice>
              <mc:Fallback>
                <p:oleObj name="VISIO" r:id="rId10" imgW="3543480" imgH="957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60551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Copyright © 2007 Elsevier</a:t>
            </a: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55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650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1"/>
          <p:cNvSpPr>
            <a:spLocks noChangeArrowheads="1"/>
          </p:cNvSpPr>
          <p:nvPr/>
        </p:nvSpPr>
        <p:spPr bwMode="auto">
          <a:xfrm>
            <a:off x="762000" y="5638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2.62 Alyssa’s new circuit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72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1529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1"/>
          <p:cNvSpPr>
            <a:spLocks noChangeArrowheads="1"/>
          </p:cNvSpPr>
          <p:nvPr/>
        </p:nvSpPr>
        <p:spPr bwMode="auto">
          <a:xfrm>
            <a:off x="838200" y="5486400"/>
            <a:ext cx="320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2.65 Logic function using decoder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0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1529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1"/>
          <p:cNvSpPr>
            <a:spLocks noChangeArrowheads="1"/>
          </p:cNvSpPr>
          <p:nvPr/>
        </p:nvSpPr>
        <p:spPr bwMode="auto">
          <a:xfrm>
            <a:off x="838200" y="5486400"/>
            <a:ext cx="320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2.65 Logic function using decoder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47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838200" y="5867400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2.66 Circuit delay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4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38200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782638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2.67 Propagation and contamination delay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990600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2.68 Short path and critical path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27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019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1066800" y="5562600"/>
            <a:ext cx="352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2.69 Critical and short path waveforms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20574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914400" y="5638800"/>
            <a:ext cx="206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 1-bit half adder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367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3622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838200" y="5791200"/>
            <a:ext cx="2017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5.3 1-bit full adder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474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396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838200" y="5486400"/>
            <a:ext cx="2603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5.4 Carry propagate adder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67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Decimal numbers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0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Binary numbers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45547167"/>
              </p:ext>
            </p:extLst>
          </p:nvPr>
        </p:nvGraphicFramePr>
        <p:xfrm>
          <a:off x="1319026" y="1635592"/>
          <a:ext cx="6805190" cy="214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8" imgW="3543480" imgH="1114560" progId="Visio.Drawing.6">
                  <p:embed/>
                </p:oleObj>
              </mc:Choice>
              <mc:Fallback>
                <p:oleObj name="VISIO" r:id="rId8" imgW="354348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26" y="1635592"/>
                        <a:ext cx="6805190" cy="214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43186525"/>
              </p:ext>
            </p:extLst>
          </p:nvPr>
        </p:nvGraphicFramePr>
        <p:xfrm>
          <a:off x="838200" y="4198321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10" imgW="3543480" imgH="957240" progId="Visio.Drawing.6">
                  <p:embed/>
                </p:oleObj>
              </mc:Choice>
              <mc:Fallback>
                <p:oleObj name="VISIO" r:id="rId10" imgW="3543480" imgH="957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8321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Copyright © 2007 Elsevier</a:t>
            </a: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58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"/>
          <p:cNvSpPr>
            <a:spLocks noChangeArrowheads="1"/>
          </p:cNvSpPr>
          <p:nvPr/>
        </p:nvSpPr>
        <p:spPr bwMode="auto">
          <a:xfrm>
            <a:off x="685800" y="5486400"/>
            <a:ext cx="2716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5.5 32-bit ripple-carry adder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49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25475"/>
            <a:ext cx="41910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762000" y="5624513"/>
            <a:ext cx="5562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5.6 (a) 32-bit carry-lookahead adder (CLA), (b) 4-bit CLA block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36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3657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990600" y="5486400"/>
            <a:ext cx="2289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5.7 16-bit prefix adder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943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48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914400" y="5562600"/>
            <a:ext cx="4062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5.9 Subtractor: (a) symbol, (b) implementation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6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262688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62000" y="5486400"/>
            <a:ext cx="518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5.11 4-bit equality comparator: (a) symbol, (b) implementation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903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22860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914400" y="5562600"/>
            <a:ext cx="3101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5.12 </a:t>
            </a:r>
            <a:r>
              <a:rPr lang="en-US" altLang="en-US" sz="1200" b="1" i="1"/>
              <a:t>N</a:t>
            </a:r>
            <a:r>
              <a:rPr lang="en-US" altLang="en-US" sz="1200" b="1"/>
              <a:t>-bit magnitude comparator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766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388"/>
            <a:ext cx="2971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838200" y="5410200"/>
            <a:ext cx="1931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5.14 ALU symbol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064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609600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990600" y="5486400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5.15 </a:t>
            </a:r>
            <a:r>
              <a:rPr lang="en-US" altLang="en-US" sz="1200" b="1" i="1"/>
              <a:t>N</a:t>
            </a:r>
            <a:r>
              <a:rPr lang="en-US" altLang="en-US" sz="1200" b="1"/>
              <a:t>-bit ALU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4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724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762000" y="5486400"/>
            <a:ext cx="632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5.16 4-bit shifters: (a) shift left, (b) logical shift right, (c) arithmetic shift right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3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4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"/>
          <p:cNvSpPr>
            <a:spLocks noChangeArrowheads="1"/>
          </p:cNvSpPr>
          <p:nvPr/>
        </p:nvSpPr>
        <p:spPr bwMode="auto">
          <a:xfrm>
            <a:off x="685800" y="5638800"/>
            <a:ext cx="3614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1.4 Representation of a decimal number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9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40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025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685800" y="5438775"/>
            <a:ext cx="4037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1.5 Conversion of a binary number to decimal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63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0198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838200" y="5562600"/>
            <a:ext cx="4497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1.6 Conversion of a hexadecimal number to decimal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9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7728788"/>
              </p:ext>
            </p:extLst>
          </p:nvPr>
        </p:nvGraphicFramePr>
        <p:xfrm>
          <a:off x="784224" y="1235486"/>
          <a:ext cx="8131176" cy="5181600"/>
        </p:xfrm>
        <a:graphic>
          <a:graphicData uri="http://schemas.openxmlformats.org/drawingml/2006/table">
            <a:tbl>
              <a:tblPr/>
              <a:tblGrid>
                <a:gridCol w="1434914"/>
                <a:gridCol w="2295862"/>
                <a:gridCol w="2200200"/>
                <a:gridCol w="22002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Copyright © 2007 Elsevier</a:t>
            </a:r>
            <a:endParaRPr lang="en-GB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371600" y="0"/>
            <a:ext cx="7772400" cy="889000"/>
          </a:xfrm>
        </p:spPr>
        <p:txBody>
          <a:bodyPr/>
          <a:lstStyle/>
          <a:p>
            <a:r>
              <a:rPr lang="en-US" smtClean="0"/>
              <a:t>Number System Conversions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066800" y="1981200"/>
          <a:ext cx="7239000" cy="1828800"/>
        </p:xfrm>
        <a:graphic>
          <a:graphicData uri="http://schemas.openxmlformats.org/drawingml/2006/table">
            <a:tbl>
              <a:tblPr/>
              <a:tblGrid>
                <a:gridCol w="1295400"/>
                <a:gridCol w="1318683"/>
                <a:gridCol w="1541639"/>
                <a:gridCol w="1541639"/>
                <a:gridCol w="1541639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To: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From: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57" name="TextBox 6"/>
          <p:cNvSpPr txBox="1">
            <a:spLocks noChangeArrowheads="1"/>
          </p:cNvSpPr>
          <p:nvPr/>
        </p:nvSpPr>
        <p:spPr bwMode="auto">
          <a:xfrm>
            <a:off x="990600" y="4038600"/>
            <a:ext cx="7391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Division: Divide a number of larger base by the lower base and assign the remainder as the LSB up to the MSB.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Summation: Use the positional numbering system to multiply the digit by the power of the position (</a:t>
            </a:r>
            <a:r>
              <a:rPr lang="en-US" sz="1800" dirty="0" err="1">
                <a:solidFill>
                  <a:srgbClr val="000000"/>
                </a:solidFill>
              </a:rPr>
              <a:t>A</a:t>
            </a:r>
            <a:r>
              <a:rPr lang="en-US" sz="1800" baseline="-25000" dirty="0" err="1">
                <a:solidFill>
                  <a:srgbClr val="000000"/>
                </a:solidFill>
              </a:rPr>
              <a:t>n</a:t>
            </a:r>
            <a:r>
              <a:rPr lang="en-US" sz="1800" dirty="0" err="1">
                <a:solidFill>
                  <a:srgbClr val="000000"/>
                </a:solidFill>
              </a:rPr>
              <a:t>b</a:t>
            </a:r>
            <a:r>
              <a:rPr lang="en-US" sz="1800" baseline="30000" dirty="0" err="1">
                <a:solidFill>
                  <a:srgbClr val="000000"/>
                </a:solidFill>
              </a:rPr>
              <a:t>n</a:t>
            </a:r>
            <a:r>
              <a:rPr lang="en-US" sz="1800" baseline="300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+  A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n-1 </a:t>
            </a:r>
            <a:r>
              <a:rPr lang="en-US" sz="1800" dirty="0">
                <a:solidFill>
                  <a:srgbClr val="000000"/>
                </a:solidFill>
              </a:rPr>
              <a:t>+ … + 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+ A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0 </a:t>
            </a:r>
            <a:r>
              <a:rPr lang="en-US" sz="1800" dirty="0">
                <a:solidFill>
                  <a:srgbClr val="000000"/>
                </a:solidFill>
              </a:rPr>
              <a:t>= 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Substitution: The Rule of Threes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octal) and the Rule of Fours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hexadecimal)</a:t>
            </a:r>
          </a:p>
        </p:txBody>
      </p:sp>
    </p:spTree>
    <p:extLst>
      <p:ext uri="{BB962C8B-B14F-4D97-AF65-F5344CB8AC3E}">
        <p14:creationId xmlns:p14="http://schemas.microsoft.com/office/powerpoint/2010/main" val="1149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371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562600" y="29718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7" imgW="936000" imgH="639720" progId="Visio.Drawing.6">
                  <p:embed/>
                </p:oleObj>
              </mc:Choice>
              <mc:Fallback>
                <p:oleObj name="VISIO" r:id="rId7" imgW="936000" imgH="6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953000" y="4876800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9" imgW="1300320" imgH="561960" progId="Visio.Drawing.6">
                  <p:embed/>
                </p:oleObj>
              </mc:Choice>
              <mc:Fallback>
                <p:oleObj name="VISIO" r:id="rId9" imgW="1300320" imgH="561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6576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876800" y="1524000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11" imgW="1285560" imgH="562680" progId="Visio.Drawing.6">
                  <p:embed/>
                </p:oleObj>
              </mc:Choice>
              <mc:Fallback>
                <p:oleObj name="VISIO" r:id="rId11" imgW="1285560" imgH="562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5814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Copyright © 2007 Elsevier</a:t>
            </a:r>
            <a:endParaRPr lang="en-GB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Bits, Bytes, Nibbles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5625" y="1633519"/>
            <a:ext cx="4565015" cy="4324350"/>
          </a:xfrm>
        </p:spPr>
        <p:txBody>
          <a:bodyPr/>
          <a:lstStyle/>
          <a:p>
            <a:pPr lvl="0">
              <a:defRPr/>
            </a:pPr>
            <a:r>
              <a:rPr lang="en-US" sz="2800" dirty="0"/>
              <a:t>Bits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 &amp; Nibbles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68437</TotalTime>
  <Words>796</Words>
  <Application>Microsoft Office PowerPoint</Application>
  <PresentationFormat>On-screen Show (4:3)</PresentationFormat>
  <Paragraphs>233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4_USAFA Standard</vt:lpstr>
      <vt:lpstr>5_USAFA Standard</vt:lpstr>
      <vt:lpstr>VISIO</vt:lpstr>
      <vt:lpstr>PowerPoint Presentation</vt:lpstr>
      <vt:lpstr>Number Systems Expanded Normal Form</vt:lpstr>
      <vt:lpstr>Number Systems</vt:lpstr>
      <vt:lpstr>PowerPoint Presentation</vt:lpstr>
      <vt:lpstr>PowerPoint Presentation</vt:lpstr>
      <vt:lpstr>PowerPoint Presentation</vt:lpstr>
      <vt:lpstr>Hexadecimal Numbers</vt:lpstr>
      <vt:lpstr>Number System Conversions</vt:lpstr>
      <vt:lpstr>Bits, Bytes, Nibbles…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4270</cp:revision>
  <cp:lastPrinted>2015-06-02T19:35:14Z</cp:lastPrinted>
  <dcterms:created xsi:type="dcterms:W3CDTF">2005-08-12T19:45:51Z</dcterms:created>
  <dcterms:modified xsi:type="dcterms:W3CDTF">2017-01-29T19:10:09Z</dcterms:modified>
</cp:coreProperties>
</file>