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0"/>
  </p:notesMasterIdLst>
  <p:handoutMasterIdLst>
    <p:handoutMasterId r:id="rId21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09" r:id="rId18"/>
    <p:sldId id="280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10" d="100"/>
          <a:sy n="110" d="100"/>
        </p:scale>
        <p:origin x="-156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20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20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20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  <p:sldLayoutId id="21474837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stopwatch.com/full-screen-stopwatch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Examples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100110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Logical Shift Right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if it was an Arithmetic Shift Right on a signed </a:t>
            </a:r>
            <a:r>
              <a:rPr lang="en-US" dirty="0" smtClean="0"/>
              <a:t>number?</a:t>
            </a:r>
          </a:p>
          <a:p>
            <a:r>
              <a:rPr lang="en-US" dirty="0" smtClean="0"/>
              <a:t>100110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Arithmetic Shift </a:t>
            </a:r>
            <a:r>
              <a:rPr lang="en-US" dirty="0"/>
              <a:t>Right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100110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Logical/Arithmetic Shift Left (6-Bit System)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00100110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Logical/Arithmetic Shift Left (8-Bit System)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5883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Practice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u="sng" dirty="0"/>
                  <a:t>Practice:</a:t>
                </a:r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u="sng" dirty="0"/>
                  <a:t>Only</a:t>
                </a:r>
                <a:r>
                  <a:rPr lang="en-US" dirty="0"/>
                  <a:t> two 2:1 mux to create a 3:1 mux: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𝑨𝑩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𝟎𝟎</m:t>
                    </m:r>
                    <m:r>
                      <a:rPr lang="en-US" i="1">
                        <a:latin typeface="Cambria Math"/>
                      </a:rPr>
                      <m:t>=&gt;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𝑨𝑩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𝟎𝟏</m:t>
                    </m:r>
                    <m:r>
                      <a:rPr lang="en-US" i="1">
                        <a:latin typeface="Cambria Math"/>
                      </a:rPr>
                      <m:t>=&gt;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𝑨𝑩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r>
                      <a:rPr lang="en-US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Quiz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Quiz:</a:t>
            </a:r>
            <a:r>
              <a:rPr lang="en-US" dirty="0" smtClean="0"/>
              <a:t> 5 Min</a:t>
            </a:r>
          </a:p>
          <a:p>
            <a:r>
              <a:rPr lang="en-US" dirty="0">
                <a:hlinkClick r:id="rId2"/>
              </a:rPr>
              <a:t>http://www.online-stopwatch.com/full-screen-stopwatch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</a:t>
            </a:r>
            <a:r>
              <a:rPr lang="en-US" sz="2400" smtClean="0">
                <a:solidFill>
                  <a:srgbClr val="000000"/>
                </a:solidFill>
                <a:latin typeface="Arial"/>
              </a:rPr>
              <a:t>:  333-9193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14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11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 </a:t>
            </a:r>
          </a:p>
          <a:p>
            <a:r>
              <a:rPr lang="en-US" dirty="0" smtClean="0"/>
              <a:t>ALUs</a:t>
            </a:r>
          </a:p>
          <a:p>
            <a:r>
              <a:rPr lang="en-US" dirty="0" smtClean="0"/>
              <a:t>Shifters and Rotators</a:t>
            </a:r>
          </a:p>
          <a:p>
            <a:r>
              <a:rPr lang="en-US" dirty="0" smtClean="0"/>
              <a:t>GR Next Time!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20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118519"/>
            <a:ext cx="29718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5921941" y="5644015"/>
            <a:ext cx="1931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Figure 5.14 ALU symbol</a:t>
            </a:r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5821135" y="592024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ALU:</a:t>
            </a:r>
            <a:r>
              <a:rPr lang="en-US" dirty="0"/>
              <a:t>  </a:t>
            </a:r>
            <a:r>
              <a:rPr lang="en-US" dirty="0" smtClean="0"/>
              <a:t>Arithmetic </a:t>
            </a:r>
            <a:r>
              <a:rPr lang="en-US" dirty="0"/>
              <a:t>Logic Unit</a:t>
            </a:r>
          </a:p>
          <a:p>
            <a:pPr lvl="1"/>
            <a:r>
              <a:rPr lang="en-US" dirty="0"/>
              <a:t>Combine Math and Logic</a:t>
            </a:r>
          </a:p>
          <a:p>
            <a:pPr lvl="1"/>
            <a:r>
              <a:rPr lang="en-US" dirty="0"/>
              <a:t>Heart of most computers</a:t>
            </a:r>
          </a:p>
          <a:p>
            <a:pPr lvl="1"/>
            <a:r>
              <a:rPr lang="en-US" dirty="0"/>
              <a:t>Has 7 functions</a:t>
            </a:r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2560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Build an ALU with logic Functions:</a:t>
            </a:r>
            <a:endParaRPr lang="en-US" dirty="0"/>
          </a:p>
          <a:p>
            <a:r>
              <a:rPr lang="en-US" dirty="0"/>
              <a:t>What do we need?</a:t>
            </a:r>
          </a:p>
          <a:p>
            <a:pPr lvl="1"/>
            <a:r>
              <a:rPr lang="en-US" dirty="0"/>
              <a:t>Adder</a:t>
            </a:r>
          </a:p>
          <a:p>
            <a:pPr lvl="1"/>
            <a:r>
              <a:rPr lang="en-US" dirty="0"/>
              <a:t>Inverter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Mux </a:t>
            </a:r>
          </a:p>
          <a:p>
            <a:pPr lvl="1"/>
            <a:r>
              <a:rPr lang="en-US" dirty="0"/>
              <a:t>Comparator</a:t>
            </a:r>
          </a:p>
          <a:p>
            <a:endParaRPr lang="en-US" kern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11188"/>
              </p:ext>
            </p:extLst>
          </p:nvPr>
        </p:nvGraphicFramePr>
        <p:xfrm>
          <a:off x="5977570" y="2002973"/>
          <a:ext cx="2426200" cy="420624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49296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5536" y="601798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51412"/>
            <a:ext cx="3048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3652043" y="5921829"/>
            <a:ext cx="174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Figure 5.15 </a:t>
            </a:r>
            <a:r>
              <a:rPr lang="en-US" altLang="en-US" sz="1200" b="1" i="1">
                <a:solidFill>
                  <a:srgbClr val="000000"/>
                </a:solidFill>
              </a:rPr>
              <a:t>N</a:t>
            </a:r>
            <a:r>
              <a:rPr lang="en-US" altLang="en-US" sz="1200" b="1">
                <a:solidFill>
                  <a:srgbClr val="000000"/>
                </a:solidFill>
              </a:rPr>
              <a:t>-bit ALU</a:t>
            </a: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951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Multiplication in Binary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We’ve seen how an ALU can add and subtract in binary.</a:t>
            </a:r>
          </a:p>
          <a:p>
            <a:r>
              <a:rPr lang="en-US" kern="0" dirty="0" smtClean="0"/>
              <a:t>How do we multiply in Binary?</a:t>
            </a:r>
          </a:p>
          <a:p>
            <a:endParaRPr lang="en-US" kern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84868"/>
              </p:ext>
            </p:extLst>
          </p:nvPr>
        </p:nvGraphicFramePr>
        <p:xfrm>
          <a:off x="3423920" y="3198568"/>
          <a:ext cx="2296160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020"/>
                <a:gridCol w="287020"/>
                <a:gridCol w="287020"/>
                <a:gridCol w="287020"/>
                <a:gridCol w="287020"/>
                <a:gridCol w="287020"/>
                <a:gridCol w="287020"/>
                <a:gridCol w="287020"/>
              </a:tblGrid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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Shifter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Shifter: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Logical – fill empty spots with 0’s</a:t>
            </a:r>
          </a:p>
          <a:p>
            <a:pPr lvl="1"/>
            <a:r>
              <a:rPr lang="en-US" dirty="0"/>
              <a:t>Arithmetic – when shifting right, fills empty spots with MSB (to preserve sign)</a:t>
            </a:r>
          </a:p>
          <a:p>
            <a:pPr lvl="1"/>
            <a:r>
              <a:rPr lang="en-US" dirty="0"/>
              <a:t>ASL is same as LSL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191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Rotator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Rotator: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Rotates in circles</a:t>
            </a:r>
          </a:p>
          <a:p>
            <a:pPr lvl="1"/>
            <a:r>
              <a:rPr lang="en-US" dirty="0"/>
              <a:t># that falls off one end attaches to other end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6367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err="1" smtClean="0"/>
              <a:t>Shamt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err="1" smtClean="0"/>
              <a:t>Shamt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Shift Amount</a:t>
            </a:r>
          </a:p>
          <a:p>
            <a:endParaRPr lang="en-US" dirty="0" smtClean="0"/>
          </a:p>
          <a:p>
            <a:r>
              <a:rPr lang="en-US" dirty="0" smtClean="0"/>
              <a:t>Why is this useful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Helps multiply and divide!</a:t>
            </a:r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3700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68436</TotalTime>
  <Words>376</Words>
  <Application>Microsoft Office PowerPoint</Application>
  <PresentationFormat>On-screen Show (4:3)</PresentationFormat>
  <Paragraphs>190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4_USAFA Standard</vt:lpstr>
      <vt:lpstr>5_USAFA Standard</vt:lpstr>
      <vt:lpstr>PowerPoint Presentation</vt:lpstr>
      <vt:lpstr>Lesson 11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4269</cp:revision>
  <cp:lastPrinted>2015-06-02T19:35:14Z</cp:lastPrinted>
  <dcterms:created xsi:type="dcterms:W3CDTF">2005-08-12T19:45:51Z</dcterms:created>
  <dcterms:modified xsi:type="dcterms:W3CDTF">2017-01-20T15:11:11Z</dcterms:modified>
</cp:coreProperties>
</file>