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73" r:id="rId4"/>
    <p:sldMasterId id="2147483775" r:id="rId5"/>
  </p:sldMasterIdLst>
  <p:notesMasterIdLst>
    <p:notesMasterId r:id="rId31"/>
  </p:notesMasterIdLst>
  <p:handoutMasterIdLst>
    <p:handoutMasterId r:id="rId32"/>
  </p:handoutMasterIdLst>
  <p:sldIdLst>
    <p:sldId id="286" r:id="rId6"/>
    <p:sldId id="310" r:id="rId7"/>
    <p:sldId id="311" r:id="rId8"/>
    <p:sldId id="312" r:id="rId9"/>
    <p:sldId id="313" r:id="rId10"/>
    <p:sldId id="329" r:id="rId11"/>
    <p:sldId id="330" r:id="rId12"/>
    <p:sldId id="331" r:id="rId13"/>
    <p:sldId id="332" r:id="rId14"/>
    <p:sldId id="314" r:id="rId15"/>
    <p:sldId id="315" r:id="rId16"/>
    <p:sldId id="316" r:id="rId17"/>
    <p:sldId id="325" r:id="rId18"/>
    <p:sldId id="317" r:id="rId19"/>
    <p:sldId id="318" r:id="rId20"/>
    <p:sldId id="319" r:id="rId21"/>
    <p:sldId id="320" r:id="rId22"/>
    <p:sldId id="321" r:id="rId23"/>
    <p:sldId id="322" r:id="rId24"/>
    <p:sldId id="324" r:id="rId25"/>
    <p:sldId id="323" r:id="rId26"/>
    <p:sldId id="326" r:id="rId27"/>
    <p:sldId id="327" r:id="rId28"/>
    <p:sldId id="328" r:id="rId29"/>
    <p:sldId id="280" r:id="rId30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11F337"/>
    <a:srgbClr val="0C2D83"/>
    <a:srgbClr val="A42C79"/>
    <a:srgbClr val="923799"/>
    <a:srgbClr val="874789"/>
    <a:srgbClr val="1D4A73"/>
    <a:srgbClr val="C808A3"/>
    <a:srgbClr val="7B448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43" autoAdjust="0"/>
    <p:restoredTop sz="92989" autoAdjust="0"/>
  </p:normalViewPr>
  <p:slideViewPr>
    <p:cSldViewPr snapToGrid="0">
      <p:cViewPr varScale="1">
        <p:scale>
          <a:sx n="65" d="100"/>
          <a:sy n="65" d="100"/>
        </p:scale>
        <p:origin x="-133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-2646" y="-96"/>
      </p:cViewPr>
      <p:guideLst>
        <p:guide orient="horz" pos="2929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050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8" y="0"/>
            <a:ext cx="2982119" cy="465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2771" name="Rectangle 2051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9694" y="0"/>
            <a:ext cx="2982119" cy="465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2772" name="Rectangle 2052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8" y="8831306"/>
            <a:ext cx="2982119" cy="465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2773" name="Rectangle 2053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9694" y="8831306"/>
            <a:ext cx="2982119" cy="465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019C01E9-AAD8-4293-86A2-7C69C0B0F1F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8063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8" y="0"/>
            <a:ext cx="2982119" cy="465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9694" y="0"/>
            <a:ext cx="2982119" cy="465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37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76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591" y="4416454"/>
            <a:ext cx="5046663" cy="41830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8" y="8831306"/>
            <a:ext cx="2982119" cy="465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9694" y="8831306"/>
            <a:ext cx="2982119" cy="465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85A61A8E-4F1A-47A9-8FC0-A2ABC7FF734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1225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A61A8E-4F1A-47A9-8FC0-A2ABC7FF734C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917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5760" y="1463040"/>
            <a:ext cx="8412480" cy="4937760"/>
          </a:xfr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8975" marR="0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27113" marR="0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Click to edit Master text styles</a:t>
            </a:r>
          </a:p>
          <a:p>
            <a:pPr marL="688975" marR="0" lvl="1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1027113" marR="0" lvl="2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Fourth level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0256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C4D65584-0C7D-48B8-BEDE-21A2E88022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CE428E89-579F-43C8-B441-BB390AD4A5E9}" type="datetime3">
              <a:rPr lang="en-US"/>
              <a:pPr>
                <a:defRPr/>
              </a:pPr>
              <a:t>6 February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27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8DDDF030-EE8C-48C8-B35A-7A5AA2E1DD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5B70A108-3252-41E5-B998-DFD4EB0E8CFA}" type="datetime3">
              <a:rPr lang="en-US"/>
              <a:pPr>
                <a:defRPr/>
              </a:pPr>
              <a:t>6 February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652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 bwMode="auto">
          <a:xfrm>
            <a:off x="4552950" y="1428335"/>
            <a:ext cx="38100" cy="5029200"/>
          </a:xfrm>
          <a:prstGeom prst="line">
            <a:avLst/>
          </a:prstGeom>
          <a:solidFill>
            <a:srgbClr val="0C2D83"/>
          </a:solidFill>
          <a:ln w="50800" cap="flat" cmpd="sng" algn="ctr">
            <a:solidFill>
              <a:srgbClr val="0C2D8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/>
          <p:cNvCxnSpPr/>
          <p:nvPr userDrawn="1"/>
        </p:nvCxnSpPr>
        <p:spPr bwMode="auto">
          <a:xfrm>
            <a:off x="457200" y="3886194"/>
            <a:ext cx="8239539" cy="0"/>
          </a:xfrm>
          <a:prstGeom prst="line">
            <a:avLst/>
          </a:prstGeom>
          <a:solidFill>
            <a:srgbClr val="0C2D83"/>
          </a:solidFill>
          <a:ln w="50800" cap="flat" cmpd="sng" algn="ctr">
            <a:solidFill>
              <a:srgbClr val="0C2D8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AutoShape 2"/>
          <p:cNvSpPr>
            <a:spLocks noChangeArrowheads="1"/>
          </p:cNvSpPr>
          <p:nvPr userDrawn="1"/>
        </p:nvSpPr>
        <p:spPr bwMode="auto">
          <a:xfrm>
            <a:off x="240632" y="1388548"/>
            <a:ext cx="4331368" cy="342900"/>
          </a:xfrm>
          <a:prstGeom prst="bevel">
            <a:avLst>
              <a:gd name="adj" fmla="val 12500"/>
            </a:avLst>
          </a:prstGeom>
          <a:solidFill>
            <a:srgbClr val="0C2D83"/>
          </a:solidFill>
          <a:ln w="12700">
            <a:solidFill>
              <a:srgbClr val="0C2D8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6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Guidance</a:t>
            </a:r>
            <a:endParaRPr lang="en-US" sz="1600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8" name="AutoShape 2"/>
          <p:cNvSpPr>
            <a:spLocks noChangeArrowheads="1"/>
          </p:cNvSpPr>
          <p:nvPr userDrawn="1"/>
        </p:nvSpPr>
        <p:spPr bwMode="auto">
          <a:xfrm>
            <a:off x="4552951" y="1388548"/>
            <a:ext cx="4369668" cy="342900"/>
          </a:xfrm>
          <a:prstGeom prst="bevel">
            <a:avLst>
              <a:gd name="adj" fmla="val 12500"/>
            </a:avLst>
          </a:prstGeom>
          <a:solidFill>
            <a:srgbClr val="0C2D83"/>
          </a:solidFill>
          <a:ln w="12700">
            <a:solidFill>
              <a:srgbClr val="0C2D8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6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Purpose</a:t>
            </a:r>
            <a:endParaRPr lang="en-US" sz="1600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9" name="AutoShape 2"/>
          <p:cNvSpPr>
            <a:spLocks noChangeArrowheads="1"/>
          </p:cNvSpPr>
          <p:nvPr userDrawn="1"/>
        </p:nvSpPr>
        <p:spPr bwMode="auto">
          <a:xfrm>
            <a:off x="240632" y="3920172"/>
            <a:ext cx="4331367" cy="342900"/>
          </a:xfrm>
          <a:prstGeom prst="bevel">
            <a:avLst>
              <a:gd name="adj" fmla="val 12500"/>
            </a:avLst>
          </a:prstGeom>
          <a:solidFill>
            <a:srgbClr val="0C2D83"/>
          </a:solidFill>
          <a:ln w="12700">
            <a:solidFill>
              <a:srgbClr val="0C2D8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6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Process</a:t>
            </a:r>
            <a:endParaRPr lang="en-US" sz="1600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250257" y="1725613"/>
            <a:ext cx="4319556" cy="219455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 smtClean="0"/>
              <a:t>Bullets Arial 18</a:t>
            </a:r>
          </a:p>
          <a:p>
            <a:pPr marL="339725" lvl="1" indent="-171450">
              <a:buFont typeface="Arial" panose="020B0604020202020204" pitchFamily="34" charset="0"/>
              <a:buChar char="•"/>
            </a:pPr>
            <a:r>
              <a:rPr lang="en-US" sz="1600" dirty="0" smtClean="0"/>
              <a:t>Sub Bullets Arial16</a:t>
            </a:r>
            <a:endParaRPr lang="en-US" sz="1600" dirty="0"/>
          </a:p>
        </p:txBody>
      </p:sp>
      <p:sp>
        <p:nvSpPr>
          <p:cNvPr id="12" name="Rectangle 11"/>
          <p:cNvSpPr/>
          <p:nvPr userDrawn="1"/>
        </p:nvSpPr>
        <p:spPr bwMode="auto">
          <a:xfrm>
            <a:off x="250257" y="4263072"/>
            <a:ext cx="4309931" cy="224748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 smtClean="0"/>
              <a:t>Bullets</a:t>
            </a:r>
          </a:p>
          <a:p>
            <a:pPr marL="339725" indent="-1714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13" name="Rectangle 12"/>
          <p:cNvSpPr/>
          <p:nvPr userDrawn="1"/>
        </p:nvSpPr>
        <p:spPr bwMode="auto">
          <a:xfrm>
            <a:off x="4572106" y="1725612"/>
            <a:ext cx="4341094" cy="219456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 smtClean="0"/>
              <a:t>Bullets</a:t>
            </a:r>
          </a:p>
          <a:p>
            <a:pPr marL="347663" indent="-1714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14" name="Rectangle 13"/>
          <p:cNvSpPr/>
          <p:nvPr userDrawn="1"/>
        </p:nvSpPr>
        <p:spPr bwMode="auto">
          <a:xfrm>
            <a:off x="4560188" y="4263072"/>
            <a:ext cx="4353011" cy="2247491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 smtClean="0"/>
              <a:t>Bullets</a:t>
            </a:r>
          </a:p>
          <a:p>
            <a:pPr marL="339725" indent="-1714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15" name="AutoShape 2"/>
          <p:cNvSpPr>
            <a:spLocks noChangeArrowheads="1"/>
          </p:cNvSpPr>
          <p:nvPr userDrawn="1"/>
        </p:nvSpPr>
        <p:spPr bwMode="auto">
          <a:xfrm>
            <a:off x="4551859" y="3920172"/>
            <a:ext cx="4369668" cy="342900"/>
          </a:xfrm>
          <a:prstGeom prst="bevel">
            <a:avLst>
              <a:gd name="adj" fmla="val 12500"/>
            </a:avLst>
          </a:prstGeom>
          <a:solidFill>
            <a:srgbClr val="0C2D83"/>
          </a:solidFill>
          <a:ln w="12700">
            <a:solidFill>
              <a:srgbClr val="0C2D8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600" b="1" dirty="0">
                <a:solidFill>
                  <a:schemeClr val="bg1"/>
                </a:solidFill>
                <a:latin typeface="Trebuchet MS" panose="020B0603020202020204" pitchFamily="34" charset="0"/>
              </a:rPr>
              <a:t>Current </a:t>
            </a:r>
            <a:r>
              <a:rPr lang="en-US" sz="1600" b="1" dirty="0" err="1">
                <a:solidFill>
                  <a:schemeClr val="bg1"/>
                </a:solidFill>
                <a:latin typeface="Trebuchet MS" panose="020B0603020202020204" pitchFamily="34" charset="0"/>
              </a:rPr>
              <a:t>Sr</a:t>
            </a:r>
            <a:r>
              <a:rPr lang="en-US" sz="1600" b="1" dirty="0">
                <a:solidFill>
                  <a:schemeClr val="bg1"/>
                </a:solidFill>
                <a:latin typeface="Trebuchet MS" panose="020B0603020202020204" pitchFamily="34" charset="0"/>
              </a:rPr>
              <a:t> Leader Intent</a:t>
            </a:r>
          </a:p>
        </p:txBody>
      </p:sp>
    </p:spTree>
    <p:extLst>
      <p:ext uri="{BB962C8B-B14F-4D97-AF65-F5344CB8AC3E}">
        <p14:creationId xmlns:p14="http://schemas.microsoft.com/office/powerpoint/2010/main" val="12097385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463040"/>
            <a:ext cx="841248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21348" name="Line 4"/>
          <p:cNvSpPr>
            <a:spLocks noChangeShapeType="1"/>
          </p:cNvSpPr>
          <p:nvPr/>
        </p:nvSpPr>
        <p:spPr bwMode="auto">
          <a:xfrm>
            <a:off x="382588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/>
          </a:p>
        </p:txBody>
      </p:sp>
      <p:sp>
        <p:nvSpPr>
          <p:cNvPr id="8121349" name="Line 5"/>
          <p:cNvSpPr>
            <a:spLocks noChangeShapeType="1"/>
          </p:cNvSpPr>
          <p:nvPr/>
        </p:nvSpPr>
        <p:spPr bwMode="auto">
          <a:xfrm>
            <a:off x="384175" y="141605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/>
          </a:p>
        </p:txBody>
      </p:sp>
      <p:sp>
        <p:nvSpPr>
          <p:cNvPr id="8121351" name="Text Box 7"/>
          <p:cNvSpPr txBox="1">
            <a:spLocks noChangeArrowheads="1"/>
          </p:cNvSpPr>
          <p:nvPr/>
        </p:nvSpPr>
        <p:spPr bwMode="auto">
          <a:xfrm>
            <a:off x="1296988" y="6521455"/>
            <a:ext cx="6553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b="1" i="1" dirty="0">
                <a:solidFill>
                  <a:schemeClr val="bg1">
                    <a:lumMod val="65000"/>
                  </a:schemeClr>
                </a:solidFill>
                <a:latin typeface="Trebuchet MS" panose="020B0603020202020204" pitchFamily="34" charset="0"/>
              </a:rPr>
              <a:t>I n t e g r i t y  -  S e r v i c e  -  E x c e l l e n c e</a:t>
            </a:r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2050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99" y="76200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9" r:id="rId2"/>
    <p:sldLayoutId id="2147483780" r:id="rId3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Trebuchet MS" panose="020B0603020202020204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Trebuchet MS" panose="020B0603020202020204" pitchFamily="34" charset="0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800" b="1">
          <a:solidFill>
            <a:schemeClr val="tx1"/>
          </a:solidFill>
          <a:latin typeface="Trebuchet MS" panose="020B0603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600" b="1">
          <a:solidFill>
            <a:schemeClr val="tx1"/>
          </a:solidFill>
          <a:latin typeface="Trebuchet MS" panose="020B0603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463040"/>
            <a:ext cx="841248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21348" name="Line 4"/>
          <p:cNvSpPr>
            <a:spLocks noChangeShapeType="1"/>
          </p:cNvSpPr>
          <p:nvPr/>
        </p:nvSpPr>
        <p:spPr bwMode="auto">
          <a:xfrm>
            <a:off x="382588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/>
          </a:p>
        </p:txBody>
      </p:sp>
      <p:sp>
        <p:nvSpPr>
          <p:cNvPr id="8121349" name="Line 5"/>
          <p:cNvSpPr>
            <a:spLocks noChangeShapeType="1"/>
          </p:cNvSpPr>
          <p:nvPr/>
        </p:nvSpPr>
        <p:spPr bwMode="auto">
          <a:xfrm>
            <a:off x="384175" y="141605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/>
          </a:p>
        </p:txBody>
      </p:sp>
      <p:sp>
        <p:nvSpPr>
          <p:cNvPr id="8121351" name="Text Box 7"/>
          <p:cNvSpPr txBox="1">
            <a:spLocks noChangeArrowheads="1"/>
          </p:cNvSpPr>
          <p:nvPr/>
        </p:nvSpPr>
        <p:spPr bwMode="auto">
          <a:xfrm>
            <a:off x="1296988" y="6521455"/>
            <a:ext cx="6553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b="1" i="1" dirty="0">
                <a:solidFill>
                  <a:schemeClr val="bg1">
                    <a:lumMod val="65000"/>
                  </a:schemeClr>
                </a:solidFill>
                <a:latin typeface="Trebuchet MS" panose="020B0603020202020204" pitchFamily="34" charset="0"/>
              </a:rPr>
              <a:t>I n t e g r i t y  -  S e r v i c e  -  E x c e l l e n c e</a:t>
            </a:r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75" y="79946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6483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Trebuchet MS" panose="020B0603020202020204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Trebuchet MS" panose="020B0603020202020204" pitchFamily="34" charset="0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800" b="1">
          <a:solidFill>
            <a:schemeClr val="tx1"/>
          </a:solidFill>
          <a:latin typeface="Trebuchet MS" panose="020B0603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600" b="1">
          <a:solidFill>
            <a:schemeClr val="tx1"/>
          </a:solidFill>
          <a:latin typeface="Trebuchet MS" panose="020B0603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sharepoint.usafa.edu/academics/eleccompengineering/ece281/Handouts/DDPP%204th%20Wakerly-5-3%20VHDL%20section.pdf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8" name="Rectangle 13"/>
          <p:cNvSpPr txBox="1">
            <a:spLocks noChangeArrowheads="1"/>
          </p:cNvSpPr>
          <p:nvPr/>
        </p:nvSpPr>
        <p:spPr bwMode="auto">
          <a:xfrm>
            <a:off x="4267200" y="2347023"/>
            <a:ext cx="4317195" cy="2281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C2D8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algn="ctr"/>
            <a:r>
              <a:rPr lang="en-US" dirty="0"/>
              <a:t>ECE 281</a:t>
            </a:r>
            <a:br>
              <a:rPr lang="en-US" dirty="0"/>
            </a:br>
            <a:r>
              <a:rPr lang="en-US" dirty="0"/>
              <a:t>Lesson </a:t>
            </a:r>
            <a:r>
              <a:rPr lang="en-US" dirty="0" smtClean="0"/>
              <a:t>13</a:t>
            </a:r>
            <a:endParaRPr lang="en-US" kern="0" dirty="0">
              <a:effectLst/>
              <a:latin typeface="Trebuchet MS" panose="020B0603020202020204" pitchFamily="34" charset="0"/>
            </a:endParaRPr>
          </a:p>
        </p:txBody>
      </p:sp>
      <p:sp>
        <p:nvSpPr>
          <p:cNvPr id="6" name="Slide Number Placeholder 21"/>
          <p:cNvSpPr txBox="1">
            <a:spLocks/>
          </p:cNvSpPr>
          <p:nvPr/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D7580031-58D8-4E1D-BF97-18519902E6F9}" type="slidenum">
              <a:rPr lang="en-US" smtClean="0">
                <a:latin typeface="Trebuchet MS" panose="020B0603020202020204" pitchFamily="34" charset="0"/>
              </a:rPr>
              <a:pPr algn="ctr">
                <a:defRPr/>
              </a:pPr>
              <a:t>1</a:t>
            </a:fld>
            <a:endParaRPr lang="en-US" dirty="0">
              <a:latin typeface="Trebuchet MS" panose="020B0603020202020204" pitchFamily="34" charset="0"/>
            </a:endParaRPr>
          </a:p>
        </p:txBody>
      </p:sp>
      <p:sp>
        <p:nvSpPr>
          <p:cNvPr id="5" name="Line 14"/>
          <p:cNvSpPr>
            <a:spLocks noChangeShapeType="1"/>
          </p:cNvSpPr>
          <p:nvPr/>
        </p:nvSpPr>
        <p:spPr bwMode="auto">
          <a:xfrm>
            <a:off x="382200" y="6316000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7" name="Line 14"/>
          <p:cNvSpPr>
            <a:spLocks noChangeShapeType="1"/>
          </p:cNvSpPr>
          <p:nvPr/>
        </p:nvSpPr>
        <p:spPr bwMode="auto">
          <a:xfrm>
            <a:off x="382200" y="1567588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400" dirty="0">
              <a:solidFill>
                <a:srgbClr val="000000"/>
              </a:solidFill>
            </a:endParaRPr>
          </a:p>
        </p:txBody>
      </p:sp>
      <p:pic>
        <p:nvPicPr>
          <p:cNvPr id="1026" name="Picture 2" descr="https://sharepoint.usafa.edu/hq/CM/Shared%20Documents/Logo/USAFA%20Logo%20v%203%20line%20CMY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12" y="2281515"/>
            <a:ext cx="2973096" cy="338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10"/>
          <p:cNvSpPr txBox="1">
            <a:spLocks noChangeArrowheads="1"/>
          </p:cNvSpPr>
          <p:nvPr/>
        </p:nvSpPr>
        <p:spPr bwMode="auto">
          <a:xfrm>
            <a:off x="4401671" y="4743731"/>
            <a:ext cx="4266453" cy="148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marR="0" indent="0" algn="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None/>
              <a:tabLst/>
              <a:defRPr sz="2400" b="1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688975" marR="0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 sz="2000" b="1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27113" marR="0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 sz="1800" b="1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 sz="1600" b="1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</a:defRPr>
            </a:lvl9pPr>
          </a:lstStyle>
          <a:p>
            <a:pPr>
              <a:spcBef>
                <a:spcPts val="0"/>
              </a:spcBef>
            </a:pPr>
            <a:r>
              <a:rPr lang="en-US" kern="0" smtClean="0"/>
              <a:t>Maj Jeffrey Falkinburg</a:t>
            </a:r>
            <a:br>
              <a:rPr lang="en-US" kern="0" smtClean="0"/>
            </a:br>
            <a:r>
              <a:rPr lang="en-US" kern="0" smtClean="0"/>
              <a:t>USAFA/DFEC</a:t>
            </a:r>
          </a:p>
          <a:p>
            <a:pPr>
              <a:spcBef>
                <a:spcPts val="0"/>
              </a:spcBef>
            </a:pPr>
            <a:r>
              <a:rPr lang="en-US" kern="0" smtClean="0"/>
              <a:t>Room 2E46E</a:t>
            </a:r>
            <a:br>
              <a:rPr lang="en-US" kern="0" smtClean="0"/>
            </a:br>
            <a:r>
              <a:rPr lang="en-US" kern="0" smtClean="0"/>
              <a:t>333-9193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9591334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Logic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 – Uninitialized</a:t>
            </a:r>
          </a:p>
          <a:p>
            <a:r>
              <a:rPr lang="en-US" dirty="0" smtClean="0"/>
              <a:t>X – Forcing Unknown</a:t>
            </a:r>
          </a:p>
          <a:p>
            <a:r>
              <a:rPr lang="en-US" dirty="0" smtClean="0"/>
              <a:t>0 – Forcing ‘0’</a:t>
            </a:r>
          </a:p>
          <a:p>
            <a:r>
              <a:rPr lang="en-US" dirty="0" smtClean="0"/>
              <a:t>1 – Forcing ‘1’</a:t>
            </a:r>
          </a:p>
          <a:p>
            <a:r>
              <a:rPr lang="en-US" dirty="0" smtClean="0"/>
              <a:t>Z – High Impedance</a:t>
            </a:r>
          </a:p>
          <a:p>
            <a:r>
              <a:rPr lang="en-US" dirty="0" smtClean="0"/>
              <a:t>W – Weak Unknown</a:t>
            </a:r>
          </a:p>
          <a:p>
            <a:r>
              <a:rPr lang="en-US" dirty="0" smtClean="0"/>
              <a:t>L – Weak ‘0’</a:t>
            </a:r>
          </a:p>
          <a:p>
            <a:r>
              <a:rPr lang="en-US" dirty="0" smtClean="0"/>
              <a:t>H – Weak ‘1’</a:t>
            </a:r>
          </a:p>
          <a:p>
            <a:r>
              <a:rPr lang="en-US" dirty="0" smtClean="0"/>
              <a:t> -  – Don’t Care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6 February 2017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780096"/>
              </p:ext>
            </p:extLst>
          </p:nvPr>
        </p:nvGraphicFramePr>
        <p:xfrm>
          <a:off x="504505" y="1512424"/>
          <a:ext cx="8102466" cy="841248"/>
        </p:xfrm>
        <a:graphic>
          <a:graphicData uri="http://schemas.openxmlformats.org/drawingml/2006/table">
            <a:tbl>
              <a:tblPr firstRow="1" firstCol="1" bandRow="1"/>
              <a:tblGrid>
                <a:gridCol w="900274"/>
                <a:gridCol w="900274"/>
                <a:gridCol w="900274"/>
                <a:gridCol w="900274"/>
                <a:gridCol w="900274"/>
                <a:gridCol w="900274"/>
                <a:gridCol w="900274"/>
                <a:gridCol w="900274"/>
                <a:gridCol w="900274"/>
              </a:tblGrid>
              <a:tr h="37860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U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Z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W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H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-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22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Right Brace 5"/>
          <p:cNvSpPr/>
          <p:nvPr/>
        </p:nvSpPr>
        <p:spPr bwMode="auto">
          <a:xfrm>
            <a:off x="3950898" y="2449902"/>
            <a:ext cx="414068" cy="638355"/>
          </a:xfrm>
          <a:prstGeom prst="rightBrac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ight Brace 7"/>
          <p:cNvSpPr/>
          <p:nvPr/>
        </p:nvSpPr>
        <p:spPr bwMode="auto">
          <a:xfrm>
            <a:off x="3950898" y="3387306"/>
            <a:ext cx="414068" cy="1089803"/>
          </a:xfrm>
          <a:prstGeom prst="rightBrace">
            <a:avLst/>
          </a:prstGeom>
          <a:noFill/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ight Brace 8"/>
          <p:cNvSpPr/>
          <p:nvPr/>
        </p:nvSpPr>
        <p:spPr bwMode="auto">
          <a:xfrm>
            <a:off x="3950898" y="4675518"/>
            <a:ext cx="414068" cy="1207698"/>
          </a:xfrm>
          <a:prstGeom prst="rightBrace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64966" y="2579298"/>
            <a:ext cx="29761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Something probably wrong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64966" y="3762930"/>
            <a:ext cx="29761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3399"/>
                </a:solidFill>
              </a:rPr>
              <a:t>Most common</a:t>
            </a:r>
            <a:endParaRPr lang="en-US" sz="1600" b="1" dirty="0">
              <a:solidFill>
                <a:srgbClr val="003399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64966" y="5110090"/>
            <a:ext cx="29761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C000"/>
                </a:solidFill>
              </a:rPr>
              <a:t>Not commonly used</a:t>
            </a:r>
            <a:endParaRPr lang="en-US" sz="16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8970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/>
      <p:bldP spid="11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VHDL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Std_logic_vector</a:t>
            </a:r>
            <a:r>
              <a:rPr lang="en-US" b="0" dirty="0" smtClean="0"/>
              <a:t> – collection of </a:t>
            </a:r>
            <a:r>
              <a:rPr lang="en-US" b="0" dirty="0" smtClean="0">
                <a:solidFill>
                  <a:srgbClr val="FF0000"/>
                </a:solidFill>
              </a:rPr>
              <a:t>signals</a:t>
            </a:r>
            <a:r>
              <a:rPr lang="en-US" b="0" dirty="0" smtClean="0"/>
              <a:t> in a bus</a:t>
            </a:r>
            <a:endParaRPr lang="en-US" dirty="0" smtClean="0"/>
          </a:p>
          <a:p>
            <a:r>
              <a:rPr lang="en-US" dirty="0" smtClean="0"/>
              <a:t>Entity</a:t>
            </a:r>
            <a:r>
              <a:rPr lang="en-US" b="0" dirty="0" smtClean="0"/>
              <a:t> – Defines </a:t>
            </a:r>
            <a:r>
              <a:rPr lang="en-US" b="0" dirty="0" smtClean="0">
                <a:solidFill>
                  <a:srgbClr val="FF0000"/>
                </a:solidFill>
              </a:rPr>
              <a:t>inputs</a:t>
            </a:r>
            <a:r>
              <a:rPr lang="en-US" b="0" dirty="0" smtClean="0"/>
              <a:t> and </a:t>
            </a:r>
            <a:r>
              <a:rPr lang="en-US" b="0" dirty="0" smtClean="0">
                <a:solidFill>
                  <a:srgbClr val="FF0000"/>
                </a:solidFill>
              </a:rPr>
              <a:t>outputs</a:t>
            </a:r>
            <a:r>
              <a:rPr lang="en-US" b="0" dirty="0" smtClean="0"/>
              <a:t> of </a:t>
            </a:r>
            <a:r>
              <a:rPr lang="en-US" b="0" dirty="0" smtClean="0">
                <a:solidFill>
                  <a:srgbClr val="FF0000"/>
                </a:solidFill>
              </a:rPr>
              <a:t>box</a:t>
            </a:r>
          </a:p>
          <a:p>
            <a:r>
              <a:rPr lang="en-US" dirty="0" smtClean="0"/>
              <a:t>Architecture</a:t>
            </a:r>
            <a:r>
              <a:rPr lang="en-US" b="0" dirty="0" smtClean="0"/>
              <a:t> – Describes what is </a:t>
            </a:r>
            <a:r>
              <a:rPr lang="en-US" b="0" dirty="0" smtClean="0">
                <a:solidFill>
                  <a:srgbClr val="FF0000"/>
                </a:solidFill>
              </a:rPr>
              <a:t>inside</a:t>
            </a:r>
            <a:r>
              <a:rPr lang="en-US" b="0" dirty="0" smtClean="0"/>
              <a:t> the </a:t>
            </a:r>
            <a:r>
              <a:rPr lang="en-US" b="0" dirty="0" smtClean="0">
                <a:solidFill>
                  <a:srgbClr val="FF0000"/>
                </a:solidFill>
              </a:rPr>
              <a:t>box</a:t>
            </a:r>
          </a:p>
          <a:p>
            <a:pPr lvl="1"/>
            <a:r>
              <a:rPr lang="en-US" b="0" dirty="0"/>
              <a:t>Signal declaration</a:t>
            </a:r>
          </a:p>
          <a:p>
            <a:pPr lvl="1"/>
            <a:r>
              <a:rPr lang="en-US" b="0" dirty="0"/>
              <a:t>Each concurrent </a:t>
            </a:r>
            <a:r>
              <a:rPr lang="en-US" b="0" dirty="0" smtClean="0"/>
              <a:t>statement can </a:t>
            </a:r>
            <a:r>
              <a:rPr lang="en-US" b="0" dirty="0"/>
              <a:t>be thought of as a circuit part</a:t>
            </a:r>
          </a:p>
          <a:p>
            <a:pPr lvl="1"/>
            <a:r>
              <a:rPr lang="en-US" b="0" dirty="0"/>
              <a:t>Contains timing information</a:t>
            </a:r>
          </a:p>
          <a:p>
            <a:pPr lvl="1"/>
            <a:r>
              <a:rPr lang="en-US" b="0" dirty="0"/>
              <a:t>Arch body can be thought as a “collection of parts”</a:t>
            </a:r>
          </a:p>
          <a:p>
            <a:pPr marL="0" indent="0">
              <a:buNone/>
            </a:pPr>
            <a:r>
              <a:rPr lang="en-US" dirty="0" smtClean="0"/>
              <a:t>Modelling:</a:t>
            </a:r>
          </a:p>
          <a:p>
            <a:r>
              <a:rPr lang="en-US" dirty="0" smtClean="0"/>
              <a:t>Behavioral</a:t>
            </a:r>
            <a:r>
              <a:rPr lang="en-US" b="0" dirty="0" smtClean="0"/>
              <a:t> </a:t>
            </a:r>
            <a:r>
              <a:rPr lang="en-US" b="0" dirty="0"/>
              <a:t>– Describes what module </a:t>
            </a:r>
            <a:r>
              <a:rPr lang="en-US" b="0" dirty="0" smtClean="0"/>
              <a:t>does</a:t>
            </a:r>
            <a:r>
              <a:rPr lang="en-US" b="0" dirty="0"/>
              <a:t> in terms of the </a:t>
            </a:r>
            <a:r>
              <a:rPr lang="en-US" b="0" dirty="0">
                <a:solidFill>
                  <a:srgbClr val="FF0000"/>
                </a:solidFill>
              </a:rPr>
              <a:t>relationships between inputs and outputs</a:t>
            </a:r>
          </a:p>
          <a:p>
            <a:r>
              <a:rPr lang="en-US" dirty="0"/>
              <a:t>Structural</a:t>
            </a:r>
            <a:r>
              <a:rPr lang="en-US" b="0" dirty="0"/>
              <a:t> – </a:t>
            </a:r>
            <a:r>
              <a:rPr lang="en-US" b="0" dirty="0" smtClean="0"/>
              <a:t>Describes</a:t>
            </a:r>
            <a:r>
              <a:rPr lang="en-US" b="0" dirty="0"/>
              <a:t> what a module does in terms of </a:t>
            </a:r>
            <a:r>
              <a:rPr lang="en-US" b="0" dirty="0">
                <a:solidFill>
                  <a:srgbClr val="FF0000"/>
                </a:solidFill>
              </a:rPr>
              <a:t>how it is composed of simpler modules</a:t>
            </a:r>
            <a:endParaRPr lang="en-US" b="0" dirty="0" smtClean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6 February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53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911350" y="76200"/>
            <a:ext cx="6781800" cy="1143000"/>
          </a:xfrm>
          <a:prstGeom prst="rect">
            <a:avLst/>
          </a:prstGeom>
        </p:spPr>
        <p:txBody>
          <a:bodyPr anchor="ctr" anchorCtr="0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5pPr>
            <a:lvl6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6pPr>
            <a:lvl7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7pPr>
            <a:lvl8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8pPr>
            <a:lvl9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9pPr>
          </a:lstStyle>
          <a:p>
            <a:r>
              <a:rPr lang="en-US" kern="0" dirty="0" smtClean="0"/>
              <a:t>VHDL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00100" y="1536700"/>
            <a:ext cx="8131175" cy="4324350"/>
          </a:xfrm>
          <a:prstGeom prst="rect">
            <a:avLst/>
          </a:prstGeom>
        </p:spPr>
        <p:txBody>
          <a:bodyPr/>
          <a:lstStyle>
            <a:lvl1pPr marL="2857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8975" indent="-2825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200" b="1">
                <a:solidFill>
                  <a:schemeClr val="tx1"/>
                </a:solidFill>
                <a:latin typeface="+mn-lt"/>
              </a:defRPr>
            </a:lvl2pPr>
            <a:lvl3pPr marL="1027113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US" sz="1400" dirty="0" smtClean="0">
                <a:solidFill>
                  <a:srgbClr val="0000FF"/>
                </a:solidFill>
                <a:latin typeface="Courier" pitchFamily="49" charset="0"/>
                <a:ea typeface="Calibri"/>
                <a:cs typeface="Courier"/>
              </a:rPr>
              <a:t>library </a:t>
            </a:r>
            <a:r>
              <a:rPr lang="en-US" sz="1400" dirty="0">
                <a:solidFill>
                  <a:srgbClr val="EF00EF"/>
                </a:solidFill>
                <a:latin typeface="Courier" pitchFamily="49" charset="0"/>
                <a:ea typeface="Calibri"/>
                <a:cs typeface="Courier"/>
              </a:rPr>
              <a:t>IEEE</a:t>
            </a:r>
            <a:r>
              <a:rPr lang="en-US" sz="1400" dirty="0">
                <a:solidFill>
                  <a:srgbClr val="000000"/>
                </a:solidFill>
                <a:latin typeface="Courier" pitchFamily="49" charset="0"/>
                <a:ea typeface="Calibri"/>
                <a:cs typeface="Courier"/>
              </a:rPr>
              <a:t>; </a:t>
            </a:r>
            <a:r>
              <a:rPr lang="en-US" sz="1400" dirty="0">
                <a:solidFill>
                  <a:srgbClr val="008100"/>
                </a:solidFill>
                <a:latin typeface="Courier" pitchFamily="49" charset="0"/>
                <a:ea typeface="Calibri"/>
                <a:cs typeface="Courier"/>
              </a:rPr>
              <a:t>-- These lines are similar to a #include in C</a:t>
            </a:r>
            <a:endParaRPr lang="en-US" sz="1400" dirty="0">
              <a:latin typeface="Courier" pitchFamily="49" charset="0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US" sz="1400" dirty="0">
                <a:solidFill>
                  <a:srgbClr val="0000FF"/>
                </a:solidFill>
                <a:latin typeface="Courier" pitchFamily="49" charset="0"/>
                <a:ea typeface="Calibri"/>
                <a:cs typeface="Courier"/>
              </a:rPr>
              <a:t>use </a:t>
            </a:r>
            <a:r>
              <a:rPr lang="en-US" sz="1400" dirty="0">
                <a:solidFill>
                  <a:srgbClr val="EF00EF"/>
                </a:solidFill>
                <a:latin typeface="Courier" pitchFamily="49" charset="0"/>
                <a:ea typeface="Calibri"/>
                <a:cs typeface="Courier"/>
              </a:rPr>
              <a:t>IEEE</a:t>
            </a:r>
            <a:r>
              <a:rPr lang="en-US" sz="1400" dirty="0">
                <a:solidFill>
                  <a:srgbClr val="000000"/>
                </a:solidFill>
                <a:latin typeface="Courier" pitchFamily="49" charset="0"/>
                <a:ea typeface="Calibri"/>
                <a:cs typeface="Courier"/>
              </a:rPr>
              <a:t>.</a:t>
            </a:r>
            <a:r>
              <a:rPr lang="en-US" sz="1400" dirty="0">
                <a:solidFill>
                  <a:srgbClr val="EF00EF"/>
                </a:solidFill>
                <a:latin typeface="Courier" pitchFamily="49" charset="0"/>
                <a:ea typeface="Calibri"/>
                <a:cs typeface="Courier"/>
              </a:rPr>
              <a:t>std_logic_1164</a:t>
            </a:r>
            <a:r>
              <a:rPr lang="en-US" sz="1400" dirty="0">
                <a:solidFill>
                  <a:srgbClr val="000000"/>
                </a:solidFill>
                <a:latin typeface="Courier" pitchFamily="49" charset="0"/>
                <a:ea typeface="Calibri"/>
                <a:cs typeface="Courier"/>
              </a:rPr>
              <a:t>.</a:t>
            </a:r>
            <a:r>
              <a:rPr lang="en-US" sz="1400" dirty="0">
                <a:solidFill>
                  <a:srgbClr val="0000FF"/>
                </a:solidFill>
                <a:latin typeface="Courier" pitchFamily="49" charset="0"/>
                <a:ea typeface="Calibri"/>
                <a:cs typeface="Courier"/>
              </a:rPr>
              <a:t>all</a:t>
            </a:r>
            <a:r>
              <a:rPr lang="en-US" sz="1400" dirty="0">
                <a:solidFill>
                  <a:srgbClr val="000000"/>
                </a:solidFill>
                <a:latin typeface="Courier" pitchFamily="49" charset="0"/>
                <a:ea typeface="Calibri"/>
                <a:cs typeface="Courier"/>
              </a:rPr>
              <a:t>;</a:t>
            </a:r>
            <a:endParaRPr lang="en-US" sz="1400" dirty="0">
              <a:latin typeface="Courier" pitchFamily="49" charset="0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FF"/>
                </a:solidFill>
                <a:latin typeface="Courier" pitchFamily="49" charset="0"/>
                <a:ea typeface="Calibri"/>
                <a:cs typeface="Courier"/>
              </a:rPr>
              <a:t> </a:t>
            </a:r>
            <a:endParaRPr lang="en-US" sz="1400" dirty="0">
              <a:latin typeface="Courier" pitchFamily="49" charset="0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FF"/>
                </a:solidFill>
                <a:latin typeface="Courier" pitchFamily="49" charset="0"/>
                <a:ea typeface="Calibri"/>
                <a:cs typeface="Courier"/>
              </a:rPr>
              <a:t>entity </a:t>
            </a:r>
            <a:r>
              <a:rPr lang="en-US" sz="1400" dirty="0" err="1">
                <a:latin typeface="Courier" pitchFamily="49" charset="0"/>
                <a:ea typeface="Calibri"/>
                <a:cs typeface="Times New Roman"/>
              </a:rPr>
              <a:t>ent_name</a:t>
            </a:r>
            <a:r>
              <a:rPr lang="en-US" sz="1400" dirty="0">
                <a:latin typeface="Courier" pitchFamily="49" charset="0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urier" pitchFamily="49" charset="0"/>
                <a:ea typeface="Calibri"/>
                <a:cs typeface="Courier"/>
              </a:rPr>
              <a:t>is</a:t>
            </a:r>
            <a:r>
              <a:rPr lang="en-US" sz="1400" dirty="0">
                <a:solidFill>
                  <a:srgbClr val="008100"/>
                </a:solidFill>
                <a:latin typeface="Courier" pitchFamily="49" charset="0"/>
                <a:ea typeface="Calibri"/>
                <a:cs typeface="Courier"/>
              </a:rPr>
              <a:t> </a:t>
            </a:r>
            <a:endParaRPr lang="en-US" sz="1400" dirty="0">
              <a:latin typeface="Courier" pitchFamily="49" charset="0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" pitchFamily="49" charset="0"/>
                <a:ea typeface="Calibri"/>
                <a:cs typeface="Times New Roman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urier" pitchFamily="49" charset="0"/>
                <a:ea typeface="Calibri"/>
                <a:cs typeface="Courier"/>
              </a:rPr>
              <a:t>Port </a:t>
            </a:r>
            <a:r>
              <a:rPr lang="en-US" sz="1400" dirty="0">
                <a:latin typeface="Courier" pitchFamily="49" charset="0"/>
                <a:ea typeface="Calibri"/>
                <a:cs typeface="Times New Roman"/>
              </a:rPr>
              <a:t>( </a:t>
            </a:r>
            <a:r>
              <a:rPr lang="en-US" sz="1400" dirty="0" err="1">
                <a:latin typeface="Courier" pitchFamily="49" charset="0"/>
                <a:ea typeface="Calibri"/>
                <a:cs typeface="Times New Roman"/>
              </a:rPr>
              <a:t>port_name</a:t>
            </a:r>
            <a:r>
              <a:rPr lang="en-US" sz="1400" dirty="0">
                <a:latin typeface="Courier" pitchFamily="49" charset="0"/>
                <a:ea typeface="Calibri"/>
                <a:cs typeface="Times New Roman"/>
              </a:rPr>
              <a:t> : </a:t>
            </a:r>
            <a:r>
              <a:rPr lang="en-US" sz="1400" i="1" dirty="0">
                <a:solidFill>
                  <a:srgbClr val="0000FF"/>
                </a:solidFill>
                <a:latin typeface="Courier" pitchFamily="49" charset="0"/>
                <a:ea typeface="Calibri"/>
                <a:cs typeface="Courier"/>
              </a:rPr>
              <a:t>mode</a:t>
            </a:r>
            <a:r>
              <a:rPr lang="en-US" sz="1400" dirty="0">
                <a:solidFill>
                  <a:srgbClr val="0000FF"/>
                </a:solidFill>
                <a:latin typeface="Courier" pitchFamily="49" charset="0"/>
                <a:ea typeface="Calibri"/>
                <a:cs typeface="Courier"/>
              </a:rPr>
              <a:t> </a:t>
            </a:r>
            <a:r>
              <a:rPr lang="en-US" sz="1400" i="1" dirty="0" err="1">
                <a:solidFill>
                  <a:srgbClr val="EF00EF"/>
                </a:solidFill>
                <a:latin typeface="Courier" pitchFamily="49" charset="0"/>
                <a:ea typeface="Calibri"/>
                <a:cs typeface="Courier"/>
              </a:rPr>
              <a:t>signal_type</a:t>
            </a:r>
            <a:r>
              <a:rPr lang="en-US" sz="1400" dirty="0">
                <a:latin typeface="Courier" pitchFamily="49" charset="0"/>
                <a:ea typeface="Calibri"/>
                <a:cs typeface="Times New Roman"/>
              </a:rPr>
              <a:t>;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" pitchFamily="49" charset="0"/>
                <a:ea typeface="Calibri"/>
                <a:cs typeface="Times New Roman"/>
              </a:rPr>
              <a:t>           … : … …);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FF"/>
                </a:solidFill>
                <a:latin typeface="Courier" pitchFamily="49" charset="0"/>
                <a:ea typeface="Calibri"/>
                <a:cs typeface="Courier"/>
              </a:rPr>
              <a:t>end </a:t>
            </a:r>
            <a:r>
              <a:rPr lang="en-US" sz="1400" dirty="0" err="1">
                <a:latin typeface="Courier" pitchFamily="49" charset="0"/>
                <a:ea typeface="Calibri"/>
                <a:cs typeface="Times New Roman"/>
              </a:rPr>
              <a:t>ent_name</a:t>
            </a:r>
            <a:r>
              <a:rPr lang="en-US" sz="1400" dirty="0">
                <a:latin typeface="Courier" pitchFamily="49" charset="0"/>
                <a:ea typeface="Calibri"/>
                <a:cs typeface="Times New Roman"/>
              </a:rPr>
              <a:t>;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FF"/>
                </a:solidFill>
                <a:latin typeface="Courier" pitchFamily="49" charset="0"/>
                <a:ea typeface="Calibri"/>
                <a:cs typeface="Courier"/>
              </a:rPr>
              <a:t> </a:t>
            </a:r>
            <a:endParaRPr lang="en-US" sz="1400" dirty="0">
              <a:latin typeface="Courier" pitchFamily="49" charset="0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FF"/>
                </a:solidFill>
                <a:latin typeface="Courier" pitchFamily="49" charset="0"/>
                <a:ea typeface="Calibri"/>
                <a:cs typeface="Courier"/>
              </a:rPr>
              <a:t>architecture </a:t>
            </a:r>
            <a:r>
              <a:rPr lang="en-US" sz="1400" dirty="0" err="1">
                <a:latin typeface="Courier" pitchFamily="49" charset="0"/>
                <a:ea typeface="Calibri"/>
                <a:cs typeface="Times New Roman"/>
              </a:rPr>
              <a:t>arch_name</a:t>
            </a:r>
            <a:r>
              <a:rPr lang="en-US" sz="1400" dirty="0">
                <a:latin typeface="Courier" pitchFamily="49" charset="0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urier" pitchFamily="49" charset="0"/>
                <a:ea typeface="Calibri"/>
                <a:cs typeface="Courier"/>
              </a:rPr>
              <a:t>of</a:t>
            </a:r>
            <a:r>
              <a:rPr lang="en-US" sz="1400" dirty="0">
                <a:latin typeface="Courier" pitchFamily="49" charset="0"/>
                <a:ea typeface="Calibri"/>
                <a:cs typeface="Times New Roman"/>
              </a:rPr>
              <a:t> </a:t>
            </a:r>
            <a:r>
              <a:rPr lang="en-US" sz="1400" dirty="0" err="1">
                <a:latin typeface="Courier" pitchFamily="49" charset="0"/>
                <a:ea typeface="Calibri"/>
                <a:cs typeface="Times New Roman"/>
              </a:rPr>
              <a:t>ent_name</a:t>
            </a:r>
            <a:r>
              <a:rPr lang="en-US" sz="1400" dirty="0">
                <a:latin typeface="Courier" pitchFamily="49" charset="0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urier" pitchFamily="49" charset="0"/>
                <a:ea typeface="Calibri"/>
                <a:cs typeface="Courier"/>
              </a:rPr>
              <a:t>is</a:t>
            </a:r>
            <a:endParaRPr lang="en-US" sz="1400" dirty="0">
              <a:latin typeface="Courier" pitchFamily="49" charset="0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8100"/>
                </a:solidFill>
                <a:latin typeface="Courier" pitchFamily="49" charset="0"/>
                <a:ea typeface="Calibri"/>
                <a:cs typeface="Courier"/>
              </a:rPr>
              <a:t> </a:t>
            </a:r>
            <a:endParaRPr lang="en-US" sz="1400" dirty="0">
              <a:latin typeface="Courier" pitchFamily="49" charset="0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8100"/>
                </a:solidFill>
                <a:latin typeface="Courier" pitchFamily="49" charset="0"/>
                <a:ea typeface="Calibri"/>
                <a:cs typeface="Courier"/>
              </a:rPr>
              <a:t>-- signal declarations (behavioral, structural)</a:t>
            </a:r>
            <a:endParaRPr lang="en-US" sz="1400" dirty="0">
              <a:latin typeface="Courier" pitchFamily="49" charset="0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8100"/>
                </a:solidFill>
                <a:latin typeface="Courier" pitchFamily="49" charset="0"/>
                <a:ea typeface="Calibri"/>
                <a:cs typeface="Courier"/>
              </a:rPr>
              <a:t> </a:t>
            </a:r>
            <a:endParaRPr lang="en-US" sz="1400" dirty="0">
              <a:latin typeface="Courier" pitchFamily="49" charset="0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8100"/>
                </a:solidFill>
                <a:latin typeface="Courier" pitchFamily="49" charset="0"/>
                <a:ea typeface="Calibri"/>
                <a:cs typeface="Courier"/>
              </a:rPr>
              <a:t>-- component declarations (structural)</a:t>
            </a:r>
            <a:endParaRPr lang="en-US" sz="1400" dirty="0">
              <a:latin typeface="Courier" pitchFamily="49" charset="0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FF"/>
                </a:solidFill>
                <a:latin typeface="Courier" pitchFamily="49" charset="0"/>
                <a:ea typeface="Calibri"/>
                <a:cs typeface="Courier"/>
              </a:rPr>
              <a:t> </a:t>
            </a:r>
            <a:endParaRPr lang="en-US" sz="1400" dirty="0">
              <a:latin typeface="Courier" pitchFamily="49" charset="0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FF"/>
                </a:solidFill>
                <a:latin typeface="Courier" pitchFamily="49" charset="0"/>
                <a:ea typeface="Calibri"/>
                <a:cs typeface="Courier"/>
              </a:rPr>
              <a:t>begin</a:t>
            </a:r>
            <a:endParaRPr lang="en-US" sz="1400" dirty="0">
              <a:latin typeface="Courier" pitchFamily="49" charset="0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8100"/>
                </a:solidFill>
                <a:latin typeface="Courier" pitchFamily="49" charset="0"/>
                <a:ea typeface="Calibri"/>
                <a:cs typeface="Courier"/>
              </a:rPr>
              <a:t> </a:t>
            </a:r>
            <a:endParaRPr lang="en-US" sz="1400" dirty="0">
              <a:latin typeface="Courier" pitchFamily="49" charset="0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8100"/>
                </a:solidFill>
                <a:latin typeface="Courier" pitchFamily="49" charset="0"/>
                <a:ea typeface="Calibri"/>
                <a:cs typeface="Courier"/>
              </a:rPr>
              <a:t>-- connect your stuff here</a:t>
            </a:r>
            <a:endParaRPr lang="en-US" sz="1400" dirty="0">
              <a:latin typeface="Courier" pitchFamily="49" charset="0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FF"/>
                </a:solidFill>
                <a:latin typeface="Courier" pitchFamily="49" charset="0"/>
                <a:ea typeface="Calibri"/>
                <a:cs typeface="Courier"/>
              </a:rPr>
              <a:t> </a:t>
            </a:r>
            <a:endParaRPr lang="en-US" sz="1400" dirty="0">
              <a:latin typeface="Courier" pitchFamily="49" charset="0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FF"/>
                </a:solidFill>
                <a:latin typeface="Courier" pitchFamily="49" charset="0"/>
                <a:ea typeface="Calibri"/>
                <a:cs typeface="Courier"/>
              </a:rPr>
              <a:t>end </a:t>
            </a:r>
            <a:r>
              <a:rPr lang="en-US" sz="1400" dirty="0" err="1">
                <a:latin typeface="Courier" pitchFamily="49" charset="0"/>
                <a:ea typeface="Calibri"/>
                <a:cs typeface="Times New Roman"/>
              </a:rPr>
              <a:t>arch_name</a:t>
            </a:r>
            <a:r>
              <a:rPr lang="en-US" sz="1400" dirty="0">
                <a:latin typeface="Courier" pitchFamily="49" charset="0"/>
                <a:ea typeface="Calibri"/>
                <a:cs typeface="Times New Roman"/>
              </a:rPr>
              <a:t>;</a:t>
            </a:r>
          </a:p>
          <a:p>
            <a:pPr marL="0" indent="0">
              <a:buNone/>
            </a:pPr>
            <a:endParaRPr lang="en-US" sz="1400" kern="0" dirty="0" smtClean="0">
              <a:latin typeface="Courier" pitchFamily="49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2250" y="2393950"/>
            <a:ext cx="3524250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1811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Declaration and Instantiation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100" y="1536700"/>
            <a:ext cx="8258175" cy="4324350"/>
          </a:xfrm>
        </p:spPr>
        <p:txBody>
          <a:bodyPr/>
          <a:lstStyle/>
          <a:p>
            <a:r>
              <a:rPr lang="en-US" sz="2200" dirty="0" smtClean="0"/>
              <a:t>How Many of you have investigated your </a:t>
            </a:r>
            <a:r>
              <a:rPr lang="en-US" sz="2200" dirty="0" err="1" smtClean="0"/>
              <a:t>testbenches</a:t>
            </a:r>
            <a:r>
              <a:rPr lang="en-US" sz="2200" dirty="0" smtClean="0"/>
              <a:t>?</a:t>
            </a:r>
          </a:p>
          <a:p>
            <a:r>
              <a:rPr lang="en-US" sz="2200" dirty="0" smtClean="0"/>
              <a:t>Declaration:  In Architecture…Before Begin (</a:t>
            </a:r>
            <a:r>
              <a:rPr lang="en-US" sz="2200" i="1" dirty="0" smtClean="0"/>
              <a:t>Make Known</a:t>
            </a:r>
            <a:r>
              <a:rPr lang="en-US" sz="2200" dirty="0" smtClean="0"/>
              <a:t>)</a:t>
            </a:r>
          </a:p>
          <a:p>
            <a:pPr marL="403225" lvl="1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Courier"/>
              </a:rPr>
              <a:t>component </a:t>
            </a:r>
            <a:r>
              <a:rPr lang="en-US" sz="2000" dirty="0" err="1">
                <a:solidFill>
                  <a:srgbClr val="AB0000"/>
                </a:solidFill>
                <a:latin typeface="Courier"/>
              </a:rPr>
              <a:t>Component_Name</a:t>
            </a:r>
            <a:endParaRPr lang="en-US" sz="2000" dirty="0">
              <a:solidFill>
                <a:srgbClr val="AB0000"/>
              </a:solidFill>
              <a:latin typeface="Courier"/>
            </a:endParaRPr>
          </a:p>
          <a:p>
            <a:pPr marL="741363" lvl="2" indent="0">
              <a:buNone/>
            </a:pPr>
            <a:r>
              <a:rPr lang="it-IT" sz="2000" dirty="0" smtClean="0">
                <a:solidFill>
                  <a:srgbClr val="0000FF"/>
                </a:solidFill>
                <a:latin typeface="Courier"/>
              </a:rPr>
              <a:t>port </a:t>
            </a:r>
            <a:r>
              <a:rPr lang="it-IT" sz="2000" dirty="0" smtClean="0">
                <a:solidFill>
                  <a:srgbClr val="000000"/>
                </a:solidFill>
                <a:latin typeface="Courier"/>
              </a:rPr>
              <a:t>( </a:t>
            </a:r>
            <a:r>
              <a:rPr lang="en-US" sz="2000" dirty="0" smtClean="0">
                <a:solidFill>
                  <a:srgbClr val="008100"/>
                </a:solidFill>
                <a:latin typeface="Courier"/>
              </a:rPr>
              <a:t>-- </a:t>
            </a:r>
            <a:r>
              <a:rPr lang="en-US" sz="2000" dirty="0" err="1" smtClean="0">
                <a:solidFill>
                  <a:srgbClr val="008100"/>
                </a:solidFill>
                <a:latin typeface="Courier"/>
              </a:rPr>
              <a:t>signal_name</a:t>
            </a:r>
            <a:r>
              <a:rPr lang="en-US" sz="2000" dirty="0" smtClean="0">
                <a:solidFill>
                  <a:srgbClr val="008100"/>
                </a:solidFill>
                <a:latin typeface="Courier"/>
              </a:rPr>
              <a:t> : mode </a:t>
            </a:r>
            <a:r>
              <a:rPr lang="en-US" sz="2000" dirty="0" err="1" smtClean="0">
                <a:solidFill>
                  <a:srgbClr val="008100"/>
                </a:solidFill>
                <a:latin typeface="Courier"/>
              </a:rPr>
              <a:t>signal_type</a:t>
            </a:r>
            <a:r>
              <a:rPr lang="en-US" sz="2000" dirty="0" smtClean="0">
                <a:solidFill>
                  <a:srgbClr val="008100"/>
                </a:solidFill>
                <a:latin typeface="Courier"/>
              </a:rPr>
              <a:t>;</a:t>
            </a:r>
            <a:endParaRPr lang="it-IT" sz="2000" dirty="0" smtClean="0">
              <a:solidFill>
                <a:srgbClr val="000000"/>
              </a:solidFill>
              <a:latin typeface="Courier"/>
            </a:endParaRPr>
          </a:p>
          <a:p>
            <a:pPr marL="741363" lvl="2" indent="0">
              <a:buNone/>
            </a:pPr>
            <a:r>
              <a:rPr lang="it-IT" sz="2000" dirty="0">
                <a:solidFill>
                  <a:srgbClr val="000000"/>
                </a:solidFill>
                <a:latin typeface="Courier"/>
              </a:rPr>
              <a:t>	</a:t>
            </a:r>
            <a:r>
              <a:rPr lang="it-IT" sz="2000" dirty="0" smtClean="0">
                <a:solidFill>
                  <a:srgbClr val="000000"/>
                </a:solidFill>
                <a:latin typeface="Courier"/>
              </a:rPr>
              <a:t>	Input0, Input1 : </a:t>
            </a:r>
            <a:r>
              <a:rPr lang="it-IT" sz="2000" dirty="0">
                <a:solidFill>
                  <a:srgbClr val="0000FF"/>
                </a:solidFill>
                <a:latin typeface="Courier"/>
              </a:rPr>
              <a:t>in </a:t>
            </a:r>
            <a:r>
              <a:rPr lang="it-IT" sz="2000" dirty="0">
                <a:solidFill>
                  <a:srgbClr val="EF00EF"/>
                </a:solidFill>
                <a:latin typeface="Courier"/>
              </a:rPr>
              <a:t>std_logic</a:t>
            </a:r>
            <a:r>
              <a:rPr lang="it-IT" sz="2000" dirty="0">
                <a:solidFill>
                  <a:srgbClr val="000000"/>
                </a:solidFill>
                <a:latin typeface="Courier"/>
              </a:rPr>
              <a:t>;</a:t>
            </a:r>
          </a:p>
          <a:p>
            <a:pPr marL="741363" lvl="2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Courier"/>
              </a:rPr>
              <a:t>	 	Output :</a:t>
            </a:r>
            <a:r>
              <a:rPr lang="en-US" sz="2000" dirty="0">
                <a:solidFill>
                  <a:srgbClr val="0000FF"/>
                </a:solidFill>
                <a:latin typeface="Courier"/>
              </a:rPr>
              <a:t>out </a:t>
            </a:r>
            <a:r>
              <a:rPr lang="en-US" sz="2000" dirty="0" err="1">
                <a:solidFill>
                  <a:srgbClr val="EF00EF"/>
                </a:solidFill>
                <a:latin typeface="Courier"/>
              </a:rPr>
              <a:t>std_logic</a:t>
            </a:r>
            <a:r>
              <a:rPr lang="en-US" sz="2000" dirty="0">
                <a:solidFill>
                  <a:srgbClr val="000000"/>
                </a:solidFill>
                <a:latin typeface="Courier"/>
              </a:rPr>
              <a:t>);</a:t>
            </a:r>
          </a:p>
          <a:p>
            <a:pPr marL="403225" lvl="1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Courier"/>
              </a:rPr>
              <a:t>end </a:t>
            </a:r>
            <a:r>
              <a:rPr lang="en-US" sz="2000" dirty="0">
                <a:solidFill>
                  <a:srgbClr val="0000FF"/>
                </a:solidFill>
                <a:latin typeface="Courier"/>
              </a:rPr>
              <a:t>component</a:t>
            </a:r>
            <a:r>
              <a:rPr lang="en-US" sz="2000" dirty="0" smtClean="0">
                <a:solidFill>
                  <a:srgbClr val="000000"/>
                </a:solidFill>
                <a:latin typeface="Courier"/>
              </a:rPr>
              <a:t>;</a:t>
            </a:r>
          </a:p>
          <a:p>
            <a:r>
              <a:rPr lang="en-US" sz="2000" dirty="0" smtClean="0"/>
              <a:t>Instantiation:  </a:t>
            </a:r>
            <a:r>
              <a:rPr lang="en-US" sz="2000" dirty="0"/>
              <a:t>In </a:t>
            </a:r>
            <a:r>
              <a:rPr lang="en-US" sz="2000" dirty="0" smtClean="0"/>
              <a:t>Architecture…After Begin (</a:t>
            </a:r>
            <a:r>
              <a:rPr lang="en-US" sz="2000" i="1" dirty="0" smtClean="0"/>
              <a:t>Component Used</a:t>
            </a:r>
            <a:r>
              <a:rPr lang="en-US" sz="2000" dirty="0" smtClean="0"/>
              <a:t>)</a:t>
            </a:r>
            <a:endParaRPr lang="en-US" sz="2000" dirty="0"/>
          </a:p>
          <a:p>
            <a:r>
              <a:rPr lang="en-US" sz="2000" dirty="0" err="1" smtClean="0">
                <a:solidFill>
                  <a:srgbClr val="000000"/>
                </a:solidFill>
                <a:latin typeface="Courier"/>
              </a:rPr>
              <a:t>Component_Label</a:t>
            </a:r>
            <a:r>
              <a:rPr lang="en-US" sz="2000" dirty="0" smtClean="0">
                <a:solidFill>
                  <a:srgbClr val="000000"/>
                </a:solidFill>
                <a:latin typeface="Courier"/>
              </a:rPr>
              <a:t>: </a:t>
            </a:r>
            <a:r>
              <a:rPr lang="en-US" sz="2000" dirty="0" err="1" smtClean="0">
                <a:solidFill>
                  <a:srgbClr val="AB0000"/>
                </a:solidFill>
                <a:latin typeface="Courier"/>
              </a:rPr>
              <a:t>Component_Name</a:t>
            </a:r>
            <a:endParaRPr lang="en-US" sz="2000" dirty="0">
              <a:solidFill>
                <a:srgbClr val="AB0000"/>
              </a:solidFill>
              <a:latin typeface="Courier"/>
            </a:endParaRPr>
          </a:p>
          <a:p>
            <a:pPr marL="403225" lvl="1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Courier"/>
              </a:rPr>
              <a:t>port </a:t>
            </a:r>
            <a:r>
              <a:rPr lang="en-US" sz="2000" dirty="0">
                <a:solidFill>
                  <a:srgbClr val="0000FF"/>
                </a:solidFill>
                <a:latin typeface="Courier"/>
              </a:rPr>
              <a:t>map </a:t>
            </a:r>
            <a:r>
              <a:rPr lang="en-US" sz="2000" dirty="0">
                <a:solidFill>
                  <a:srgbClr val="000000"/>
                </a:solidFill>
                <a:latin typeface="Courier"/>
              </a:rPr>
              <a:t>( </a:t>
            </a:r>
            <a:r>
              <a:rPr lang="en-US" sz="2000" dirty="0">
                <a:solidFill>
                  <a:srgbClr val="008100"/>
                </a:solidFill>
                <a:latin typeface="Courier"/>
              </a:rPr>
              <a:t>-- </a:t>
            </a:r>
            <a:r>
              <a:rPr lang="en-US" sz="2000" dirty="0" err="1" smtClean="0">
                <a:solidFill>
                  <a:srgbClr val="008100"/>
                </a:solidFill>
                <a:latin typeface="Courier"/>
              </a:rPr>
              <a:t>Port_name</a:t>
            </a:r>
            <a:r>
              <a:rPr lang="en-US" sz="2000" dirty="0" smtClean="0">
                <a:solidFill>
                  <a:srgbClr val="008100"/>
                </a:solidFill>
                <a:latin typeface="Courier"/>
              </a:rPr>
              <a:t> =&gt; Signal name,</a:t>
            </a:r>
            <a:endParaRPr lang="en-US" sz="2000" dirty="0">
              <a:solidFill>
                <a:srgbClr val="008100"/>
              </a:solidFill>
              <a:latin typeface="Courier"/>
            </a:endParaRPr>
          </a:p>
          <a:p>
            <a:pPr marL="403225" lvl="1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Courier"/>
              </a:rPr>
              <a:t>		Input0 </a:t>
            </a:r>
            <a:r>
              <a:rPr lang="en-US" sz="2000" dirty="0">
                <a:solidFill>
                  <a:srgbClr val="000000"/>
                </a:solidFill>
                <a:latin typeface="Courier"/>
              </a:rPr>
              <a:t>=&gt; a,</a:t>
            </a:r>
          </a:p>
          <a:p>
            <a:pPr marL="403225" lvl="1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Courier"/>
              </a:rPr>
              <a:t>		Input1 </a:t>
            </a:r>
            <a:r>
              <a:rPr lang="en-US" sz="2000" dirty="0">
                <a:solidFill>
                  <a:srgbClr val="000000"/>
                </a:solidFill>
                <a:latin typeface="Courier"/>
              </a:rPr>
              <a:t>=&gt; b,</a:t>
            </a:r>
          </a:p>
          <a:p>
            <a:pPr marL="403225" lvl="1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Courier"/>
              </a:rPr>
              <a:t>		Output </a:t>
            </a:r>
            <a:r>
              <a:rPr lang="en-US" sz="2000" dirty="0">
                <a:solidFill>
                  <a:srgbClr val="000000"/>
                </a:solidFill>
                <a:latin typeface="Courier"/>
              </a:rPr>
              <a:t>=&gt; </a:t>
            </a:r>
            <a:r>
              <a:rPr lang="en-US" sz="2000" dirty="0" smtClean="0">
                <a:solidFill>
                  <a:srgbClr val="000000"/>
                </a:solidFill>
                <a:latin typeface="Courier"/>
              </a:rPr>
              <a:t>Y);</a:t>
            </a:r>
          </a:p>
          <a:p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6 February 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101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911350" y="76200"/>
            <a:ext cx="6781800" cy="1143000"/>
          </a:xfrm>
          <a:prstGeom prst="rect">
            <a:avLst/>
          </a:prstGeom>
        </p:spPr>
        <p:txBody>
          <a:bodyPr anchor="ctr" anchorCtr="0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5pPr>
            <a:lvl6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6pPr>
            <a:lvl7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7pPr>
            <a:lvl8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8pPr>
            <a:lvl9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9pPr>
          </a:lstStyle>
          <a:p>
            <a:r>
              <a:rPr lang="en-US" kern="0" dirty="0" smtClean="0"/>
              <a:t>VHDL – Structural Definition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00100" y="1536700"/>
            <a:ext cx="8131175" cy="4324350"/>
          </a:xfrm>
          <a:prstGeom prst="rect">
            <a:avLst/>
          </a:prstGeom>
        </p:spPr>
        <p:txBody>
          <a:bodyPr/>
          <a:lstStyle>
            <a:lvl1pPr marL="2857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8975" indent="-2825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200" b="1">
                <a:solidFill>
                  <a:schemeClr val="tx1"/>
                </a:solidFill>
                <a:latin typeface="+mn-lt"/>
              </a:defRPr>
            </a:lvl2pPr>
            <a:lvl3pPr marL="1027113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US" sz="1200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library </a:t>
            </a:r>
            <a:r>
              <a:rPr lang="en-US" sz="1200" dirty="0">
                <a:solidFill>
                  <a:srgbClr val="EF00EF"/>
                </a:solidFill>
                <a:latin typeface="Courier"/>
                <a:ea typeface="Calibri"/>
                <a:cs typeface="Courier"/>
              </a:rPr>
              <a:t>IEEE</a:t>
            </a:r>
            <a:r>
              <a:rPr lang="en-US" sz="12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; </a:t>
            </a:r>
            <a:r>
              <a:rPr lang="en-US" sz="1200" dirty="0">
                <a:solidFill>
                  <a:srgbClr val="008100"/>
                </a:solidFill>
                <a:latin typeface="Courier"/>
                <a:ea typeface="Calibri"/>
                <a:cs typeface="Courier"/>
              </a:rPr>
              <a:t>-- These lines are similar to a #include in C</a:t>
            </a:r>
            <a:endParaRPr lang="en-US" sz="1800" dirty="0">
              <a:latin typeface="Calibri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US" sz="1200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use </a:t>
            </a:r>
            <a:r>
              <a:rPr lang="en-US" sz="1200" dirty="0">
                <a:solidFill>
                  <a:srgbClr val="EF00EF"/>
                </a:solidFill>
                <a:latin typeface="Courier"/>
                <a:ea typeface="Calibri"/>
                <a:cs typeface="Courier"/>
              </a:rPr>
              <a:t>IEEE</a:t>
            </a:r>
            <a:r>
              <a:rPr lang="en-US" sz="12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.</a:t>
            </a:r>
            <a:r>
              <a:rPr lang="en-US" sz="1200" dirty="0">
                <a:solidFill>
                  <a:srgbClr val="EF00EF"/>
                </a:solidFill>
                <a:latin typeface="Courier"/>
                <a:ea typeface="Calibri"/>
                <a:cs typeface="Courier"/>
              </a:rPr>
              <a:t>std_logic_1164</a:t>
            </a:r>
            <a:r>
              <a:rPr lang="en-US" sz="12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.</a:t>
            </a:r>
            <a:r>
              <a:rPr lang="en-US" sz="1200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all</a:t>
            </a:r>
            <a:r>
              <a:rPr lang="en-US" sz="12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;</a:t>
            </a:r>
            <a:endParaRPr lang="en-US" sz="1800" dirty="0">
              <a:latin typeface="Calibri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US" sz="1200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library </a:t>
            </a:r>
            <a:r>
              <a:rPr lang="en-US" sz="1200" dirty="0" err="1">
                <a:solidFill>
                  <a:srgbClr val="EF00EF"/>
                </a:solidFill>
                <a:latin typeface="Courier"/>
                <a:ea typeface="Calibri"/>
                <a:cs typeface="Courier"/>
              </a:rPr>
              <a:t>unisim</a:t>
            </a:r>
            <a:r>
              <a:rPr lang="en-US" sz="12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; </a:t>
            </a:r>
            <a:r>
              <a:rPr lang="en-US" sz="1200" dirty="0">
                <a:solidFill>
                  <a:srgbClr val="008100"/>
                </a:solidFill>
                <a:latin typeface="Courier"/>
                <a:ea typeface="Calibri"/>
                <a:cs typeface="Courier"/>
              </a:rPr>
              <a:t>-- Use these libraries if you are using primitive components</a:t>
            </a:r>
            <a:endParaRPr lang="en-US" sz="1800" dirty="0">
              <a:latin typeface="Calibri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US" sz="1200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 use </a:t>
            </a:r>
            <a:r>
              <a:rPr lang="en-US" sz="1200" dirty="0" err="1">
                <a:solidFill>
                  <a:srgbClr val="EF00EF"/>
                </a:solidFill>
                <a:latin typeface="Courier"/>
                <a:ea typeface="Calibri"/>
                <a:cs typeface="Courier"/>
              </a:rPr>
              <a:t>unisim</a:t>
            </a:r>
            <a:r>
              <a:rPr lang="en-US" sz="1200" dirty="0" err="1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.</a:t>
            </a:r>
            <a:r>
              <a:rPr lang="en-US" sz="1200" dirty="0" err="1">
                <a:solidFill>
                  <a:srgbClr val="EF00EF"/>
                </a:solidFill>
                <a:latin typeface="Courier"/>
                <a:ea typeface="Calibri"/>
                <a:cs typeface="Courier"/>
              </a:rPr>
              <a:t>vcomponents</a:t>
            </a:r>
            <a:r>
              <a:rPr lang="en-US" sz="1200" dirty="0" err="1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.</a:t>
            </a:r>
            <a:r>
              <a:rPr lang="en-US" sz="1200" dirty="0" err="1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all</a:t>
            </a:r>
            <a:r>
              <a:rPr lang="en-US" sz="12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;</a:t>
            </a:r>
            <a:endParaRPr lang="en-US" sz="1800" dirty="0">
              <a:latin typeface="Calibri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US" sz="1200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 </a:t>
            </a:r>
            <a:endParaRPr lang="en-US" sz="1800" dirty="0">
              <a:latin typeface="Calibri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US" sz="1200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entity </a:t>
            </a:r>
            <a:r>
              <a:rPr lang="en-US" sz="12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ce2_ha_structural </a:t>
            </a:r>
            <a:r>
              <a:rPr lang="en-US" sz="1200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is</a:t>
            </a:r>
            <a:endParaRPr lang="en-US" sz="1800" dirty="0">
              <a:latin typeface="Calibri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US" sz="1200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Port </a:t>
            </a:r>
            <a:r>
              <a:rPr lang="en-US" sz="12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( A : </a:t>
            </a:r>
            <a:r>
              <a:rPr lang="en-US" sz="1200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in </a:t>
            </a:r>
            <a:r>
              <a:rPr lang="en-US" sz="1200" dirty="0">
                <a:solidFill>
                  <a:srgbClr val="EF00EF"/>
                </a:solidFill>
                <a:latin typeface="Courier"/>
                <a:ea typeface="Calibri"/>
                <a:cs typeface="Courier"/>
              </a:rPr>
              <a:t>STD_LOGIC</a:t>
            </a:r>
            <a:r>
              <a:rPr lang="en-US" sz="12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;</a:t>
            </a:r>
            <a:endParaRPr lang="en-US" sz="1800" dirty="0">
              <a:latin typeface="Calibri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US" sz="12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		B : </a:t>
            </a:r>
            <a:r>
              <a:rPr lang="en-US" sz="1200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in </a:t>
            </a:r>
            <a:r>
              <a:rPr lang="en-US" sz="1200" dirty="0">
                <a:solidFill>
                  <a:srgbClr val="EF00EF"/>
                </a:solidFill>
                <a:latin typeface="Courier"/>
                <a:ea typeface="Calibri"/>
                <a:cs typeface="Courier"/>
              </a:rPr>
              <a:t>STD_LOGIC</a:t>
            </a:r>
            <a:r>
              <a:rPr lang="en-US" sz="12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;</a:t>
            </a:r>
            <a:endParaRPr lang="en-US" sz="1800" dirty="0">
              <a:latin typeface="Calibri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US" sz="12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		S : </a:t>
            </a:r>
            <a:r>
              <a:rPr lang="en-US" sz="1200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out </a:t>
            </a:r>
            <a:r>
              <a:rPr lang="en-US" sz="1200" dirty="0">
                <a:solidFill>
                  <a:srgbClr val="EF00EF"/>
                </a:solidFill>
                <a:latin typeface="Courier"/>
                <a:ea typeface="Calibri"/>
                <a:cs typeface="Courier"/>
              </a:rPr>
              <a:t>STD_LOGIC</a:t>
            </a:r>
            <a:r>
              <a:rPr lang="en-US" sz="12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;</a:t>
            </a:r>
            <a:endParaRPr lang="en-US" sz="1800" dirty="0">
              <a:latin typeface="Calibri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US" sz="12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		</a:t>
            </a:r>
            <a:r>
              <a:rPr lang="en-US" sz="1200" dirty="0" err="1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 : </a:t>
            </a:r>
            <a:r>
              <a:rPr lang="en-US" sz="1200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out </a:t>
            </a:r>
            <a:r>
              <a:rPr lang="en-US" sz="1200" dirty="0">
                <a:solidFill>
                  <a:srgbClr val="EF00EF"/>
                </a:solidFill>
                <a:latin typeface="Courier"/>
                <a:ea typeface="Calibri"/>
                <a:cs typeface="Courier"/>
              </a:rPr>
              <a:t>STD_LOGIC</a:t>
            </a:r>
            <a:r>
              <a:rPr lang="en-US" sz="12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);</a:t>
            </a:r>
            <a:endParaRPr lang="en-US" sz="1800" dirty="0">
              <a:latin typeface="Calibri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US" sz="1200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end </a:t>
            </a:r>
            <a:r>
              <a:rPr lang="en-US" sz="12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ce2_ha_structural;</a:t>
            </a:r>
            <a:endParaRPr lang="en-US" sz="1800" dirty="0">
              <a:latin typeface="Calibri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US" sz="1200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 </a:t>
            </a:r>
            <a:endParaRPr lang="en-US" sz="1800" dirty="0">
              <a:latin typeface="Calibri"/>
              <a:ea typeface="Calibri"/>
              <a:cs typeface="Times New Roman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1988" y="2704761"/>
            <a:ext cx="3788036" cy="1448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Callout 1 4"/>
          <p:cNvSpPr/>
          <p:nvPr/>
        </p:nvSpPr>
        <p:spPr bwMode="auto">
          <a:xfrm>
            <a:off x="7226488" y="2198376"/>
            <a:ext cx="1310185" cy="532263"/>
          </a:xfrm>
          <a:prstGeom prst="borderCallout1">
            <a:avLst>
              <a:gd name="adj1" fmla="val 46955"/>
              <a:gd name="adj2" fmla="val -1041"/>
              <a:gd name="adj3" fmla="val 188844"/>
              <a:gd name="adj4" fmla="val -54893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Entity</a:t>
            </a:r>
          </a:p>
        </p:txBody>
      </p:sp>
    </p:spTree>
    <p:extLst>
      <p:ext uri="{BB962C8B-B14F-4D97-AF65-F5344CB8AC3E}">
        <p14:creationId xmlns:p14="http://schemas.microsoft.com/office/powerpoint/2010/main" val="4194448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911350" y="76200"/>
            <a:ext cx="6781800" cy="1143000"/>
          </a:xfrm>
          <a:prstGeom prst="rect">
            <a:avLst/>
          </a:prstGeom>
        </p:spPr>
        <p:txBody>
          <a:bodyPr anchor="ctr" anchorCtr="0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5pPr>
            <a:lvl6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6pPr>
            <a:lvl7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7pPr>
            <a:lvl8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8pPr>
            <a:lvl9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9pPr>
          </a:lstStyle>
          <a:p>
            <a:r>
              <a:rPr lang="en-US" kern="0" dirty="0" smtClean="0"/>
              <a:t>VHDL – Structural Definition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0769" y="2167642"/>
            <a:ext cx="4661530" cy="2255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800100" y="1536700"/>
            <a:ext cx="8131175" cy="4324350"/>
          </a:xfrm>
          <a:prstGeom prst="rect">
            <a:avLst/>
          </a:prstGeom>
        </p:spPr>
        <p:txBody>
          <a:bodyPr/>
          <a:lstStyle>
            <a:lvl1pPr marL="2857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8975" indent="-2825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200" b="1">
                <a:solidFill>
                  <a:schemeClr val="tx1"/>
                </a:solidFill>
                <a:latin typeface="+mn-lt"/>
              </a:defRPr>
            </a:lvl2pPr>
            <a:lvl3pPr marL="1027113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US" sz="1400" dirty="0" smtClean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architecture 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Structural </a:t>
            </a:r>
            <a:r>
              <a:rPr lang="en-US" sz="1400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of 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ce2_ha_structural </a:t>
            </a:r>
            <a:r>
              <a:rPr lang="en-US" sz="1400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is</a:t>
            </a:r>
            <a:endParaRPr lang="en-US" sz="2000" dirty="0">
              <a:latin typeface="Calibri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US" sz="1400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 </a:t>
            </a:r>
            <a:endParaRPr lang="en-US" sz="2000" dirty="0">
              <a:latin typeface="Calibri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US" sz="1400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component </a:t>
            </a:r>
            <a:r>
              <a:rPr lang="en-US" sz="1400" dirty="0">
                <a:solidFill>
                  <a:srgbClr val="AB0000"/>
                </a:solidFill>
                <a:latin typeface="Courier"/>
                <a:ea typeface="Calibri"/>
                <a:cs typeface="Courier"/>
              </a:rPr>
              <a:t>AND2</a:t>
            </a:r>
            <a:endParaRPr lang="en-US" sz="2000" dirty="0">
              <a:latin typeface="Calibri"/>
              <a:ea typeface="Calibri"/>
              <a:cs typeface="Times New Roman"/>
            </a:endParaRPr>
          </a:p>
          <a:p>
            <a:pPr marL="17145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US" sz="1400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port 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( i0, i1 : </a:t>
            </a:r>
            <a:r>
              <a:rPr lang="en-US" sz="1400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in </a:t>
            </a:r>
            <a:r>
              <a:rPr lang="en-US" sz="1400" dirty="0" err="1">
                <a:solidFill>
                  <a:srgbClr val="EF00EF"/>
                </a:solidFill>
                <a:latin typeface="Courier"/>
                <a:ea typeface="Calibri"/>
                <a:cs typeface="Courier"/>
              </a:rPr>
              <a:t>std_logic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;</a:t>
            </a:r>
            <a:endParaRPr lang="en-US" sz="2000" dirty="0">
              <a:latin typeface="Calibri"/>
              <a:ea typeface="Calibri"/>
              <a:cs typeface="Times New Roman"/>
            </a:endParaRPr>
          </a:p>
          <a:p>
            <a:pPr marL="68580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o :</a:t>
            </a:r>
            <a:r>
              <a:rPr lang="en-US" sz="1400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out </a:t>
            </a:r>
            <a:r>
              <a:rPr lang="en-US" sz="1400" dirty="0" err="1">
                <a:solidFill>
                  <a:srgbClr val="EF00EF"/>
                </a:solidFill>
                <a:latin typeface="Courier"/>
                <a:ea typeface="Calibri"/>
                <a:cs typeface="Courier"/>
              </a:rPr>
              <a:t>std_logic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);</a:t>
            </a:r>
            <a:endParaRPr lang="en-US" sz="2000" dirty="0">
              <a:latin typeface="Calibri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US" sz="1400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end component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;</a:t>
            </a:r>
            <a:endParaRPr lang="en-US" sz="2000" dirty="0">
              <a:latin typeface="Calibri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US" sz="1400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 </a:t>
            </a:r>
            <a:endParaRPr lang="en-US" sz="2000" dirty="0">
              <a:latin typeface="Calibri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US" sz="1400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component </a:t>
            </a:r>
            <a:r>
              <a:rPr lang="en-US" sz="1400" dirty="0">
                <a:solidFill>
                  <a:srgbClr val="AB0000"/>
                </a:solidFill>
                <a:latin typeface="Courier"/>
                <a:ea typeface="Calibri"/>
                <a:cs typeface="Courier"/>
              </a:rPr>
              <a:t>XOR2</a:t>
            </a:r>
            <a:endParaRPr lang="en-US" sz="2000" dirty="0">
              <a:latin typeface="Calibri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US" sz="1400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	port 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( i0, i1 : </a:t>
            </a:r>
            <a:r>
              <a:rPr lang="en-US" sz="1400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in </a:t>
            </a:r>
            <a:r>
              <a:rPr lang="en-US" sz="1400" dirty="0" err="1">
                <a:solidFill>
                  <a:srgbClr val="EF00EF"/>
                </a:solidFill>
                <a:latin typeface="Courier"/>
                <a:ea typeface="Calibri"/>
                <a:cs typeface="Courier"/>
              </a:rPr>
              <a:t>std_logic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;</a:t>
            </a:r>
            <a:endParaRPr lang="en-US" sz="2000" dirty="0">
              <a:latin typeface="Calibri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			o :</a:t>
            </a:r>
            <a:r>
              <a:rPr lang="en-US" sz="1400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out </a:t>
            </a:r>
            <a:r>
              <a:rPr lang="en-US" sz="1400" dirty="0" err="1">
                <a:solidFill>
                  <a:srgbClr val="EF00EF"/>
                </a:solidFill>
                <a:latin typeface="Courier"/>
                <a:ea typeface="Calibri"/>
                <a:cs typeface="Courier"/>
              </a:rPr>
              <a:t>std_logic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);</a:t>
            </a:r>
            <a:endParaRPr lang="en-US" sz="2000" dirty="0">
              <a:latin typeface="Calibri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US" sz="1400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end component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;</a:t>
            </a:r>
            <a:endParaRPr lang="en-US" sz="2000" dirty="0">
              <a:latin typeface="Calibri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US" sz="1400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 </a:t>
            </a:r>
            <a:endParaRPr lang="en-US" sz="2000" dirty="0">
              <a:latin typeface="Calibri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US" sz="1400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signal 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s1, s2 : </a:t>
            </a:r>
            <a:r>
              <a:rPr lang="en-US" sz="1400" dirty="0" err="1">
                <a:solidFill>
                  <a:srgbClr val="EF00EF"/>
                </a:solidFill>
                <a:latin typeface="Courier"/>
                <a:ea typeface="Calibri"/>
                <a:cs typeface="Courier"/>
              </a:rPr>
              <a:t>std_logic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; </a:t>
            </a:r>
            <a:r>
              <a:rPr lang="en-US" sz="1400" dirty="0">
                <a:solidFill>
                  <a:srgbClr val="008100"/>
                </a:solidFill>
                <a:latin typeface="Courier"/>
                <a:ea typeface="Calibri"/>
                <a:cs typeface="Courier"/>
              </a:rPr>
              <a:t>-- </a:t>
            </a:r>
            <a:r>
              <a:rPr lang="en-US" sz="1400" dirty="0" smtClean="0">
                <a:solidFill>
                  <a:srgbClr val="008100"/>
                </a:solidFill>
                <a:latin typeface="Courier"/>
                <a:ea typeface="Calibri"/>
                <a:cs typeface="Courier"/>
              </a:rPr>
              <a:t>wires which </a:t>
            </a:r>
            <a:r>
              <a:rPr lang="en-US" sz="1400" dirty="0">
                <a:solidFill>
                  <a:srgbClr val="008100"/>
                </a:solidFill>
                <a:latin typeface="Courier"/>
                <a:ea typeface="Calibri"/>
                <a:cs typeface="Courier"/>
              </a:rPr>
              <a:t>begin &amp; end in the component</a:t>
            </a:r>
            <a:endParaRPr lang="en-US" sz="2000" dirty="0">
              <a:latin typeface="Calibri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US" sz="1400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 </a:t>
            </a:r>
            <a:endParaRPr lang="en-US" sz="2000" dirty="0">
              <a:latin typeface="Calibri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US" sz="1400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begin</a:t>
            </a:r>
            <a:endParaRPr lang="en-US" sz="2000" dirty="0">
              <a:latin typeface="Calibri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endParaRPr lang="en-US" sz="20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934858" y="2044466"/>
            <a:ext cx="2917371" cy="2407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" name="Line Callout 1 7"/>
          <p:cNvSpPr/>
          <p:nvPr/>
        </p:nvSpPr>
        <p:spPr bwMode="auto">
          <a:xfrm>
            <a:off x="7433523" y="1477699"/>
            <a:ext cx="1310185" cy="532263"/>
          </a:xfrm>
          <a:prstGeom prst="borderCallout1">
            <a:avLst>
              <a:gd name="adj1" fmla="val 46955"/>
              <a:gd name="adj2" fmla="val -1041"/>
              <a:gd name="adj3" fmla="val 104567"/>
              <a:gd name="adj4" fmla="val -45675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Entity</a:t>
            </a:r>
          </a:p>
        </p:txBody>
      </p:sp>
      <p:sp>
        <p:nvSpPr>
          <p:cNvPr id="9" name="Line Callout 1 8"/>
          <p:cNvSpPr/>
          <p:nvPr/>
        </p:nvSpPr>
        <p:spPr bwMode="auto">
          <a:xfrm>
            <a:off x="6601010" y="5051480"/>
            <a:ext cx="2142698" cy="532263"/>
          </a:xfrm>
          <a:prstGeom prst="borderCallout1">
            <a:avLst>
              <a:gd name="adj1" fmla="val -5900"/>
              <a:gd name="adj2" fmla="val 50031"/>
              <a:gd name="adj3" fmla="val -373372"/>
              <a:gd name="adj4" fmla="val 6006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1249322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911350" y="76200"/>
            <a:ext cx="6781800" cy="1143000"/>
          </a:xfrm>
          <a:prstGeom prst="rect">
            <a:avLst/>
          </a:prstGeom>
        </p:spPr>
        <p:txBody>
          <a:bodyPr anchor="ctr" anchorCtr="0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5pPr>
            <a:lvl6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6pPr>
            <a:lvl7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7pPr>
            <a:lvl8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8pPr>
            <a:lvl9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9pPr>
          </a:lstStyle>
          <a:p>
            <a:r>
              <a:rPr lang="en-US" kern="0" dirty="0" smtClean="0"/>
              <a:t>VHDL – Structural Definition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00100" y="1536700"/>
            <a:ext cx="8131175" cy="4324350"/>
          </a:xfrm>
          <a:prstGeom prst="rect">
            <a:avLst/>
          </a:prstGeom>
        </p:spPr>
        <p:txBody>
          <a:bodyPr/>
          <a:lstStyle>
            <a:lvl1pPr marL="2857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8975" indent="-2825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200" b="1">
                <a:solidFill>
                  <a:schemeClr val="tx1"/>
                </a:solidFill>
                <a:latin typeface="+mn-lt"/>
              </a:defRPr>
            </a:lvl2pPr>
            <a:lvl3pPr marL="1027113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US" sz="1600" dirty="0" smtClean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begin</a:t>
            </a:r>
            <a:endParaRPr lang="en-US" dirty="0">
              <a:latin typeface="Calibri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unit1: </a:t>
            </a:r>
            <a:r>
              <a:rPr lang="en-US" sz="1600" dirty="0">
                <a:solidFill>
                  <a:srgbClr val="AB0000"/>
                </a:solidFill>
                <a:latin typeface="Courier"/>
                <a:ea typeface="Calibri"/>
                <a:cs typeface="Courier"/>
              </a:rPr>
              <a:t>AND2</a:t>
            </a:r>
            <a:endParaRPr lang="en-US" dirty="0">
              <a:latin typeface="Calibri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US" sz="1600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port map </a:t>
            </a:r>
            <a:r>
              <a:rPr lang="en-US" sz="16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( </a:t>
            </a:r>
            <a:r>
              <a:rPr lang="en-US" sz="1600" dirty="0">
                <a:solidFill>
                  <a:srgbClr val="008100"/>
                </a:solidFill>
                <a:latin typeface="Courier"/>
                <a:ea typeface="Calibri"/>
                <a:cs typeface="Courier"/>
              </a:rPr>
              <a:t>-- s1 &lt;= A AND B; (i.e. </a:t>
            </a:r>
            <a:r>
              <a:rPr lang="en-US" sz="1600" dirty="0" err="1">
                <a:solidFill>
                  <a:srgbClr val="008100"/>
                </a:solidFill>
                <a:latin typeface="Courier"/>
                <a:ea typeface="Calibri"/>
                <a:cs typeface="Courier"/>
              </a:rPr>
              <a:t>Cout</a:t>
            </a:r>
            <a:r>
              <a:rPr lang="en-US" sz="1600" dirty="0">
                <a:solidFill>
                  <a:srgbClr val="008100"/>
                </a:solidFill>
                <a:latin typeface="Courier"/>
                <a:ea typeface="Calibri"/>
                <a:cs typeface="Courier"/>
              </a:rPr>
              <a:t>)</a:t>
            </a:r>
            <a:endParaRPr lang="en-US" dirty="0">
              <a:latin typeface="Calibri"/>
              <a:ea typeface="Calibri"/>
              <a:cs typeface="Times New Roman"/>
            </a:endParaRPr>
          </a:p>
          <a:p>
            <a:pPr marL="17145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i0 =&gt; a,</a:t>
            </a:r>
            <a:endParaRPr lang="en-US" dirty="0">
              <a:latin typeface="Calibri"/>
              <a:ea typeface="Calibri"/>
              <a:cs typeface="Times New Roman"/>
            </a:endParaRPr>
          </a:p>
          <a:p>
            <a:pPr marL="17145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i1 =&gt; b,</a:t>
            </a:r>
            <a:endParaRPr lang="en-US" dirty="0">
              <a:latin typeface="Calibri"/>
              <a:ea typeface="Calibri"/>
              <a:cs typeface="Times New Roman"/>
            </a:endParaRPr>
          </a:p>
          <a:p>
            <a:pPr marL="17145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o </a:t>
            </a:r>
            <a:r>
              <a:rPr lang="en-US" sz="1600" dirty="0" smtClean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 =&gt; </a:t>
            </a:r>
            <a:r>
              <a:rPr lang="en-US" sz="16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s1);</a:t>
            </a:r>
            <a:endParaRPr lang="en-US" dirty="0">
              <a:latin typeface="Calibri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unit2: </a:t>
            </a:r>
            <a:r>
              <a:rPr lang="en-US" sz="1600" dirty="0">
                <a:solidFill>
                  <a:srgbClr val="AB0000"/>
                </a:solidFill>
                <a:latin typeface="Courier"/>
                <a:ea typeface="Calibri"/>
                <a:cs typeface="Courier"/>
              </a:rPr>
              <a:t>XOR2</a:t>
            </a:r>
            <a:endParaRPr lang="en-US" dirty="0">
              <a:latin typeface="Calibri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US" sz="1600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port map </a:t>
            </a:r>
            <a:r>
              <a:rPr lang="en-US" sz="16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( </a:t>
            </a:r>
            <a:r>
              <a:rPr lang="en-US" sz="1600" dirty="0">
                <a:solidFill>
                  <a:srgbClr val="008100"/>
                </a:solidFill>
                <a:latin typeface="Courier"/>
                <a:ea typeface="Calibri"/>
                <a:cs typeface="Courier"/>
              </a:rPr>
              <a:t>-- s2 &lt;= A XOR B; (i.e. Sum)</a:t>
            </a:r>
            <a:endParaRPr lang="en-US" dirty="0">
              <a:latin typeface="Calibri"/>
              <a:ea typeface="Calibri"/>
              <a:cs typeface="Times New Roman"/>
            </a:endParaRPr>
          </a:p>
          <a:p>
            <a:pPr marL="17145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i0 =&gt; a,</a:t>
            </a:r>
            <a:endParaRPr lang="en-US" dirty="0">
              <a:latin typeface="Calibri"/>
              <a:ea typeface="Calibri"/>
              <a:cs typeface="Times New Roman"/>
            </a:endParaRPr>
          </a:p>
          <a:p>
            <a:pPr marL="17145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i1 =&gt; b,</a:t>
            </a:r>
            <a:endParaRPr lang="en-US" dirty="0">
              <a:latin typeface="Calibri"/>
              <a:ea typeface="Calibri"/>
              <a:cs typeface="Times New Roman"/>
            </a:endParaRPr>
          </a:p>
          <a:p>
            <a:pPr marL="17145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o =&gt; s2);</a:t>
            </a:r>
            <a:endParaRPr lang="en-US" dirty="0">
              <a:latin typeface="Calibri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 </a:t>
            </a:r>
            <a:endParaRPr lang="en-US" dirty="0">
              <a:latin typeface="Calibri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US" sz="1600" dirty="0" err="1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 &lt;= s1;</a:t>
            </a:r>
            <a:endParaRPr lang="en-US" dirty="0">
              <a:latin typeface="Calibri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S &lt;= s2;</a:t>
            </a:r>
            <a:endParaRPr lang="en-US" dirty="0">
              <a:latin typeface="Calibri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 </a:t>
            </a:r>
            <a:endParaRPr lang="en-US" dirty="0">
              <a:latin typeface="Calibri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US" sz="1600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end </a:t>
            </a:r>
            <a:r>
              <a:rPr lang="en-US" sz="16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Structural;</a:t>
            </a:r>
            <a:endParaRPr lang="en-US" dirty="0">
              <a:effectLst/>
              <a:latin typeface="Calibri"/>
              <a:ea typeface="Calibri"/>
              <a:cs typeface="Times New Roman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2419" y="4099410"/>
            <a:ext cx="4661530" cy="2255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4572000" y="3990748"/>
            <a:ext cx="2917371" cy="2407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1" name="Line Callout 1 10"/>
          <p:cNvSpPr/>
          <p:nvPr/>
        </p:nvSpPr>
        <p:spPr bwMode="auto">
          <a:xfrm>
            <a:off x="6550452" y="2556001"/>
            <a:ext cx="1310185" cy="532263"/>
          </a:xfrm>
          <a:prstGeom prst="borderCallout1">
            <a:avLst>
              <a:gd name="adj1" fmla="val 46955"/>
              <a:gd name="adj2" fmla="val -1041"/>
              <a:gd name="adj3" fmla="val 265017"/>
              <a:gd name="adj4" fmla="val -42383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Entity</a:t>
            </a:r>
          </a:p>
        </p:txBody>
      </p:sp>
      <p:sp>
        <p:nvSpPr>
          <p:cNvPr id="12" name="Line Callout 1 11"/>
          <p:cNvSpPr/>
          <p:nvPr/>
        </p:nvSpPr>
        <p:spPr bwMode="auto">
          <a:xfrm>
            <a:off x="6550452" y="3265812"/>
            <a:ext cx="2142698" cy="532263"/>
          </a:xfrm>
          <a:prstGeom prst="borderCallout1">
            <a:avLst>
              <a:gd name="adj1" fmla="val 104308"/>
              <a:gd name="adj2" fmla="val 50032"/>
              <a:gd name="adj3" fmla="val 357566"/>
              <a:gd name="adj4" fmla="val -14124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Architecture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000153" y="5400135"/>
            <a:ext cx="489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S2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010422" y="4206815"/>
            <a:ext cx="489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S1</a:t>
            </a:r>
            <a:endParaRPr lang="en-US" dirty="0"/>
          </a:p>
        </p:txBody>
      </p:sp>
      <p:sp>
        <p:nvSpPr>
          <p:cNvPr id="3" name="Rectangular Callout 2"/>
          <p:cNvSpPr/>
          <p:nvPr/>
        </p:nvSpPr>
        <p:spPr bwMode="auto">
          <a:xfrm>
            <a:off x="897146" y="2449902"/>
            <a:ext cx="802257" cy="815910"/>
          </a:xfrm>
          <a:prstGeom prst="wedgeRectCallout">
            <a:avLst>
              <a:gd name="adj1" fmla="val 122477"/>
              <a:gd name="adj2" fmla="val -13373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25615" y="1536700"/>
            <a:ext cx="59180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Can be omitted for brevity, but it makes code harder to read…and debug!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142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2" grpId="0" animBg="1"/>
      <p:bldP spid="2" grpId="0"/>
      <p:bldP spid="9" grpId="0"/>
      <p:bldP spid="3" grpId="0" animBg="1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911350" y="76200"/>
            <a:ext cx="6781800" cy="1143000"/>
          </a:xfrm>
          <a:prstGeom prst="rect">
            <a:avLst/>
          </a:prstGeom>
        </p:spPr>
        <p:txBody>
          <a:bodyPr anchor="ctr" anchorCtr="0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5pPr>
            <a:lvl6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6pPr>
            <a:lvl7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7pPr>
            <a:lvl8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8pPr>
            <a:lvl9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9pPr>
          </a:lstStyle>
          <a:p>
            <a:r>
              <a:rPr lang="en-US" kern="0" dirty="0" smtClean="0"/>
              <a:t>VHDL – Behavioral Definition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00100" y="1536700"/>
            <a:ext cx="8131175" cy="4324350"/>
          </a:xfrm>
          <a:prstGeom prst="rect">
            <a:avLst/>
          </a:prstGeom>
        </p:spPr>
        <p:txBody>
          <a:bodyPr/>
          <a:lstStyle>
            <a:lvl1pPr marL="2857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8975" indent="-2825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200" b="1">
                <a:solidFill>
                  <a:schemeClr val="tx1"/>
                </a:solidFill>
                <a:latin typeface="+mn-lt"/>
              </a:defRPr>
            </a:lvl2pPr>
            <a:lvl3pPr marL="1027113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</a:tabLst>
            </a:pPr>
            <a:r>
              <a:rPr lang="en-US" sz="1400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library </a:t>
            </a:r>
            <a:r>
              <a:rPr lang="en-US" sz="1400" dirty="0">
                <a:solidFill>
                  <a:srgbClr val="EF00EF"/>
                </a:solidFill>
                <a:latin typeface="Courier"/>
                <a:ea typeface="Calibri"/>
                <a:cs typeface="Courier"/>
              </a:rPr>
              <a:t>IEEE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;</a:t>
            </a:r>
            <a:endParaRPr lang="en-US" sz="2000" dirty="0">
              <a:latin typeface="Calibri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</a:tabLst>
            </a:pPr>
            <a:r>
              <a:rPr lang="en-US" sz="1400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use </a:t>
            </a:r>
            <a:r>
              <a:rPr lang="en-US" sz="1400" dirty="0">
                <a:solidFill>
                  <a:srgbClr val="EF00EF"/>
                </a:solidFill>
                <a:latin typeface="Courier"/>
                <a:ea typeface="Calibri"/>
                <a:cs typeface="Courier"/>
              </a:rPr>
              <a:t>IEEE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.</a:t>
            </a:r>
            <a:r>
              <a:rPr lang="en-US" sz="1400" dirty="0">
                <a:solidFill>
                  <a:srgbClr val="EF00EF"/>
                </a:solidFill>
                <a:latin typeface="Courier"/>
                <a:ea typeface="Calibri"/>
                <a:cs typeface="Courier"/>
              </a:rPr>
              <a:t>STD_LOGIC_1164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.</a:t>
            </a:r>
            <a:r>
              <a:rPr lang="en-US" sz="1400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ALL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;</a:t>
            </a:r>
            <a:endParaRPr lang="en-US" sz="2000" dirty="0">
              <a:latin typeface="Calibri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 </a:t>
            </a:r>
            <a:endParaRPr lang="en-US" sz="2000" dirty="0">
              <a:latin typeface="Calibri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</a:tabLst>
            </a:pPr>
            <a:r>
              <a:rPr lang="en-US" sz="1400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entity 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ce2_half_adder </a:t>
            </a:r>
            <a:r>
              <a:rPr lang="en-US" sz="1400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is</a:t>
            </a:r>
            <a:endParaRPr lang="en-US" sz="2000" dirty="0">
              <a:latin typeface="Calibri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</a:tabLst>
            </a:pPr>
            <a:r>
              <a:rPr lang="en-US" sz="1400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	Port 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( A : </a:t>
            </a:r>
            <a:r>
              <a:rPr lang="en-US" sz="1400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in </a:t>
            </a:r>
            <a:r>
              <a:rPr lang="en-US" sz="1400" dirty="0">
                <a:solidFill>
                  <a:srgbClr val="EF00EF"/>
                </a:solidFill>
                <a:latin typeface="Courier"/>
                <a:ea typeface="Calibri"/>
                <a:cs typeface="Courier"/>
              </a:rPr>
              <a:t>STD_LOGIC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;</a:t>
            </a:r>
            <a:endParaRPr lang="en-US" sz="2000" dirty="0">
              <a:latin typeface="Calibri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			B : </a:t>
            </a:r>
            <a:r>
              <a:rPr lang="en-US" sz="1400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in </a:t>
            </a:r>
            <a:r>
              <a:rPr lang="en-US" sz="1400" dirty="0">
                <a:solidFill>
                  <a:srgbClr val="EF00EF"/>
                </a:solidFill>
                <a:latin typeface="Courier"/>
                <a:ea typeface="Calibri"/>
                <a:cs typeface="Courier"/>
              </a:rPr>
              <a:t>STD_LOGIC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;</a:t>
            </a:r>
            <a:endParaRPr lang="en-US" sz="2000" dirty="0">
              <a:latin typeface="Calibri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			S : </a:t>
            </a:r>
            <a:r>
              <a:rPr lang="en-US" sz="1400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out </a:t>
            </a:r>
            <a:r>
              <a:rPr lang="en-US" sz="1400" dirty="0">
                <a:solidFill>
                  <a:srgbClr val="EF00EF"/>
                </a:solidFill>
                <a:latin typeface="Courier"/>
                <a:ea typeface="Calibri"/>
                <a:cs typeface="Courier"/>
              </a:rPr>
              <a:t>STD_LOGIC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;</a:t>
            </a:r>
            <a:endParaRPr lang="en-US" sz="2000" dirty="0">
              <a:latin typeface="Calibri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			</a:t>
            </a:r>
            <a:r>
              <a:rPr lang="en-US" sz="1400" dirty="0" err="1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 : </a:t>
            </a:r>
            <a:r>
              <a:rPr lang="en-US" sz="1400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out </a:t>
            </a:r>
            <a:r>
              <a:rPr lang="en-US" sz="1400" dirty="0">
                <a:solidFill>
                  <a:srgbClr val="EF00EF"/>
                </a:solidFill>
                <a:latin typeface="Courier"/>
                <a:ea typeface="Calibri"/>
                <a:cs typeface="Courier"/>
              </a:rPr>
              <a:t>STD_LOGIC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);</a:t>
            </a:r>
            <a:endParaRPr lang="en-US" sz="2000" dirty="0">
              <a:latin typeface="Calibri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</a:tabLst>
            </a:pPr>
            <a:r>
              <a:rPr lang="en-US" sz="1400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end 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ce2_half_adder;</a:t>
            </a:r>
            <a:endParaRPr lang="en-US" sz="2000" dirty="0">
              <a:latin typeface="Calibri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 </a:t>
            </a:r>
            <a:endParaRPr lang="en-US" sz="2000" dirty="0">
              <a:latin typeface="Calibri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</a:tabLst>
            </a:pPr>
            <a:r>
              <a:rPr lang="en-US" sz="1400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architecture 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Behavioral </a:t>
            </a:r>
            <a:r>
              <a:rPr lang="en-US" sz="1400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of 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ce2_half_adder </a:t>
            </a:r>
            <a:r>
              <a:rPr lang="en-US" sz="1400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is</a:t>
            </a:r>
            <a:endParaRPr lang="en-US" sz="2000" dirty="0">
              <a:latin typeface="Calibri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 </a:t>
            </a:r>
            <a:endParaRPr lang="en-US" sz="2000" dirty="0">
              <a:latin typeface="Calibri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</a:tabLst>
            </a:pPr>
            <a:r>
              <a:rPr lang="en-US" sz="1400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begin</a:t>
            </a:r>
            <a:endParaRPr lang="en-US" sz="2000" dirty="0">
              <a:latin typeface="Calibri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 </a:t>
            </a:r>
            <a:endParaRPr lang="en-US" sz="2000" dirty="0">
              <a:latin typeface="Calibri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	S &lt;= A </a:t>
            </a:r>
            <a:r>
              <a:rPr lang="en-US" sz="1400" dirty="0" err="1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xor</a:t>
            </a:r>
            <a:r>
              <a:rPr lang="en-US" sz="1400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B;</a:t>
            </a:r>
            <a:endParaRPr lang="en-US" sz="2000" dirty="0">
              <a:latin typeface="Calibri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 &lt;= A </a:t>
            </a:r>
            <a:r>
              <a:rPr lang="en-US" sz="1400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and 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B;</a:t>
            </a:r>
            <a:endParaRPr lang="en-US" sz="2000" dirty="0">
              <a:latin typeface="Calibri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 </a:t>
            </a:r>
            <a:endParaRPr lang="en-US" sz="2000" dirty="0">
              <a:latin typeface="Calibri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</a:tabLst>
            </a:pPr>
            <a:r>
              <a:rPr lang="en-US" sz="1400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end 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Behavioral;</a:t>
            </a:r>
            <a:endParaRPr lang="en-US" sz="2000" dirty="0">
              <a:effectLst/>
              <a:latin typeface="Calibri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461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Wakerly</a:t>
            </a:r>
            <a:r>
              <a:rPr lang="en-US" dirty="0" smtClean="0"/>
              <a:t> Handout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Structural Implementation Example from </a:t>
            </a:r>
            <a:r>
              <a:rPr lang="en-US" dirty="0" err="1" smtClean="0"/>
              <a:t>Wakerly</a:t>
            </a:r>
            <a:r>
              <a:rPr lang="en-US" dirty="0" smtClean="0"/>
              <a:t> Handout:</a:t>
            </a:r>
          </a:p>
          <a:p>
            <a:pPr lvl="1"/>
            <a:r>
              <a:rPr lang="en-US" dirty="0" smtClean="0">
                <a:hlinkClick r:id="rId2"/>
              </a:rPr>
              <a:t>https://sharepoint.usafa.edu/academics/eleccompengineering/ece281/Handouts/DDPP%204th%20Wakerly-5-3%20VHDL%20section.pdf</a:t>
            </a:r>
            <a:endParaRPr lang="en-US" dirty="0"/>
          </a:p>
          <a:p>
            <a:pPr lvl="1"/>
            <a:r>
              <a:rPr lang="en-US" dirty="0" smtClean="0"/>
              <a:t>Table 5-30 Structural VHDL program for a prime-number detector.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6 February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22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Minority Circuit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Minority Circuit – Output is high if a minority of the inputs are high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6 February 2017</a:t>
            </a:fld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6683895"/>
              </p:ext>
            </p:extLst>
          </p:nvPr>
        </p:nvGraphicFramePr>
        <p:xfrm>
          <a:off x="760283" y="2577283"/>
          <a:ext cx="1620608" cy="3526849"/>
        </p:xfrm>
        <a:graphic>
          <a:graphicData uri="http://schemas.openxmlformats.org/drawingml/2006/table">
            <a:tbl>
              <a:tblPr firstRow="1" firstCol="1" bandRow="1"/>
              <a:tblGrid>
                <a:gridCol w="341577"/>
                <a:gridCol w="341577"/>
                <a:gridCol w="341577"/>
                <a:gridCol w="595877"/>
              </a:tblGrid>
              <a:tr h="349485"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Truth Table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94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B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C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F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94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r>
                        <a:rPr lang="en-US" sz="20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494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94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94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94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494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94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7320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900" y="1959355"/>
            <a:ext cx="5305425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/>
          <p:nvPr/>
        </p:nvSpPr>
        <p:spPr bwMode="auto">
          <a:xfrm>
            <a:off x="3459193" y="2540759"/>
            <a:ext cx="4528868" cy="3066411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00891" y="2234244"/>
            <a:ext cx="1130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Minority</a:t>
            </a:r>
            <a:endParaRPr lang="en-US" dirty="0"/>
          </a:p>
        </p:txBody>
      </p:sp>
      <p:sp>
        <p:nvSpPr>
          <p:cNvPr id="9" name="Line Callout 1 8"/>
          <p:cNvSpPr/>
          <p:nvPr/>
        </p:nvSpPr>
        <p:spPr bwMode="auto">
          <a:xfrm>
            <a:off x="6810233" y="1876825"/>
            <a:ext cx="1310185" cy="532263"/>
          </a:xfrm>
          <a:prstGeom prst="borderCallout1">
            <a:avLst>
              <a:gd name="adj1" fmla="val 46955"/>
              <a:gd name="adj2" fmla="val -1041"/>
              <a:gd name="adj3" fmla="val 128877"/>
              <a:gd name="adj4" fmla="val -25922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Entity</a:t>
            </a:r>
          </a:p>
        </p:txBody>
      </p:sp>
      <p:sp>
        <p:nvSpPr>
          <p:cNvPr id="10" name="Line Callout 1 9"/>
          <p:cNvSpPr/>
          <p:nvPr/>
        </p:nvSpPr>
        <p:spPr bwMode="auto">
          <a:xfrm>
            <a:off x="6811530" y="2540759"/>
            <a:ext cx="2142698" cy="532263"/>
          </a:xfrm>
          <a:prstGeom prst="borderCallout1">
            <a:avLst>
              <a:gd name="adj1" fmla="val 105929"/>
              <a:gd name="adj2" fmla="val 49629"/>
              <a:gd name="adj3" fmla="val 360808"/>
              <a:gd name="adj4" fmla="val -50357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2950149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13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Time Logs! </a:t>
            </a:r>
          </a:p>
          <a:p>
            <a:r>
              <a:rPr lang="en-US" dirty="0" smtClean="0"/>
              <a:t>VHDL Introduction</a:t>
            </a:r>
          </a:p>
          <a:p>
            <a:r>
              <a:rPr lang="en-US" dirty="0" smtClean="0"/>
              <a:t>Component Declaration and Instantiation</a:t>
            </a:r>
          </a:p>
          <a:p>
            <a:r>
              <a:rPr lang="en-US" dirty="0" smtClean="0"/>
              <a:t>Self Checking </a:t>
            </a:r>
            <a:r>
              <a:rPr lang="en-US" dirty="0" err="1" smtClean="0"/>
              <a:t>Testbenches</a:t>
            </a:r>
            <a:endParaRPr lang="en-US" dirty="0" smtClean="0"/>
          </a:p>
          <a:p>
            <a:r>
              <a:rPr lang="en-US" dirty="0" smtClean="0"/>
              <a:t>Examples/Practice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6 February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74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Testbenches</a:t>
            </a:r>
            <a:r>
              <a:rPr lang="en-US" dirty="0" smtClean="0"/>
              <a:t> (</a:t>
            </a:r>
            <a:r>
              <a:rPr lang="en-US" dirty="0" err="1" smtClean="0"/>
              <a:t>Pgs</a:t>
            </a:r>
            <a:r>
              <a:rPr lang="en-US" dirty="0" smtClean="0"/>
              <a:t> 220 – 224)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100" y="1536700"/>
            <a:ext cx="8258175" cy="4324350"/>
          </a:xfrm>
        </p:spPr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Assert</a:t>
            </a:r>
            <a:r>
              <a:rPr lang="en-US" dirty="0" smtClean="0"/>
              <a:t> (check output)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Report</a:t>
            </a:r>
            <a:r>
              <a:rPr lang="en-US" dirty="0" smtClean="0"/>
              <a:t> (report message)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Severity</a:t>
            </a:r>
            <a:r>
              <a:rPr lang="en-US" dirty="0" smtClean="0"/>
              <a:t> (Error, Warning, Note, Failure)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latin typeface="Courier"/>
              </a:rPr>
              <a:t>A &lt;= '0'; B &lt;= '0'; C &lt;= '0'; D &lt;= '0' ; S &lt;= </a:t>
            </a:r>
            <a:r>
              <a:rPr lang="en-US" sz="1800" b="0" dirty="0">
                <a:solidFill>
                  <a:srgbClr val="808080"/>
                </a:solidFill>
                <a:latin typeface="Courier"/>
              </a:rPr>
              <a:t>"00"</a:t>
            </a:r>
            <a:r>
              <a:rPr lang="en-US" sz="1800" b="0" dirty="0">
                <a:solidFill>
                  <a:srgbClr val="000000"/>
                </a:solidFill>
                <a:latin typeface="Courier"/>
              </a:rPr>
              <a:t>;</a:t>
            </a:r>
          </a:p>
          <a:p>
            <a:pPr marL="0" indent="0">
              <a:buNone/>
            </a:pPr>
            <a:r>
              <a:rPr lang="nn-NO" sz="1800" b="0" dirty="0" smtClean="0">
                <a:solidFill>
                  <a:srgbClr val="0000FF"/>
                </a:solidFill>
                <a:latin typeface="Courier"/>
              </a:rPr>
              <a:t>wait </a:t>
            </a:r>
            <a:r>
              <a:rPr lang="nn-NO" sz="1800" b="0" dirty="0">
                <a:solidFill>
                  <a:srgbClr val="0000FF"/>
                </a:solidFill>
                <a:latin typeface="Courier"/>
              </a:rPr>
              <a:t>for </a:t>
            </a:r>
            <a:r>
              <a:rPr lang="nn-NO" sz="1800" b="0" dirty="0">
                <a:solidFill>
                  <a:srgbClr val="000000"/>
                </a:solidFill>
                <a:latin typeface="Courier"/>
              </a:rPr>
              <a:t>10 </a:t>
            </a:r>
            <a:r>
              <a:rPr lang="nn-NO" sz="1800" b="0" dirty="0">
                <a:solidFill>
                  <a:srgbClr val="0000FF"/>
                </a:solidFill>
                <a:latin typeface="Courier"/>
              </a:rPr>
              <a:t>ns</a:t>
            </a:r>
            <a:r>
              <a:rPr lang="nn-NO" sz="1800" b="0" dirty="0">
                <a:solidFill>
                  <a:srgbClr val="000000"/>
                </a:solidFill>
                <a:latin typeface="Courier"/>
              </a:rPr>
              <a:t>;</a:t>
            </a:r>
          </a:p>
          <a:p>
            <a:pPr marL="0" indent="0">
              <a:buNone/>
            </a:pPr>
            <a:r>
              <a:rPr lang="en-US" sz="1800" b="0" dirty="0" smtClean="0">
                <a:solidFill>
                  <a:srgbClr val="0000FF"/>
                </a:solidFill>
                <a:latin typeface="Courier"/>
              </a:rPr>
              <a:t>ASSERT </a:t>
            </a:r>
            <a:r>
              <a:rPr lang="en-US" sz="1800" b="0" dirty="0">
                <a:solidFill>
                  <a:srgbClr val="000000"/>
                </a:solidFill>
                <a:latin typeface="Courier"/>
              </a:rPr>
              <a:t>Y = '1' </a:t>
            </a:r>
            <a:r>
              <a:rPr lang="en-US" sz="1800" b="0" dirty="0">
                <a:solidFill>
                  <a:srgbClr val="0000FF"/>
                </a:solidFill>
                <a:latin typeface="Courier"/>
              </a:rPr>
              <a:t>REPORT </a:t>
            </a:r>
            <a:r>
              <a:rPr lang="en-US" sz="1800" b="0" dirty="0">
                <a:solidFill>
                  <a:srgbClr val="808080"/>
                </a:solidFill>
                <a:latin typeface="Courier"/>
              </a:rPr>
              <a:t>"Test 0000 00 Failed" </a:t>
            </a:r>
            <a:r>
              <a:rPr lang="en-US" sz="1800" b="0" dirty="0">
                <a:solidFill>
                  <a:srgbClr val="0000FF"/>
                </a:solidFill>
                <a:latin typeface="Courier"/>
              </a:rPr>
              <a:t>SEVERITY </a:t>
            </a:r>
            <a:r>
              <a:rPr lang="en-US" sz="1800" b="0" dirty="0" smtClean="0">
                <a:solidFill>
                  <a:srgbClr val="000000"/>
                </a:solidFill>
                <a:latin typeface="Courier"/>
              </a:rPr>
              <a:t>ERROR;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latin typeface="Courier"/>
              </a:rPr>
              <a:t>	</a:t>
            </a:r>
            <a:r>
              <a:rPr lang="en-US" sz="1800" b="0" dirty="0" smtClean="0">
                <a:solidFill>
                  <a:srgbClr val="000000"/>
                </a:solidFill>
                <a:latin typeface="Courier"/>
              </a:rPr>
              <a:t>	  </a:t>
            </a:r>
            <a:r>
              <a:rPr lang="en-US" sz="1800" b="0" dirty="0" smtClean="0">
                <a:solidFill>
                  <a:srgbClr val="008100"/>
                </a:solidFill>
                <a:latin typeface="Courier"/>
              </a:rPr>
              <a:t>-- </a:t>
            </a:r>
            <a:r>
              <a:rPr lang="en-US" sz="1800" b="0" dirty="0">
                <a:solidFill>
                  <a:srgbClr val="008100"/>
                </a:solidFill>
                <a:latin typeface="Courier"/>
              </a:rPr>
              <a:t>Can use </a:t>
            </a:r>
            <a:r>
              <a:rPr lang="en-US" sz="1800" b="0" dirty="0" smtClean="0">
                <a:solidFill>
                  <a:srgbClr val="008100"/>
                </a:solidFill>
                <a:latin typeface="Courier"/>
              </a:rPr>
              <a:t>Error, Warning, Note, Failure</a:t>
            </a:r>
            <a:endParaRPr lang="en-US" sz="1800" dirty="0" smtClean="0"/>
          </a:p>
          <a:p>
            <a:r>
              <a:rPr lang="en-US" dirty="0" smtClean="0"/>
              <a:t>Be Careful with its use:  What could be an issue?</a:t>
            </a:r>
          </a:p>
          <a:p>
            <a:pPr lvl="1"/>
            <a:r>
              <a:rPr lang="en-US" dirty="0" smtClean="0"/>
              <a:t>Propagation Delay</a:t>
            </a:r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6 February 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781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Exercise 4-13: Build and test a 2 to 4 Decoder Module in HDL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6 February 2017</a:t>
            </a:fld>
            <a:endParaRPr lang="en-US"/>
          </a:p>
        </p:txBody>
      </p:sp>
      <p:pic>
        <p:nvPicPr>
          <p:cNvPr id="1026" name="Picture 2" descr="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8025" y="2219325"/>
            <a:ext cx="2898775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574649" y="5989811"/>
            <a:ext cx="6245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HDL Example 4.35 (</a:t>
            </a:r>
            <a:r>
              <a:rPr lang="en-US" dirty="0" err="1" smtClean="0"/>
              <a:t>pg</a:t>
            </a:r>
            <a:r>
              <a:rPr lang="en-US" dirty="0" smtClean="0"/>
              <a:t> 219) shows a way to easily create a N:2^N decoder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388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9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142" y="3472535"/>
            <a:ext cx="2488223" cy="2646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911350" y="76200"/>
            <a:ext cx="6781800" cy="1143000"/>
          </a:xfrm>
          <a:prstGeom prst="rect">
            <a:avLst/>
          </a:prstGeom>
        </p:spPr>
        <p:txBody>
          <a:bodyPr anchor="ctr" anchorCtr="0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5pPr>
            <a:lvl6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6pPr>
            <a:lvl7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7pPr>
            <a:lvl8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8pPr>
            <a:lvl9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9pPr>
          </a:lstStyle>
          <a:p>
            <a:r>
              <a:rPr lang="en-US" kern="0" dirty="0" smtClean="0"/>
              <a:t>ALU – Block Diagram</a:t>
            </a:r>
            <a:endParaRPr lang="en-US" kern="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00100" y="1536700"/>
            <a:ext cx="8131175" cy="4324350"/>
          </a:xfrm>
          <a:prstGeom prst="rect">
            <a:avLst/>
          </a:prstGeom>
        </p:spPr>
        <p:txBody>
          <a:bodyPr/>
          <a:lstStyle>
            <a:lvl1pPr marL="2857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8975" indent="-2825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200" b="1">
                <a:solidFill>
                  <a:schemeClr val="tx1"/>
                </a:solidFill>
                <a:latin typeface="+mn-lt"/>
              </a:defRPr>
            </a:lvl2pPr>
            <a:lvl3pPr marL="1027113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u="sng" dirty="0"/>
              <a:t>ALU:</a:t>
            </a:r>
            <a:r>
              <a:rPr lang="en-US" dirty="0"/>
              <a:t>  </a:t>
            </a:r>
            <a:r>
              <a:rPr lang="en-US" dirty="0" smtClean="0">
                <a:solidFill>
                  <a:srgbClr val="FF0000"/>
                </a:solidFill>
              </a:rPr>
              <a:t>Arithmetic </a:t>
            </a:r>
            <a:r>
              <a:rPr lang="en-US" dirty="0">
                <a:solidFill>
                  <a:srgbClr val="FF0000"/>
                </a:solidFill>
              </a:rPr>
              <a:t>Logic Unit</a:t>
            </a:r>
          </a:p>
          <a:p>
            <a:pPr lvl="1"/>
            <a:r>
              <a:rPr lang="en-US" dirty="0"/>
              <a:t>Combine Math and Logic</a:t>
            </a:r>
          </a:p>
          <a:p>
            <a:pPr lvl="1"/>
            <a:r>
              <a:rPr lang="en-US" dirty="0"/>
              <a:t>Heart of most </a:t>
            </a:r>
            <a:r>
              <a:rPr lang="en-US" dirty="0">
                <a:solidFill>
                  <a:srgbClr val="FF0000"/>
                </a:solidFill>
              </a:rPr>
              <a:t>computers</a:t>
            </a:r>
          </a:p>
          <a:p>
            <a:pPr lvl="1"/>
            <a:r>
              <a:rPr lang="en-US" dirty="0"/>
              <a:t>Has </a:t>
            </a:r>
            <a:r>
              <a:rPr lang="en-US" dirty="0">
                <a:solidFill>
                  <a:srgbClr val="FF0000"/>
                </a:solidFill>
              </a:rPr>
              <a:t>7</a:t>
            </a:r>
            <a:r>
              <a:rPr lang="en-US" dirty="0"/>
              <a:t> functions</a:t>
            </a:r>
          </a:p>
          <a:p>
            <a:endParaRPr lang="en-US" kern="0" dirty="0" smtClean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139994"/>
              </p:ext>
            </p:extLst>
          </p:nvPr>
        </p:nvGraphicFramePr>
        <p:xfrm>
          <a:off x="6030290" y="1637118"/>
          <a:ext cx="2426200" cy="4239050"/>
        </p:xfrm>
        <a:graphic>
          <a:graphicData uri="http://schemas.openxmlformats.org/drawingml/2006/table">
            <a:tbl>
              <a:tblPr firstRow="1" firstCol="1" bandRow="1"/>
              <a:tblGrid>
                <a:gridCol w="341577"/>
                <a:gridCol w="341577"/>
                <a:gridCol w="341577"/>
                <a:gridCol w="1401469"/>
              </a:tblGrid>
              <a:tr h="717445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Control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Signals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94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F</a:t>
                      </a:r>
                      <a:r>
                        <a:rPr lang="en-US" sz="2000" baseline="-25000">
                          <a:effectLst/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F</a:t>
                      </a:r>
                      <a:r>
                        <a:rPr lang="en-US" sz="2000" baseline="-250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F</a:t>
                      </a:r>
                      <a:r>
                        <a:rPr lang="en-US" sz="2000" baseline="-250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Y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94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 and B</a:t>
                      </a: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494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r>
                        <a:rPr lang="en-US" sz="20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 or B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94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r>
                        <a:rPr lang="en-US" sz="20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 + B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94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r>
                        <a:rPr lang="en-US" sz="20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Not Used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94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r>
                        <a:rPr lang="en-US" sz="2000" b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2000" b="0" baseline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and B’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494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r>
                        <a:rPr lang="en-US" sz="20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 or B’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94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r>
                        <a:rPr lang="en-US" sz="20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2000" baseline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– B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1744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r>
                        <a:rPr lang="en-US" sz="20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set &lt;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1383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911350" y="76200"/>
            <a:ext cx="6781800" cy="1143000"/>
          </a:xfrm>
          <a:prstGeom prst="rect">
            <a:avLst/>
          </a:prstGeom>
        </p:spPr>
        <p:txBody>
          <a:bodyPr anchor="ctr" anchorCtr="0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5pPr>
            <a:lvl6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6pPr>
            <a:lvl7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7pPr>
            <a:lvl8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8pPr>
            <a:lvl9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9pPr>
          </a:lstStyle>
          <a:p>
            <a:r>
              <a:rPr lang="en-US" kern="0" dirty="0" smtClean="0"/>
              <a:t>ALU – Block Diagram</a:t>
            </a:r>
            <a:endParaRPr lang="en-US" kern="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25315" y="1543538"/>
            <a:ext cx="8131175" cy="4795716"/>
          </a:xfrm>
          <a:prstGeom prst="rect">
            <a:avLst/>
          </a:prstGeom>
        </p:spPr>
        <p:txBody>
          <a:bodyPr/>
          <a:lstStyle>
            <a:lvl1pPr marL="2857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8975" indent="-2825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200" b="1">
                <a:solidFill>
                  <a:schemeClr val="tx1"/>
                </a:solidFill>
                <a:latin typeface="+mn-lt"/>
              </a:defRPr>
            </a:lvl2pPr>
            <a:lvl3pPr marL="1027113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u="sng" dirty="0" smtClean="0"/>
              <a:t>Build </a:t>
            </a:r>
            <a:r>
              <a:rPr lang="en-US" u="sng" dirty="0"/>
              <a:t>an ALU with logic Functions:</a:t>
            </a:r>
            <a:endParaRPr lang="en-US" dirty="0"/>
          </a:p>
          <a:p>
            <a:r>
              <a:rPr lang="en-US" dirty="0"/>
              <a:t>What do we need?</a:t>
            </a:r>
          </a:p>
          <a:p>
            <a:pPr lvl="1"/>
            <a:r>
              <a:rPr lang="en-US" dirty="0"/>
              <a:t>Adder</a:t>
            </a:r>
          </a:p>
          <a:p>
            <a:pPr lvl="1"/>
            <a:r>
              <a:rPr lang="en-US" dirty="0"/>
              <a:t>Inverter</a:t>
            </a:r>
          </a:p>
          <a:p>
            <a:pPr lvl="1"/>
            <a:r>
              <a:rPr lang="en-US" dirty="0"/>
              <a:t>And</a:t>
            </a:r>
          </a:p>
          <a:p>
            <a:pPr lvl="1"/>
            <a:r>
              <a:rPr lang="en-US" dirty="0"/>
              <a:t>Or</a:t>
            </a:r>
          </a:p>
          <a:p>
            <a:pPr lvl="1"/>
            <a:r>
              <a:rPr lang="en-US" dirty="0"/>
              <a:t>Mux </a:t>
            </a:r>
          </a:p>
          <a:p>
            <a:pPr lvl="1"/>
            <a:r>
              <a:rPr lang="en-US" dirty="0"/>
              <a:t>Comparator</a:t>
            </a:r>
          </a:p>
          <a:p>
            <a:endParaRPr lang="en-US" kern="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168" y="2557189"/>
            <a:ext cx="2163467" cy="2301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/>
        </p:nvSpPr>
        <p:spPr bwMode="auto">
          <a:xfrm>
            <a:off x="773723" y="5574323"/>
            <a:ext cx="7051431" cy="597877"/>
          </a:xfrm>
          <a:prstGeom prst="rect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How would we design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this? Let’s draw it out …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0389512"/>
              </p:ext>
            </p:extLst>
          </p:nvPr>
        </p:nvGraphicFramePr>
        <p:xfrm>
          <a:off x="6030290" y="1637118"/>
          <a:ext cx="2426200" cy="4239050"/>
        </p:xfrm>
        <a:graphic>
          <a:graphicData uri="http://schemas.openxmlformats.org/drawingml/2006/table">
            <a:tbl>
              <a:tblPr firstRow="1" firstCol="1" bandRow="1"/>
              <a:tblGrid>
                <a:gridCol w="341577"/>
                <a:gridCol w="341577"/>
                <a:gridCol w="341577"/>
                <a:gridCol w="1401469"/>
              </a:tblGrid>
              <a:tr h="717445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Control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Signals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94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F</a:t>
                      </a:r>
                      <a:r>
                        <a:rPr lang="en-US" sz="2000" baseline="-25000">
                          <a:effectLst/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F</a:t>
                      </a:r>
                      <a:r>
                        <a:rPr lang="en-US" sz="2000" baseline="-250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F</a:t>
                      </a:r>
                      <a:r>
                        <a:rPr lang="en-US" sz="2000" baseline="-250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Y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94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 and B</a:t>
                      </a: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494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r>
                        <a:rPr lang="en-US" sz="20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 or B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94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r>
                        <a:rPr lang="en-US" sz="20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 + B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94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r>
                        <a:rPr lang="en-US" sz="20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Not Used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94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r>
                        <a:rPr lang="en-US" sz="2000" b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2000" b="0" baseline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and B’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494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r>
                        <a:rPr lang="en-US" sz="20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 or B’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94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r>
                        <a:rPr lang="en-US" sz="20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2000" baseline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– B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1744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r>
                        <a:rPr lang="en-US" sz="20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set &lt;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995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85536" y="601798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smtClean="0">
                <a:solidFill>
                  <a:srgbClr val="000000"/>
                </a:solidFill>
              </a:rPr>
              <a:t>Copyright © 2013 Elsevier Inc. All rights reserved.</a:t>
            </a:r>
          </a:p>
        </p:txBody>
      </p:sp>
      <p:pic>
        <p:nvPicPr>
          <p:cNvPr id="3584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75" y="1451412"/>
            <a:ext cx="3048000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4" name="Rectangle 1"/>
          <p:cNvSpPr>
            <a:spLocks noChangeArrowheads="1"/>
          </p:cNvSpPr>
          <p:nvPr/>
        </p:nvSpPr>
        <p:spPr bwMode="auto">
          <a:xfrm>
            <a:off x="3652043" y="5921829"/>
            <a:ext cx="17446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1">
                <a:solidFill>
                  <a:srgbClr val="000000"/>
                </a:solidFill>
              </a:rPr>
              <a:t>Figure 5.15 </a:t>
            </a:r>
            <a:r>
              <a:rPr lang="en-US" altLang="en-US" sz="1200" b="1" i="1">
                <a:solidFill>
                  <a:srgbClr val="000000"/>
                </a:solidFill>
              </a:rPr>
              <a:t>N</a:t>
            </a:r>
            <a:r>
              <a:rPr lang="en-US" altLang="en-US" sz="1200" b="1">
                <a:solidFill>
                  <a:srgbClr val="000000"/>
                </a:solidFill>
              </a:rPr>
              <a:t>-bit ALU</a:t>
            </a:r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911350" y="76200"/>
            <a:ext cx="6781800" cy="1143000"/>
          </a:xfrm>
          <a:prstGeom prst="rect">
            <a:avLst/>
          </a:prstGeom>
        </p:spPr>
        <p:txBody>
          <a:bodyPr anchor="ctr" anchorCtr="0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5pPr>
            <a:lvl6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6pPr>
            <a:lvl7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7pPr>
            <a:lvl8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8pPr>
            <a:lvl9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9pPr>
          </a:lstStyle>
          <a:p>
            <a:r>
              <a:rPr lang="en-US" kern="0" dirty="0" smtClean="0"/>
              <a:t>ALU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347141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1"/>
          <p:cNvSpPr txBox="1">
            <a:spLocks/>
          </p:cNvSpPr>
          <p:nvPr/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D7580031-58D8-4E1D-BF97-18519902E6F9}" type="slidenum">
              <a:rPr lang="en-US" smtClean="0">
                <a:latin typeface="Trebuchet MS" panose="020B0603020202020204" pitchFamily="34" charset="0"/>
              </a:rPr>
              <a:pPr algn="ctr">
                <a:defRPr/>
              </a:pPr>
              <a:t>25</a:t>
            </a:fld>
            <a:endParaRPr lang="en-US" dirty="0">
              <a:latin typeface="Trebuchet MS" panose="020B0603020202020204" pitchFamily="34" charset="0"/>
            </a:endParaRPr>
          </a:p>
        </p:txBody>
      </p:sp>
      <p:pic>
        <p:nvPicPr>
          <p:cNvPr id="1026" name="Picture 2" descr="C:\Users\Ashley.Murphy\Desktop\USAFA%20Logo%202%20Line%20CMY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313" y="3004688"/>
            <a:ext cx="6815137" cy="145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36264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VHDL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What is VHDL?</a:t>
                </a:r>
              </a:p>
              <a:p>
                <a:pPr lvl="1"/>
                <a:r>
                  <a:rPr lang="en-US" dirty="0" smtClean="0"/>
                  <a:t>Hardware Description Language</a:t>
                </a:r>
              </a:p>
              <a:p>
                <a14:m>
                  <m:oMath xmlns:m="http://schemas.openxmlformats.org/officeDocument/2006/math">
                    <m:bar>
                      <m:barPr>
                        <m:ctrlPr>
                          <a:rPr lang="en-US" i="1" u="sng" dirty="0" smtClean="0">
                            <a:latin typeface="Cambria Math"/>
                          </a:rPr>
                        </m:ctrlPr>
                      </m:barPr>
                      <m:e>
                        <m:r>
                          <a:rPr lang="en-US" b="1" i="0" u="sng" dirty="0" smtClean="0">
                            <a:latin typeface="Cambria Math"/>
                          </a:rPr>
                          <m:t>𝐕</m:t>
                        </m:r>
                      </m:e>
                    </m:bar>
                  </m:oMath>
                </a14:m>
                <a:r>
                  <a:rPr lang="en-US" dirty="0" smtClean="0"/>
                  <a:t>ery </a:t>
                </a:r>
                <a:r>
                  <a:rPr lang="en-US" u="sng" dirty="0" smtClean="0"/>
                  <a:t>H</a:t>
                </a:r>
                <a:r>
                  <a:rPr lang="en-US" dirty="0" smtClean="0"/>
                  <a:t>igh </a:t>
                </a:r>
                <a:r>
                  <a:rPr lang="en-US" u="sng" dirty="0" smtClean="0"/>
                  <a:t>S</a:t>
                </a:r>
                <a:r>
                  <a:rPr lang="en-US" dirty="0" smtClean="0"/>
                  <a:t>peed </a:t>
                </a:r>
                <a:r>
                  <a:rPr lang="en-US" u="sng" dirty="0" smtClean="0"/>
                  <a:t>I</a:t>
                </a:r>
                <a:r>
                  <a:rPr lang="en-US" dirty="0" smtClean="0"/>
                  <a:t>ntegrated </a:t>
                </a:r>
                <a:r>
                  <a:rPr lang="en-US" u="sng" dirty="0" smtClean="0"/>
                  <a:t>C</a:t>
                </a:r>
                <a:r>
                  <a:rPr lang="en-US" dirty="0" smtClean="0"/>
                  <a:t>ircuits (VHSIC) </a:t>
                </a:r>
                <a:r>
                  <a:rPr lang="en-US" u="sng" dirty="0" smtClean="0"/>
                  <a:t>H</a:t>
                </a:r>
                <a:r>
                  <a:rPr lang="en-US" dirty="0" smtClean="0"/>
                  <a:t>ardware </a:t>
                </a:r>
                <a:r>
                  <a:rPr lang="en-US" u="sng" dirty="0" smtClean="0"/>
                  <a:t>D</a:t>
                </a:r>
                <a:r>
                  <a:rPr lang="en-US" dirty="0" smtClean="0"/>
                  <a:t>escription </a:t>
                </a:r>
                <a:r>
                  <a:rPr lang="en-US" u="sng" dirty="0" smtClean="0"/>
                  <a:t>L</a:t>
                </a:r>
                <a:r>
                  <a:rPr lang="en-US" dirty="0" smtClean="0"/>
                  <a:t>anguage	</a:t>
                </a:r>
              </a:p>
              <a:p>
                <a:r>
                  <a:rPr lang="en-US" dirty="0" smtClean="0"/>
                  <a:t>VHDL is not sequential like (C, Java, &amp; Python)</a:t>
                </a:r>
              </a:p>
              <a:p>
                <a:pPr lvl="1"/>
                <a:r>
                  <a:rPr lang="en-US" dirty="0" smtClean="0"/>
                  <a:t>Everything happens all at once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25" t="-9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6 February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616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911350" y="76200"/>
            <a:ext cx="6781800" cy="1143000"/>
          </a:xfrm>
          <a:prstGeom prst="rect">
            <a:avLst/>
          </a:prstGeom>
        </p:spPr>
        <p:txBody>
          <a:bodyPr anchor="ctr" anchorCtr="0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5pPr>
            <a:lvl6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6pPr>
            <a:lvl7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7pPr>
            <a:lvl8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8pPr>
            <a:lvl9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9pPr>
          </a:lstStyle>
          <a:p>
            <a:r>
              <a:rPr lang="en-US" kern="0" dirty="0" smtClean="0"/>
              <a:t>Xilinx – VHDL to Board</a:t>
            </a:r>
            <a:endParaRPr lang="en-US" kern="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00100" y="1536700"/>
            <a:ext cx="8131175" cy="4324350"/>
          </a:xfrm>
          <a:prstGeom prst="rect">
            <a:avLst/>
          </a:prstGeom>
        </p:spPr>
        <p:txBody>
          <a:bodyPr/>
          <a:lstStyle>
            <a:lvl1pPr marL="2857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8975" indent="-2825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200" b="1">
                <a:solidFill>
                  <a:schemeClr val="tx1"/>
                </a:solidFill>
                <a:latin typeface="+mn-lt"/>
              </a:defRPr>
            </a:lvl2pPr>
            <a:lvl3pPr marL="1027113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kern="0" dirty="0" smtClean="0"/>
          </a:p>
        </p:txBody>
      </p:sp>
      <p:sp>
        <p:nvSpPr>
          <p:cNvPr id="2" name="Rectangle 1"/>
          <p:cNvSpPr/>
          <p:nvPr/>
        </p:nvSpPr>
        <p:spPr bwMode="auto">
          <a:xfrm>
            <a:off x="46494" y="2842636"/>
            <a:ext cx="1110686" cy="103710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HDL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1919176" y="2842636"/>
            <a:ext cx="1110686" cy="103710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/>
              <a:t>Synthesis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10" name="Straight Arrow Connector 9"/>
          <p:cNvCxnSpPr>
            <a:stCxn id="2" idx="3"/>
            <a:endCxn id="9" idx="1"/>
          </p:cNvCxnSpPr>
          <p:nvPr/>
        </p:nvCxnSpPr>
        <p:spPr bwMode="auto">
          <a:xfrm>
            <a:off x="1157180" y="3361190"/>
            <a:ext cx="761996" cy="0"/>
          </a:xfrm>
          <a:prstGeom prst="straightConnector1">
            <a:avLst/>
          </a:prstGeom>
          <a:solidFill>
            <a:srgbClr val="0C2D8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1157180" y="2979528"/>
            <a:ext cx="710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.</a:t>
            </a:r>
            <a:r>
              <a:rPr lang="en-US" sz="1800" dirty="0" err="1" smtClean="0"/>
              <a:t>vhd</a:t>
            </a:r>
            <a:endParaRPr lang="en-US" sz="1800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3791858" y="2840045"/>
            <a:ext cx="1110686" cy="103710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/>
              <a:t>Translate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14" name="Straight Arrow Connector 13"/>
          <p:cNvCxnSpPr>
            <a:stCxn id="9" idx="3"/>
            <a:endCxn id="13" idx="1"/>
          </p:cNvCxnSpPr>
          <p:nvPr/>
        </p:nvCxnSpPr>
        <p:spPr bwMode="auto">
          <a:xfrm flipV="1">
            <a:off x="3029862" y="3358599"/>
            <a:ext cx="761996" cy="2591"/>
          </a:xfrm>
          <a:prstGeom prst="straightConnector1">
            <a:avLst/>
          </a:prstGeom>
          <a:solidFill>
            <a:srgbClr val="0C2D8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3029862" y="2978213"/>
            <a:ext cx="710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.</a:t>
            </a:r>
            <a:r>
              <a:rPr lang="en-US" sz="1800" dirty="0" err="1" smtClean="0"/>
              <a:t>ngc</a:t>
            </a:r>
            <a:endParaRPr lang="en-US" sz="1800" dirty="0"/>
          </a:p>
        </p:txBody>
      </p:sp>
      <p:sp>
        <p:nvSpPr>
          <p:cNvPr id="16" name="Rectangle 15"/>
          <p:cNvSpPr/>
          <p:nvPr/>
        </p:nvSpPr>
        <p:spPr bwMode="auto">
          <a:xfrm>
            <a:off x="5650873" y="2837454"/>
            <a:ext cx="1110686" cy="103710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/>
              <a:t>Map, Place, &amp; </a:t>
            </a:r>
            <a:r>
              <a:rPr lang="en-US" sz="1600" dirty="0"/>
              <a:t>R</a:t>
            </a:r>
            <a:r>
              <a:rPr lang="en-US" sz="1600" dirty="0" smtClean="0"/>
              <a:t>oute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17" name="Straight Arrow Connector 16"/>
          <p:cNvCxnSpPr>
            <a:stCxn id="13" idx="3"/>
            <a:endCxn id="16" idx="1"/>
          </p:cNvCxnSpPr>
          <p:nvPr/>
        </p:nvCxnSpPr>
        <p:spPr bwMode="auto">
          <a:xfrm flipV="1">
            <a:off x="4902544" y="3356008"/>
            <a:ext cx="748329" cy="2591"/>
          </a:xfrm>
          <a:prstGeom prst="straightConnector1">
            <a:avLst/>
          </a:prstGeom>
          <a:solidFill>
            <a:srgbClr val="0C2D8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4881038" y="2959490"/>
            <a:ext cx="710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.</a:t>
            </a:r>
            <a:r>
              <a:rPr lang="en-US" sz="1800" dirty="0" err="1" smtClean="0"/>
              <a:t>ngd</a:t>
            </a:r>
            <a:endParaRPr lang="en-US" sz="1800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7554708" y="2829654"/>
            <a:ext cx="1511806" cy="103710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/>
              <a:t>Implement, Generate Programming File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20" name="Straight Arrow Connector 19"/>
          <p:cNvCxnSpPr>
            <a:stCxn id="16" idx="3"/>
            <a:endCxn id="19" idx="1"/>
          </p:cNvCxnSpPr>
          <p:nvPr/>
        </p:nvCxnSpPr>
        <p:spPr bwMode="auto">
          <a:xfrm flipV="1">
            <a:off x="6761559" y="3348208"/>
            <a:ext cx="793149" cy="7800"/>
          </a:xfrm>
          <a:prstGeom prst="straightConnector1">
            <a:avLst/>
          </a:prstGeom>
          <a:solidFill>
            <a:srgbClr val="0C2D8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6" name="TextBox 55"/>
          <p:cNvSpPr txBox="1"/>
          <p:nvPr/>
        </p:nvSpPr>
        <p:spPr>
          <a:xfrm>
            <a:off x="4260578" y="3983874"/>
            <a:ext cx="710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.</a:t>
            </a:r>
            <a:r>
              <a:rPr lang="en-US" sz="1800" dirty="0" err="1" smtClean="0"/>
              <a:t>ucf</a:t>
            </a:r>
            <a:endParaRPr lang="en-US" sz="1800" dirty="0"/>
          </a:p>
        </p:txBody>
      </p:sp>
      <p:cxnSp>
        <p:nvCxnSpPr>
          <p:cNvPr id="57" name="Straight Arrow Connector 56"/>
          <p:cNvCxnSpPr>
            <a:endCxn id="13" idx="2"/>
          </p:cNvCxnSpPr>
          <p:nvPr/>
        </p:nvCxnSpPr>
        <p:spPr bwMode="auto">
          <a:xfrm flipV="1">
            <a:off x="4347200" y="3877152"/>
            <a:ext cx="1" cy="582776"/>
          </a:xfrm>
          <a:prstGeom prst="straightConnector1">
            <a:avLst/>
          </a:prstGeom>
          <a:solidFill>
            <a:srgbClr val="0C2D8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1" name="TextBox 60"/>
          <p:cNvSpPr txBox="1"/>
          <p:nvPr/>
        </p:nvSpPr>
        <p:spPr>
          <a:xfrm>
            <a:off x="1404983" y="3903798"/>
            <a:ext cx="2139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Netlist - How things are connected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404983" y="1906324"/>
            <a:ext cx="2139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Transforms text description into Logic Gates</a:t>
            </a:r>
            <a:endParaRPr lang="en-US" sz="1800" dirty="0"/>
          </a:p>
        </p:txBody>
      </p:sp>
      <p:sp>
        <p:nvSpPr>
          <p:cNvPr id="63" name="TextBox 62"/>
          <p:cNvSpPr txBox="1"/>
          <p:nvPr/>
        </p:nvSpPr>
        <p:spPr>
          <a:xfrm>
            <a:off x="5707656" y="4503962"/>
            <a:ext cx="997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Target Device</a:t>
            </a:r>
            <a:endParaRPr lang="en-US" sz="1800" dirty="0"/>
          </a:p>
        </p:txBody>
      </p:sp>
      <p:cxnSp>
        <p:nvCxnSpPr>
          <p:cNvPr id="64" name="Straight Arrow Connector 63"/>
          <p:cNvCxnSpPr/>
          <p:nvPr/>
        </p:nvCxnSpPr>
        <p:spPr bwMode="auto">
          <a:xfrm flipV="1">
            <a:off x="6213110" y="3861702"/>
            <a:ext cx="1" cy="582776"/>
          </a:xfrm>
          <a:prstGeom prst="straightConnector1">
            <a:avLst/>
          </a:prstGeom>
          <a:solidFill>
            <a:srgbClr val="0C2D8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7" name="Straight Arrow Connector 66"/>
          <p:cNvCxnSpPr>
            <a:stCxn id="19" idx="2"/>
          </p:cNvCxnSpPr>
          <p:nvPr/>
        </p:nvCxnSpPr>
        <p:spPr bwMode="auto">
          <a:xfrm>
            <a:off x="8310611" y="3866761"/>
            <a:ext cx="0" cy="593167"/>
          </a:xfrm>
          <a:prstGeom prst="straightConnector1">
            <a:avLst/>
          </a:prstGeom>
          <a:solidFill>
            <a:srgbClr val="0C2D8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1" name="TextBox 70"/>
          <p:cNvSpPr txBox="1"/>
          <p:nvPr/>
        </p:nvSpPr>
        <p:spPr>
          <a:xfrm>
            <a:off x="8220968" y="3968424"/>
            <a:ext cx="710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.bit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17368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  <p:bldP spid="13" grpId="0" animBg="1"/>
      <p:bldP spid="15" grpId="0"/>
      <p:bldP spid="16" grpId="0" animBg="1"/>
      <p:bldP spid="18" grpId="0"/>
      <p:bldP spid="19" grpId="0" animBg="1"/>
      <p:bldP spid="56" grpId="0"/>
      <p:bldP spid="61" grpId="0"/>
      <p:bldP spid="62" grpId="0"/>
      <p:bldP spid="63" grpId="0"/>
      <p:bldP spid="7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FPGA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1463040"/>
            <a:ext cx="5344927" cy="4937760"/>
          </a:xfrm>
        </p:spPr>
        <p:txBody>
          <a:bodyPr/>
          <a:lstStyle/>
          <a:p>
            <a:r>
              <a:rPr lang="en-US" dirty="0"/>
              <a:t>Field Programmable Gate Array (FPGA)</a:t>
            </a:r>
          </a:p>
          <a:p>
            <a:pPr lvl="1"/>
            <a:r>
              <a:rPr lang="en-US" dirty="0"/>
              <a:t>Look-up table</a:t>
            </a:r>
          </a:p>
          <a:p>
            <a:pPr lvl="1"/>
            <a:r>
              <a:rPr lang="en-US" dirty="0"/>
              <a:t>Programmable </a:t>
            </a:r>
            <a:r>
              <a:rPr lang="en-US" dirty="0" smtClean="0"/>
              <a:t>interconnections</a:t>
            </a:r>
          </a:p>
          <a:p>
            <a:pPr lvl="1"/>
            <a:r>
              <a:rPr lang="en-US" dirty="0"/>
              <a:t>Made of LEs (Logic Elements) </a:t>
            </a:r>
            <a:r>
              <a:rPr lang="en-US" dirty="0" smtClean="0"/>
              <a:t>aka </a:t>
            </a:r>
          </a:p>
          <a:p>
            <a:pPr marL="406400" lvl="1" indent="0">
              <a:buNone/>
            </a:pPr>
            <a:r>
              <a:rPr lang="en-US" dirty="0"/>
              <a:t>	</a:t>
            </a:r>
            <a:r>
              <a:rPr lang="en-US" dirty="0" smtClean="0"/>
              <a:t>CLB </a:t>
            </a:r>
            <a:r>
              <a:rPr lang="en-US" dirty="0"/>
              <a:t>(Configurable Logic Blocks)</a:t>
            </a:r>
          </a:p>
          <a:p>
            <a:pPr marL="406400" lvl="1" indent="0">
              <a:buNone/>
            </a:pPr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6 February 2017</a:t>
            </a:fld>
            <a:endParaRPr lang="en-US"/>
          </a:p>
        </p:txBody>
      </p:sp>
      <p:sp>
        <p:nvSpPr>
          <p:cNvPr id="6" name="Footer Placeholder 1"/>
          <p:cNvSpPr txBox="1">
            <a:spLocks/>
          </p:cNvSpPr>
          <p:nvPr/>
        </p:nvSpPr>
        <p:spPr bwMode="auto">
          <a:xfrm>
            <a:off x="1768415" y="6011172"/>
            <a:ext cx="3385089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11430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6002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2057400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 smtClean="0">
                <a:solidFill>
                  <a:srgbClr val="000000"/>
                </a:solidFill>
                <a:latin typeface="Arial" charset="0"/>
              </a:rPr>
              <a:t>Copyright © 2013 Elsevier Inc. All rights reserved.</a:t>
            </a:r>
          </a:p>
        </p:txBody>
      </p:sp>
      <p:pic>
        <p:nvPicPr>
          <p:cNvPr id="7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7668" y="2260121"/>
            <a:ext cx="3906331" cy="3917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2574925" y="5605281"/>
            <a:ext cx="25749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1" dirty="0">
                <a:latin typeface="Arial" charset="0"/>
              </a:rPr>
              <a:t>Figure 5.57 General FPGA layout</a:t>
            </a:r>
            <a:endParaRPr lang="en-US" altLang="en-US" sz="12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241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FPGA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1463040"/>
            <a:ext cx="5344927" cy="4937760"/>
          </a:xfrm>
        </p:spPr>
        <p:txBody>
          <a:bodyPr/>
          <a:lstStyle/>
          <a:p>
            <a:r>
              <a:rPr lang="en-US" dirty="0" smtClean="0"/>
              <a:t>Key parts of Logic Elements</a:t>
            </a:r>
            <a:endParaRPr lang="en-US" dirty="0"/>
          </a:p>
          <a:p>
            <a:pPr lvl="1"/>
            <a:r>
              <a:rPr lang="en-US" dirty="0"/>
              <a:t>Look-up table</a:t>
            </a:r>
          </a:p>
          <a:p>
            <a:pPr lvl="1"/>
            <a:r>
              <a:rPr lang="en-US" dirty="0"/>
              <a:t>Flip-flop (1-bit register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Programmable interconnections via Multiplexers</a:t>
            </a:r>
          </a:p>
          <a:p>
            <a:pPr marL="406400" lvl="1" indent="0">
              <a:buNone/>
            </a:pPr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6 February 2017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370" y="3527557"/>
            <a:ext cx="4932089" cy="221609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05441" y="5912301"/>
            <a:ext cx="804844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By </a:t>
            </a:r>
            <a:r>
              <a:rPr lang="en-US" dirty="0" err="1"/>
              <a:t>Petter.kallstrom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/>
              <a:t>Public Domain, https://commons.wikimedia.org/w/index.php?curid=10224058</a:t>
            </a:r>
          </a:p>
        </p:txBody>
      </p:sp>
    </p:spTree>
    <p:extLst>
      <p:ext uri="{BB962C8B-B14F-4D97-AF65-F5344CB8AC3E}">
        <p14:creationId xmlns:p14="http://schemas.microsoft.com/office/powerpoint/2010/main" val="173184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2129110"/>
            <a:ext cx="4229100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464"/>
          <a:stretch/>
        </p:blipFill>
        <p:spPr bwMode="auto">
          <a:xfrm>
            <a:off x="4572000" y="2825422"/>
            <a:ext cx="4510806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83218"/>
            <a:ext cx="4502989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828800" y="182880"/>
            <a:ext cx="7040880" cy="1097280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r>
              <a:rPr lang="en-US" kern="0" dirty="0" smtClean="0"/>
              <a:t>ISE Reports – CE2 Example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82421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828800" y="182880"/>
            <a:ext cx="7040880" cy="1097280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r>
              <a:rPr lang="en-US" kern="0" dirty="0" smtClean="0"/>
              <a:t>Viewing Schematics – CE2</a:t>
            </a:r>
            <a:endParaRPr lang="en-US" kern="0" dirty="0"/>
          </a:p>
        </p:txBody>
      </p:sp>
      <p:pic>
        <p:nvPicPr>
          <p:cNvPr id="3074" name="Picture 2" descr="C:\Users\phillip.warner\Desktop\SchematicView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1088"/>
            <a:ext cx="2619375" cy="216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574" y="1000125"/>
            <a:ext cx="6448425" cy="585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50682"/>
            <a:ext cx="2549024" cy="127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58" y="5665480"/>
            <a:ext cx="2487258" cy="554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551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828800" y="182880"/>
            <a:ext cx="7040880" cy="1097280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r>
              <a:rPr lang="en-US" kern="0" dirty="0" smtClean="0"/>
              <a:t>Viewing Schematics – CE2</a:t>
            </a:r>
            <a:endParaRPr lang="en-US" kern="0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50682"/>
            <a:ext cx="2549024" cy="127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58" y="5665480"/>
            <a:ext cx="2487258" cy="554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C:\Users\phillip.warner\Desktop\SchematicViewerTech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58" y="1499134"/>
            <a:ext cx="2581275" cy="216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253" y="1562498"/>
            <a:ext cx="6391747" cy="4976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253" y="1544467"/>
            <a:ext cx="6391747" cy="4994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84771"/>
            <a:ext cx="5057775" cy="339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2345" y="925342"/>
            <a:ext cx="3457575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5806" y="2282134"/>
            <a:ext cx="3009900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388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4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USAFA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USAFA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SAFA Standar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8">
        <a:dk1>
          <a:srgbClr val="0C2D83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9256F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5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USAFA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USAFA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SAFA Standar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8">
        <a:dk1>
          <a:srgbClr val="0C2D83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9256F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Unknown Document Type" ma:contentTypeID="0x010104" ma:contentTypeVersion="0" ma:contentTypeDescription="" ma:contentTypeScope="" ma:versionID="05d83ceaa0bbd2e3bc716e6e66bd857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3d69fe45253d5ff147bb69036b756a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898C6F1-02C7-4807-8DB1-44412B5FAC7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DC1FC98-47FD-484D-96C4-FA35BF0221F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A6BADE1-4A4A-48A5-911B-5F6548B33A51}">
  <ds:schemaRefs>
    <ds:schemaRef ds:uri="http://www.w3.org/XML/1998/namespace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purl.org/dc/dcmitype/"/>
    <ds:schemaRef ds:uri="http://purl.org/dc/terms/"/>
    <ds:schemaRef ds:uri="http://schemas.microsoft.com/office/2006/metadata/propertie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68597</TotalTime>
  <Words>843</Words>
  <Application>Microsoft Office PowerPoint</Application>
  <PresentationFormat>On-screen Show (4:3)</PresentationFormat>
  <Paragraphs>391</Paragraphs>
  <Slides>25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4_USAFA Standard</vt:lpstr>
      <vt:lpstr>5_USAFA Standard</vt:lpstr>
      <vt:lpstr>PowerPoint Presentation</vt:lpstr>
      <vt:lpstr>Lesson 13 Outline</vt:lpstr>
      <vt:lpstr>VHDL</vt:lpstr>
      <vt:lpstr>PowerPoint Presentation</vt:lpstr>
      <vt:lpstr>FPGA</vt:lpstr>
      <vt:lpstr>FPGA</vt:lpstr>
      <vt:lpstr>PowerPoint Presentation</vt:lpstr>
      <vt:lpstr>PowerPoint Presentation</vt:lpstr>
      <vt:lpstr>PowerPoint Presentation</vt:lpstr>
      <vt:lpstr>Standard Logic Values</vt:lpstr>
      <vt:lpstr>VHDL</vt:lpstr>
      <vt:lpstr>PowerPoint Presentation</vt:lpstr>
      <vt:lpstr>Component Declaration and Instantiation</vt:lpstr>
      <vt:lpstr>PowerPoint Presentation</vt:lpstr>
      <vt:lpstr>PowerPoint Presentation</vt:lpstr>
      <vt:lpstr>PowerPoint Presentation</vt:lpstr>
      <vt:lpstr>PowerPoint Presentation</vt:lpstr>
      <vt:lpstr>Wakerly Handout</vt:lpstr>
      <vt:lpstr>Minority Circuit</vt:lpstr>
      <vt:lpstr>Testbenches (Pgs 220 – 224)</vt:lpstr>
      <vt:lpstr>Homework</vt:lpstr>
      <vt:lpstr>PowerPoint Presentation</vt:lpstr>
      <vt:lpstr>PowerPoint Presentation</vt:lpstr>
      <vt:lpstr>PowerPoint Presentation</vt:lpstr>
      <vt:lpstr>PowerPoint Presentation</vt:lpstr>
    </vt:vector>
  </TitlesOfParts>
  <Company>usafa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Briefing Topic Title Goes Here  (1 January 2005)</dc:title>
  <dc:creator>Falkinburg, Jeffrey L MAJ USAF USAFA USAFA/DFEC</dc:creator>
  <cp:lastModifiedBy>Maj Jeff Falkinburg</cp:lastModifiedBy>
  <cp:revision>4301</cp:revision>
  <cp:lastPrinted>2015-06-02T19:35:14Z</cp:lastPrinted>
  <dcterms:created xsi:type="dcterms:W3CDTF">2005-08-12T19:45:51Z</dcterms:created>
  <dcterms:modified xsi:type="dcterms:W3CDTF">2017-02-07T03:53:57Z</dcterms:modified>
</cp:coreProperties>
</file>