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</p:sldMasterIdLst>
  <p:notesMasterIdLst>
    <p:notesMasterId r:id="rId28"/>
  </p:notesMasterIdLst>
  <p:handoutMasterIdLst>
    <p:handoutMasterId r:id="rId29"/>
  </p:handoutMasterIdLst>
  <p:sldIdLst>
    <p:sldId id="286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25" r:id="rId14"/>
    <p:sldId id="317" r:id="rId15"/>
    <p:sldId id="318" r:id="rId16"/>
    <p:sldId id="319" r:id="rId17"/>
    <p:sldId id="320" r:id="rId18"/>
    <p:sldId id="321" r:id="rId19"/>
    <p:sldId id="322" r:id="rId20"/>
    <p:sldId id="324" r:id="rId21"/>
    <p:sldId id="323" r:id="rId22"/>
    <p:sldId id="326" r:id="rId23"/>
    <p:sldId id="327" r:id="rId24"/>
    <p:sldId id="328" r:id="rId25"/>
    <p:sldId id="309" r:id="rId26"/>
    <p:sldId id="280" r:id="rId2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F337"/>
    <a:srgbClr val="003399"/>
    <a:srgbClr val="0C2D83"/>
    <a:srgbClr val="A42C79"/>
    <a:srgbClr val="923799"/>
    <a:srgbClr val="874789"/>
    <a:srgbClr val="1D4A73"/>
    <a:srgbClr val="C808A3"/>
    <a:srgbClr val="7B448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3" autoAdjust="0"/>
    <p:restoredTop sz="92989" autoAdjust="0"/>
  </p:normalViewPr>
  <p:slideViewPr>
    <p:cSldViewPr snapToGrid="0">
      <p:cViewPr varScale="1">
        <p:scale>
          <a:sx n="110" d="100"/>
          <a:sy n="110" d="100"/>
        </p:scale>
        <p:origin x="-156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91" y="4416454"/>
            <a:ext cx="5046663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828A729-6264-454A-894C-FD3ACBF8A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C104480-063D-49C3-B37B-6FDC4DA8C788}" type="datetime3">
              <a:rPr lang="en-US"/>
              <a:pPr>
                <a:defRPr/>
              </a:pPr>
              <a:t>6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/>
              <a:pPr>
                <a:defRPr/>
              </a:pPr>
              <a:t>6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DDDF030-EE8C-48C8-B35A-7A5AA2E1D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B70A108-3252-41E5-B998-DFD4EB0E8CFA}" type="datetime3">
              <a:rPr lang="en-US"/>
              <a:pPr>
                <a:defRPr/>
              </a:pPr>
              <a:t>6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5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Guidance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Purpose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Process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Current </a:t>
            </a:r>
            <a:r>
              <a:rPr lang="en-US" sz="16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Sr</a:t>
            </a:r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8" r:id="rId2"/>
    <p:sldLayoutId id="2147483779" r:id="rId3"/>
    <p:sldLayoutId id="2147483780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harepoint.usafa.edu/academics/eleccompengineering/ece281/Handouts/DDPP%204th%20Wakerly-5-3%20VHDL%20section.pdf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281</a:t>
            </a:r>
            <a:br>
              <a:rPr lang="en-US" dirty="0"/>
            </a:br>
            <a:r>
              <a:rPr lang="en-US" dirty="0"/>
              <a:t>Lesson </a:t>
            </a:r>
            <a:r>
              <a:rPr lang="en-US" dirty="0" smtClean="0"/>
              <a:t>13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401671" y="4743731"/>
            <a:ext cx="4266453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>
              <a:spcBef>
                <a:spcPts val="0"/>
              </a:spcBef>
            </a:pPr>
            <a:r>
              <a:rPr lang="en-US" dirty="0"/>
              <a:t>Maj Jeffrey Falkinburg</a:t>
            </a:r>
            <a:br>
              <a:rPr lang="en-US" dirty="0"/>
            </a:br>
            <a:r>
              <a:rPr lang="en-US" dirty="0" smtClean="0"/>
              <a:t>USAFA/DFEC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Room 2E46E</a:t>
            </a:r>
            <a:br>
              <a:rPr lang="en-US" dirty="0" smtClean="0"/>
            </a:br>
            <a:r>
              <a:rPr lang="en-US" dirty="0" smtClean="0"/>
              <a:t>333-9193</a:t>
            </a:r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VHDL – Structural Definition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2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library </a:t>
            </a:r>
            <a:r>
              <a:rPr lang="en-US" sz="12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IEEE</a:t>
            </a: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 </a:t>
            </a:r>
            <a:r>
              <a:rPr lang="en-US" sz="1200" dirty="0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-- These lines are similar to a #include in C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2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use </a:t>
            </a:r>
            <a:r>
              <a:rPr lang="en-US" sz="12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IEEE</a:t>
            </a: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.</a:t>
            </a:r>
            <a:r>
              <a:rPr lang="en-US" sz="12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std_logic_1164</a:t>
            </a: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.</a:t>
            </a:r>
            <a:r>
              <a:rPr lang="en-US" sz="12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all</a:t>
            </a: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2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library </a:t>
            </a:r>
            <a:r>
              <a:rPr lang="en-US" sz="1200" dirty="0" err="1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unisim</a:t>
            </a: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 </a:t>
            </a:r>
            <a:r>
              <a:rPr lang="en-US" sz="1200" dirty="0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-- Use these libraries if you are using primitive components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2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 use </a:t>
            </a:r>
            <a:r>
              <a:rPr lang="en-US" sz="1200" dirty="0" err="1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unisim</a:t>
            </a:r>
            <a:r>
              <a:rPr lang="en-US" sz="1200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.</a:t>
            </a:r>
            <a:r>
              <a:rPr lang="en-US" sz="1200" dirty="0" err="1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vcomponents</a:t>
            </a:r>
            <a:r>
              <a:rPr lang="en-US" sz="1200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.</a:t>
            </a:r>
            <a:r>
              <a:rPr lang="en-US" sz="1200" dirty="0" err="1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all</a:t>
            </a: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2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 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2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entity </a:t>
            </a: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ce2_ha_structural </a:t>
            </a:r>
            <a:r>
              <a:rPr lang="en-US" sz="12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is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2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Port </a:t>
            </a: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 A : </a:t>
            </a:r>
            <a:r>
              <a:rPr lang="en-US" sz="12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in </a:t>
            </a:r>
            <a:r>
              <a:rPr lang="en-US" sz="12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		B : </a:t>
            </a:r>
            <a:r>
              <a:rPr lang="en-US" sz="12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in </a:t>
            </a:r>
            <a:r>
              <a:rPr lang="en-US" sz="12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		S : </a:t>
            </a:r>
            <a:r>
              <a:rPr lang="en-US" sz="12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out </a:t>
            </a:r>
            <a:r>
              <a:rPr lang="en-US" sz="12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out </a:t>
            </a:r>
            <a:r>
              <a:rPr lang="en-US" sz="12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);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2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end </a:t>
            </a: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ce2_ha_structural;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2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 </a:t>
            </a:r>
            <a:endParaRPr lang="en-US" sz="1800" dirty="0">
              <a:latin typeface="Calibri"/>
              <a:ea typeface="Calibri"/>
              <a:cs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988" y="2704761"/>
            <a:ext cx="3788036" cy="1448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Callout 1 4"/>
          <p:cNvSpPr/>
          <p:nvPr/>
        </p:nvSpPr>
        <p:spPr bwMode="auto">
          <a:xfrm>
            <a:off x="7226488" y="2198376"/>
            <a:ext cx="1310185" cy="532263"/>
          </a:xfrm>
          <a:prstGeom prst="borderCallout1">
            <a:avLst>
              <a:gd name="adj1" fmla="val 46955"/>
              <a:gd name="adj2" fmla="val -1041"/>
              <a:gd name="adj3" fmla="val 188844"/>
              <a:gd name="adj4" fmla="val -5489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419444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VHDL – Structural Definition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769" y="2167642"/>
            <a:ext cx="4661530" cy="225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architecture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Structural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of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ce2_ha_structural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is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 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component </a:t>
            </a:r>
            <a:r>
              <a:rPr lang="en-US" sz="1400" dirty="0">
                <a:solidFill>
                  <a:srgbClr val="AB0000"/>
                </a:solidFill>
                <a:latin typeface="Courier"/>
                <a:ea typeface="Calibri"/>
                <a:cs typeface="Courier"/>
              </a:rPr>
              <a:t>AND2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1714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port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 i0, i1 :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in </a:t>
            </a:r>
            <a:r>
              <a:rPr lang="en-US" sz="1400" dirty="0" err="1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6858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o :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out </a:t>
            </a:r>
            <a:r>
              <a:rPr lang="en-US" sz="1400" dirty="0" err="1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);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end component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 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component </a:t>
            </a:r>
            <a:r>
              <a:rPr lang="en-US" sz="1400" dirty="0">
                <a:solidFill>
                  <a:srgbClr val="AB0000"/>
                </a:solidFill>
                <a:latin typeface="Courier"/>
                <a:ea typeface="Calibri"/>
                <a:cs typeface="Courier"/>
              </a:rPr>
              <a:t>XOR2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	port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 i0, i1 :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in </a:t>
            </a:r>
            <a:r>
              <a:rPr lang="en-US" sz="1400" dirty="0" err="1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			o :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out </a:t>
            </a:r>
            <a:r>
              <a:rPr lang="en-US" sz="1400" dirty="0" err="1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);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end component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 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signal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s1, s2 : </a:t>
            </a:r>
            <a:r>
              <a:rPr lang="en-US" sz="1400" dirty="0" err="1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 </a:t>
            </a:r>
            <a:r>
              <a:rPr lang="en-US" sz="1400" dirty="0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-- </a:t>
            </a:r>
            <a:r>
              <a:rPr lang="en-US" sz="1400" dirty="0" smtClean="0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wires which </a:t>
            </a:r>
            <a:r>
              <a:rPr lang="en-US" sz="1400" dirty="0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begin &amp; end in the component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 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begin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endParaRPr lang="en-US" sz="20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34858" y="2044466"/>
            <a:ext cx="2917371" cy="2407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Line Callout 1 7"/>
          <p:cNvSpPr/>
          <p:nvPr/>
        </p:nvSpPr>
        <p:spPr bwMode="auto">
          <a:xfrm>
            <a:off x="7433523" y="1477699"/>
            <a:ext cx="1310185" cy="532263"/>
          </a:xfrm>
          <a:prstGeom prst="borderCallout1">
            <a:avLst>
              <a:gd name="adj1" fmla="val 46955"/>
              <a:gd name="adj2" fmla="val -1041"/>
              <a:gd name="adj3" fmla="val 104567"/>
              <a:gd name="adj4" fmla="val -45675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Entity</a:t>
            </a:r>
          </a:p>
        </p:txBody>
      </p:sp>
      <p:sp>
        <p:nvSpPr>
          <p:cNvPr id="9" name="Line Callout 1 8"/>
          <p:cNvSpPr/>
          <p:nvPr/>
        </p:nvSpPr>
        <p:spPr bwMode="auto">
          <a:xfrm>
            <a:off x="6601010" y="5051480"/>
            <a:ext cx="2142698" cy="532263"/>
          </a:xfrm>
          <a:prstGeom prst="borderCallout1">
            <a:avLst>
              <a:gd name="adj1" fmla="val -5900"/>
              <a:gd name="adj2" fmla="val 50031"/>
              <a:gd name="adj3" fmla="val -373372"/>
              <a:gd name="adj4" fmla="val 600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24932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VHDL – Structural Definition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 smtClean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begin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unit1: </a:t>
            </a:r>
            <a:r>
              <a:rPr lang="en-US" sz="1600" dirty="0">
                <a:solidFill>
                  <a:srgbClr val="AB0000"/>
                </a:solidFill>
                <a:latin typeface="Courier"/>
                <a:ea typeface="Calibri"/>
                <a:cs typeface="Courier"/>
              </a:rPr>
              <a:t>AND2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port map </a:t>
            </a: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 </a:t>
            </a:r>
            <a:r>
              <a:rPr lang="en-US" sz="1600" dirty="0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-- s1 &lt;= A AND B; (i.e. </a:t>
            </a:r>
            <a:r>
              <a:rPr lang="en-US" sz="1600" dirty="0" err="1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Cout</a:t>
            </a:r>
            <a:r>
              <a:rPr lang="en-US" sz="1600" dirty="0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)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714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i0 =&gt; a,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714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i1 =&gt; b,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714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o =&gt; s1);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unit2: </a:t>
            </a:r>
            <a:r>
              <a:rPr lang="en-US" sz="1600" dirty="0">
                <a:solidFill>
                  <a:srgbClr val="AB0000"/>
                </a:solidFill>
                <a:latin typeface="Courier"/>
                <a:ea typeface="Calibri"/>
                <a:cs typeface="Courier"/>
              </a:rPr>
              <a:t>XOR2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port map </a:t>
            </a: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 </a:t>
            </a:r>
            <a:r>
              <a:rPr lang="en-US" sz="1600" dirty="0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-- s2 &lt;= A XOR B; (i.e. Sum)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714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i0 =&gt; a,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714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i1 =&gt; b,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714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o =&gt; s2);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 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&lt;= s1;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S &lt;= s2;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 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end </a:t>
            </a: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Structural;</a:t>
            </a:r>
            <a:endParaRPr lang="en-US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419" y="4099410"/>
            <a:ext cx="4661530" cy="225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0" y="3990748"/>
            <a:ext cx="2917371" cy="2407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Line Callout 1 10"/>
          <p:cNvSpPr/>
          <p:nvPr/>
        </p:nvSpPr>
        <p:spPr bwMode="auto">
          <a:xfrm>
            <a:off x="6550452" y="2556001"/>
            <a:ext cx="1310185" cy="532263"/>
          </a:xfrm>
          <a:prstGeom prst="borderCallout1">
            <a:avLst>
              <a:gd name="adj1" fmla="val 46955"/>
              <a:gd name="adj2" fmla="val -1041"/>
              <a:gd name="adj3" fmla="val 265017"/>
              <a:gd name="adj4" fmla="val -4238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Entity</a:t>
            </a:r>
          </a:p>
        </p:txBody>
      </p:sp>
      <p:sp>
        <p:nvSpPr>
          <p:cNvPr id="12" name="Line Callout 1 11"/>
          <p:cNvSpPr/>
          <p:nvPr/>
        </p:nvSpPr>
        <p:spPr bwMode="auto">
          <a:xfrm>
            <a:off x="6550452" y="3265812"/>
            <a:ext cx="2142698" cy="532263"/>
          </a:xfrm>
          <a:prstGeom prst="borderCallout1">
            <a:avLst>
              <a:gd name="adj1" fmla="val 104308"/>
              <a:gd name="adj2" fmla="val 50032"/>
              <a:gd name="adj3" fmla="val 357566"/>
              <a:gd name="adj4" fmla="val -1412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58114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VHDL – Behavioral Definition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library 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IEEE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use 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IEEE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.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STD_LOGIC_1164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.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ALL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 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entity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ce2_half_adder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is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	Port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 A :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in 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			B :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in 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			S :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out 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out 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);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end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ce2_half_adder;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 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architecture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Behavioral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of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ce2_half_adder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is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 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begin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 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	S &lt;= A </a:t>
            </a:r>
            <a:r>
              <a:rPr lang="en-US" sz="1400" dirty="0" err="1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xor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B;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&lt;= A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and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B;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 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end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Behavioral;</a:t>
            </a:r>
            <a:endParaRPr lang="en-US" sz="20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61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Wakerly</a:t>
            </a:r>
            <a:r>
              <a:rPr lang="en-US" dirty="0" smtClean="0"/>
              <a:t> Handout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Structural Implementation Example from </a:t>
            </a:r>
            <a:r>
              <a:rPr lang="en-US" dirty="0" err="1" smtClean="0"/>
              <a:t>Wakerly</a:t>
            </a:r>
            <a:r>
              <a:rPr lang="en-US" dirty="0" smtClean="0"/>
              <a:t> Handout:</a:t>
            </a:r>
          </a:p>
          <a:p>
            <a:pPr lvl="1"/>
            <a:r>
              <a:rPr lang="en-US" dirty="0" smtClean="0">
                <a:hlinkClick r:id="rId2"/>
              </a:rPr>
              <a:t>https://sharepoint.usafa.edu/academics/eleccompengineering/ece281/Handouts/DDPP%204th%20Wakerly-5-3%20VHDL%20section.pdf</a:t>
            </a:r>
            <a:endParaRPr lang="en-US" dirty="0"/>
          </a:p>
          <a:p>
            <a:pPr lvl="1"/>
            <a:r>
              <a:rPr lang="en-US" dirty="0" smtClean="0"/>
              <a:t>Table 5-30 Structural VHDL program for a prime-number detector.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2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Minority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Minority Circuit – Output is high if a minority of the inputs are high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February 2017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683895"/>
              </p:ext>
            </p:extLst>
          </p:nvPr>
        </p:nvGraphicFramePr>
        <p:xfrm>
          <a:off x="760283" y="2577283"/>
          <a:ext cx="1620608" cy="3526849"/>
        </p:xfrm>
        <a:graphic>
          <a:graphicData uri="http://schemas.openxmlformats.org/drawingml/2006/table">
            <a:tbl>
              <a:tblPr firstRow="1" firstCol="1" bandRow="1"/>
              <a:tblGrid>
                <a:gridCol w="341577"/>
                <a:gridCol w="341577"/>
                <a:gridCol w="341577"/>
                <a:gridCol w="595877"/>
              </a:tblGrid>
              <a:tr h="349485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Truth Table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2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900" y="1959355"/>
            <a:ext cx="53054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3459193" y="2540759"/>
            <a:ext cx="4528868" cy="306641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00891" y="2234244"/>
            <a:ext cx="113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Minority</a:t>
            </a:r>
            <a:endParaRPr lang="en-US" dirty="0"/>
          </a:p>
        </p:txBody>
      </p:sp>
      <p:sp>
        <p:nvSpPr>
          <p:cNvPr id="9" name="Line Callout 1 8"/>
          <p:cNvSpPr/>
          <p:nvPr/>
        </p:nvSpPr>
        <p:spPr bwMode="auto">
          <a:xfrm>
            <a:off x="6810233" y="1876825"/>
            <a:ext cx="1310185" cy="532263"/>
          </a:xfrm>
          <a:prstGeom prst="borderCallout1">
            <a:avLst>
              <a:gd name="adj1" fmla="val 46955"/>
              <a:gd name="adj2" fmla="val -1041"/>
              <a:gd name="adj3" fmla="val 128877"/>
              <a:gd name="adj4" fmla="val -25922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Entity</a:t>
            </a:r>
          </a:p>
        </p:txBody>
      </p:sp>
      <p:sp>
        <p:nvSpPr>
          <p:cNvPr id="10" name="Line Callout 1 9"/>
          <p:cNvSpPr/>
          <p:nvPr/>
        </p:nvSpPr>
        <p:spPr bwMode="auto">
          <a:xfrm>
            <a:off x="6811530" y="2540759"/>
            <a:ext cx="2142698" cy="532263"/>
          </a:xfrm>
          <a:prstGeom prst="borderCallout1">
            <a:avLst>
              <a:gd name="adj1" fmla="val 105929"/>
              <a:gd name="adj2" fmla="val 49629"/>
              <a:gd name="adj3" fmla="val 360808"/>
              <a:gd name="adj4" fmla="val -5035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95014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Testbenches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536700"/>
            <a:ext cx="8258175" cy="432435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Assert</a:t>
            </a:r>
            <a:r>
              <a:rPr lang="en-US" dirty="0" smtClean="0"/>
              <a:t> (check output)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Report</a:t>
            </a:r>
            <a:r>
              <a:rPr lang="en-US" dirty="0" smtClean="0"/>
              <a:t> (report message)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Severity</a:t>
            </a:r>
            <a:r>
              <a:rPr lang="en-US" dirty="0" smtClean="0"/>
              <a:t> (Error, Warning, Note, Failure)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latin typeface="Courier"/>
              </a:rPr>
              <a:t>A &lt;= '0'; B &lt;= '0'; C &lt;= '0'; D &lt;= '0' ; S &lt;= </a:t>
            </a:r>
            <a:r>
              <a:rPr lang="en-US" sz="1800" b="0" dirty="0">
                <a:solidFill>
                  <a:srgbClr val="808080"/>
                </a:solidFill>
                <a:latin typeface="Courier"/>
              </a:rPr>
              <a:t>"00"</a:t>
            </a:r>
            <a:r>
              <a:rPr lang="en-US" sz="1800" b="0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pPr marL="0" indent="0">
              <a:buNone/>
            </a:pPr>
            <a:r>
              <a:rPr lang="nn-NO" sz="1800" b="0" dirty="0" smtClean="0">
                <a:solidFill>
                  <a:srgbClr val="0000FF"/>
                </a:solidFill>
                <a:latin typeface="Courier"/>
              </a:rPr>
              <a:t>wait </a:t>
            </a:r>
            <a:r>
              <a:rPr lang="nn-NO" sz="1800" b="0" dirty="0">
                <a:solidFill>
                  <a:srgbClr val="0000FF"/>
                </a:solidFill>
                <a:latin typeface="Courier"/>
              </a:rPr>
              <a:t>for </a:t>
            </a:r>
            <a:r>
              <a:rPr lang="nn-NO" sz="1800" b="0" dirty="0">
                <a:solidFill>
                  <a:srgbClr val="000000"/>
                </a:solidFill>
                <a:latin typeface="Courier"/>
              </a:rPr>
              <a:t>10 </a:t>
            </a:r>
            <a:r>
              <a:rPr lang="nn-NO" sz="1800" b="0" dirty="0">
                <a:solidFill>
                  <a:srgbClr val="0000FF"/>
                </a:solidFill>
                <a:latin typeface="Courier"/>
              </a:rPr>
              <a:t>ns</a:t>
            </a:r>
            <a:r>
              <a:rPr lang="nn-NO" sz="1800" b="0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pPr marL="0" indent="0">
              <a:buNone/>
            </a:pPr>
            <a:r>
              <a:rPr lang="en-US" sz="1800" b="0" dirty="0" smtClean="0">
                <a:solidFill>
                  <a:srgbClr val="0000FF"/>
                </a:solidFill>
                <a:latin typeface="Courier"/>
              </a:rPr>
              <a:t>ASSERT </a:t>
            </a:r>
            <a:r>
              <a:rPr lang="en-US" sz="1800" b="0" dirty="0">
                <a:solidFill>
                  <a:srgbClr val="000000"/>
                </a:solidFill>
                <a:latin typeface="Courier"/>
              </a:rPr>
              <a:t>Y = '1' </a:t>
            </a:r>
            <a:r>
              <a:rPr lang="en-US" sz="1800" b="0" dirty="0">
                <a:solidFill>
                  <a:srgbClr val="0000FF"/>
                </a:solidFill>
                <a:latin typeface="Courier"/>
              </a:rPr>
              <a:t>REPORT </a:t>
            </a:r>
            <a:r>
              <a:rPr lang="en-US" sz="1800" b="0" dirty="0">
                <a:solidFill>
                  <a:srgbClr val="808080"/>
                </a:solidFill>
                <a:latin typeface="Courier"/>
              </a:rPr>
              <a:t>"Test 0000 00 Failed" </a:t>
            </a:r>
            <a:r>
              <a:rPr lang="en-US" sz="1800" b="0" dirty="0">
                <a:solidFill>
                  <a:srgbClr val="0000FF"/>
                </a:solidFill>
                <a:latin typeface="Courier"/>
              </a:rPr>
              <a:t>SEVERITY </a:t>
            </a:r>
            <a:r>
              <a:rPr lang="en-US" sz="1800" b="0" dirty="0" smtClean="0">
                <a:solidFill>
                  <a:srgbClr val="000000"/>
                </a:solidFill>
                <a:latin typeface="Courier"/>
              </a:rPr>
              <a:t>ERROR;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US" sz="1800" b="0" dirty="0" smtClean="0">
                <a:solidFill>
                  <a:srgbClr val="000000"/>
                </a:solidFill>
                <a:latin typeface="Courier"/>
              </a:rPr>
              <a:t>		</a:t>
            </a:r>
            <a:r>
              <a:rPr lang="en-US" sz="1800" b="0" dirty="0" smtClean="0">
                <a:solidFill>
                  <a:srgbClr val="008100"/>
                </a:solidFill>
                <a:latin typeface="Courier"/>
              </a:rPr>
              <a:t>-- </a:t>
            </a:r>
            <a:r>
              <a:rPr lang="en-US" sz="1800" b="0" dirty="0">
                <a:solidFill>
                  <a:srgbClr val="008100"/>
                </a:solidFill>
                <a:latin typeface="Courier"/>
              </a:rPr>
              <a:t>Can use </a:t>
            </a:r>
            <a:r>
              <a:rPr lang="en-US" sz="1800" b="0" dirty="0" smtClean="0">
                <a:solidFill>
                  <a:srgbClr val="008100"/>
                </a:solidFill>
                <a:latin typeface="Courier"/>
              </a:rPr>
              <a:t>Error, Warning</a:t>
            </a:r>
            <a:r>
              <a:rPr lang="en-US" sz="1800" b="0" dirty="0">
                <a:solidFill>
                  <a:srgbClr val="008100"/>
                </a:solidFill>
                <a:latin typeface="Courier"/>
              </a:rPr>
              <a:t>, </a:t>
            </a:r>
            <a:r>
              <a:rPr lang="en-US" sz="1800" b="0" dirty="0" smtClean="0">
                <a:solidFill>
                  <a:srgbClr val="008100"/>
                </a:solidFill>
                <a:latin typeface="Courier"/>
              </a:rPr>
              <a:t>Note Failure</a:t>
            </a:r>
            <a:endParaRPr lang="en-US" sz="1800" dirty="0" smtClean="0"/>
          </a:p>
          <a:p>
            <a:r>
              <a:rPr lang="en-US" dirty="0" smtClean="0"/>
              <a:t>Be Careful with its use:  What could be an issue?</a:t>
            </a:r>
          </a:p>
          <a:p>
            <a:pPr lvl="1"/>
            <a:r>
              <a:rPr lang="en-US" dirty="0" smtClean="0"/>
              <a:t>Propagation Delay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February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8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 4-13: </a:t>
            </a:r>
            <a:r>
              <a:rPr lang="en-US" dirty="0" smtClean="0"/>
              <a:t>Build and test </a:t>
            </a:r>
            <a:r>
              <a:rPr lang="en-US" dirty="0" smtClean="0"/>
              <a:t>a 2 to 4 Decoder Module in HDL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February 2017</a:t>
            </a:fld>
            <a:endParaRPr lang="en-US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2219325"/>
            <a:ext cx="289877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3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142" y="3472535"/>
            <a:ext cx="2488223" cy="2646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ALU – Block Diagram</a:t>
            </a:r>
            <a:endParaRPr lang="en-US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u="sng" dirty="0"/>
              <a:t>ALU:</a:t>
            </a:r>
            <a:r>
              <a:rPr lang="en-US" dirty="0"/>
              <a:t>  </a:t>
            </a:r>
            <a:r>
              <a:rPr lang="en-US" dirty="0" smtClean="0">
                <a:solidFill>
                  <a:srgbClr val="FF0000"/>
                </a:solidFill>
              </a:rPr>
              <a:t>Arithmetic </a:t>
            </a:r>
            <a:r>
              <a:rPr lang="en-US" dirty="0">
                <a:solidFill>
                  <a:srgbClr val="FF0000"/>
                </a:solidFill>
              </a:rPr>
              <a:t>Logic Unit</a:t>
            </a:r>
          </a:p>
          <a:p>
            <a:pPr lvl="1"/>
            <a:r>
              <a:rPr lang="en-US" dirty="0"/>
              <a:t>Combine Math and Logic</a:t>
            </a:r>
          </a:p>
          <a:p>
            <a:pPr lvl="1"/>
            <a:r>
              <a:rPr lang="en-US" dirty="0"/>
              <a:t>Heart of most </a:t>
            </a:r>
            <a:r>
              <a:rPr lang="en-US" dirty="0">
                <a:solidFill>
                  <a:srgbClr val="FF0000"/>
                </a:solidFill>
              </a:rPr>
              <a:t>computers</a:t>
            </a:r>
          </a:p>
          <a:p>
            <a:pPr lvl="1"/>
            <a:r>
              <a:rPr lang="en-US" dirty="0"/>
              <a:t>Has 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 functions</a:t>
            </a:r>
          </a:p>
          <a:p>
            <a:endParaRPr lang="en-US" kern="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139994"/>
              </p:ext>
            </p:extLst>
          </p:nvPr>
        </p:nvGraphicFramePr>
        <p:xfrm>
          <a:off x="6030290" y="1637118"/>
          <a:ext cx="2426200" cy="4239050"/>
        </p:xfrm>
        <a:graphic>
          <a:graphicData uri="http://schemas.openxmlformats.org/drawingml/2006/table">
            <a:tbl>
              <a:tblPr firstRow="1" firstCol="1" bandRow="1"/>
              <a:tblGrid>
                <a:gridCol w="341577"/>
                <a:gridCol w="341577"/>
                <a:gridCol w="341577"/>
                <a:gridCol w="1401469"/>
              </a:tblGrid>
              <a:tr h="717445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Control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Signals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0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0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0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 and B</a:t>
                      </a: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 or 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 + 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Not Used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b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2000" b="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and B’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 or B’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20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– 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174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set &lt;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38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ALU – Block Diagram</a:t>
            </a:r>
            <a:endParaRPr lang="en-US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5315" y="1543538"/>
            <a:ext cx="8131175" cy="4795716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u="sng" dirty="0" smtClean="0"/>
              <a:t>Build </a:t>
            </a:r>
            <a:r>
              <a:rPr lang="en-US" u="sng" dirty="0"/>
              <a:t>an ALU with logic Functions:</a:t>
            </a:r>
            <a:endParaRPr lang="en-US" dirty="0"/>
          </a:p>
          <a:p>
            <a:r>
              <a:rPr lang="en-US" dirty="0"/>
              <a:t>What do we need?</a:t>
            </a:r>
          </a:p>
          <a:p>
            <a:pPr lvl="1"/>
            <a:r>
              <a:rPr lang="en-US" dirty="0"/>
              <a:t>Adder</a:t>
            </a:r>
          </a:p>
          <a:p>
            <a:pPr lvl="1"/>
            <a:r>
              <a:rPr lang="en-US" dirty="0"/>
              <a:t>Inverter</a:t>
            </a:r>
          </a:p>
          <a:p>
            <a:pPr lvl="1"/>
            <a:r>
              <a:rPr lang="en-US" dirty="0"/>
              <a:t>And</a:t>
            </a:r>
          </a:p>
          <a:p>
            <a:pPr lvl="1"/>
            <a:r>
              <a:rPr lang="en-US" dirty="0"/>
              <a:t>Or</a:t>
            </a:r>
          </a:p>
          <a:p>
            <a:pPr lvl="1"/>
            <a:r>
              <a:rPr lang="en-US" dirty="0"/>
              <a:t>Mux </a:t>
            </a:r>
          </a:p>
          <a:p>
            <a:pPr lvl="1"/>
            <a:r>
              <a:rPr lang="en-US" dirty="0"/>
              <a:t>Comparator</a:t>
            </a:r>
          </a:p>
          <a:p>
            <a:endParaRPr lang="en-US" kern="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168" y="2557189"/>
            <a:ext cx="2163467" cy="230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773723" y="5574323"/>
            <a:ext cx="7051431" cy="597877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How would we design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this? Let’s draw it out …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389512"/>
              </p:ext>
            </p:extLst>
          </p:nvPr>
        </p:nvGraphicFramePr>
        <p:xfrm>
          <a:off x="6030290" y="1637118"/>
          <a:ext cx="2426200" cy="4239050"/>
        </p:xfrm>
        <a:graphic>
          <a:graphicData uri="http://schemas.openxmlformats.org/drawingml/2006/table">
            <a:tbl>
              <a:tblPr firstRow="1" firstCol="1" bandRow="1"/>
              <a:tblGrid>
                <a:gridCol w="341577"/>
                <a:gridCol w="341577"/>
                <a:gridCol w="341577"/>
                <a:gridCol w="1401469"/>
              </a:tblGrid>
              <a:tr h="717445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Control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Signals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0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0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0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 and B</a:t>
                      </a: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 or 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 + 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Not Used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b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2000" b="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and B’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 or B’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20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– 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174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set &lt;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9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13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Time Logs! </a:t>
            </a:r>
          </a:p>
          <a:p>
            <a:r>
              <a:rPr lang="en-US" dirty="0" smtClean="0"/>
              <a:t>VHDL </a:t>
            </a:r>
            <a:r>
              <a:rPr lang="en-US" dirty="0" smtClean="0"/>
              <a:t>Introduction</a:t>
            </a:r>
          </a:p>
          <a:p>
            <a:r>
              <a:rPr lang="en-US" dirty="0" smtClean="0"/>
              <a:t>Component Declaration and Instantiation</a:t>
            </a:r>
          </a:p>
          <a:p>
            <a:r>
              <a:rPr lang="en-US" dirty="0" smtClean="0"/>
              <a:t>Self Checking </a:t>
            </a:r>
            <a:r>
              <a:rPr lang="en-US" dirty="0" err="1" smtClean="0"/>
              <a:t>Testbenches</a:t>
            </a:r>
            <a:endParaRPr lang="en-US" dirty="0" smtClean="0"/>
          </a:p>
          <a:p>
            <a:r>
              <a:rPr lang="en-US" dirty="0" smtClean="0"/>
              <a:t>Examples/Practice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4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85536" y="601798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3584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451412"/>
            <a:ext cx="3048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1"/>
          <p:cNvSpPr>
            <a:spLocks noChangeArrowheads="1"/>
          </p:cNvSpPr>
          <p:nvPr/>
        </p:nvSpPr>
        <p:spPr bwMode="auto">
          <a:xfrm>
            <a:off x="3652043" y="5921829"/>
            <a:ext cx="17446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</a:rPr>
              <a:t>Figure 5.15 </a:t>
            </a:r>
            <a:r>
              <a:rPr lang="en-US" altLang="en-US" sz="1200" b="1" i="1">
                <a:solidFill>
                  <a:srgbClr val="000000"/>
                </a:solidFill>
              </a:rPr>
              <a:t>N</a:t>
            </a:r>
            <a:r>
              <a:rPr lang="en-US" altLang="en-US" sz="1200" b="1">
                <a:solidFill>
                  <a:srgbClr val="000000"/>
                </a:solidFill>
              </a:rPr>
              <a:t>-bit ALU</a:t>
            </a:r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ALU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47141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Extra Instruction (EI)</a:t>
            </a:r>
            <a:endParaRPr lang="en-US" dirty="0"/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21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28600" y="1501170"/>
            <a:ext cx="495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Maj Jeffrey Falkinburg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2E46E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Office:  333-9193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286109" y="4953000"/>
            <a:ext cx="2951357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Sometimes 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286109" y="4262553"/>
            <a:ext cx="2951357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286109" y="5562600"/>
            <a:ext cx="2951357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Always Unavailable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34000" y="1600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281 – 2F44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34000" y="48768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M6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34000" y="55626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M7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800" b="1" dirty="0" smtClean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34000" y="4191000"/>
            <a:ext cx="1676400" cy="6858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M5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10400" y="16002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T1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10400" y="4191000"/>
            <a:ext cx="16764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T5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10400" y="48768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T6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10400" y="55626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T7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334000" y="2895600"/>
            <a:ext cx="1676400" cy="6096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M3</a:t>
            </a:r>
            <a:endParaRPr lang="en-US" sz="1800" b="1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</a:t>
            </a:r>
            <a:r>
              <a:rPr lang="en-US" sz="1200" b="1" dirty="0" smtClean="0">
                <a:solidFill>
                  <a:prstClr val="white"/>
                </a:solidFill>
              </a:rPr>
              <a:t>463 – 2G2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34000" y="3505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M4</a:t>
            </a:r>
            <a:endParaRPr lang="en-US" sz="1800" b="1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</a:t>
            </a:r>
            <a:r>
              <a:rPr lang="en-US" sz="1200" b="1" dirty="0" smtClean="0">
                <a:solidFill>
                  <a:prstClr val="white"/>
                </a:solidFill>
              </a:rPr>
              <a:t>463 – 2G2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10400" y="22860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white"/>
                </a:solidFill>
              </a:rPr>
              <a:t>T2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34000" y="2277979"/>
            <a:ext cx="1676400" cy="617622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281 – 2F44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012672" y="2879664"/>
            <a:ext cx="1676400" cy="6858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1000">
                <a:schemeClr val="bg1">
                  <a:lumMod val="50000"/>
                </a:schemeClr>
              </a:gs>
              <a:gs pos="50000">
                <a:srgbClr val="002060"/>
              </a:gs>
              <a:gs pos="100000">
                <a:schemeClr val="bg1">
                  <a:lumMod val="50000"/>
                </a:schemeClr>
              </a:gs>
            </a:gsLst>
            <a:lin ang="5400000" scaled="0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</a:rPr>
              <a:t>ECE </a:t>
            </a:r>
            <a:r>
              <a:rPr lang="en-US" sz="1200" b="1" dirty="0">
                <a:solidFill>
                  <a:prstClr val="white"/>
                </a:solidFill>
              </a:rPr>
              <a:t>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10400" y="3505200"/>
            <a:ext cx="1676400" cy="6858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1000">
                <a:schemeClr val="bg1">
                  <a:lumMod val="50000"/>
                </a:schemeClr>
              </a:gs>
              <a:gs pos="50000">
                <a:srgbClr val="002060"/>
              </a:gs>
              <a:gs pos="100000">
                <a:schemeClr val="bg1">
                  <a:lumMod val="50000"/>
                </a:schemeClr>
              </a:gs>
            </a:gsLst>
            <a:lin ang="5400000" scaled="0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4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22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1026" name="Picture 2" descr="C:\Users\Ashley.Murphy\Desktop\USAFA%20Logo%202%20Line%20CMY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13" y="3004688"/>
            <a:ext cx="6815137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2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VHDL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is VHDL?</a:t>
                </a:r>
              </a:p>
              <a:p>
                <a:pPr lvl="1"/>
                <a:r>
                  <a:rPr lang="en-US" dirty="0" smtClean="0"/>
                  <a:t>Hardware Description Language</a:t>
                </a:r>
              </a:p>
              <a:p>
                <a14:m>
                  <m:oMath xmlns:m="http://schemas.openxmlformats.org/officeDocument/2006/math">
                    <m:bar>
                      <m:barPr>
                        <m:ctrlPr>
                          <a:rPr lang="en-US" i="1" u="sng" dirty="0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b="1" i="0" u="sng" dirty="0" smtClean="0">
                            <a:latin typeface="Cambria Math"/>
                          </a:rPr>
                          <m:t>𝐕</m:t>
                        </m:r>
                      </m:e>
                    </m:bar>
                  </m:oMath>
                </a14:m>
                <a:r>
                  <a:rPr lang="en-US" dirty="0" smtClean="0"/>
                  <a:t>ery </a:t>
                </a:r>
                <a:r>
                  <a:rPr lang="en-US" u="sng" dirty="0" smtClean="0"/>
                  <a:t>H</a:t>
                </a:r>
                <a:r>
                  <a:rPr lang="en-US" dirty="0" smtClean="0"/>
                  <a:t>igh </a:t>
                </a:r>
                <a:r>
                  <a:rPr lang="en-US" u="sng" dirty="0" smtClean="0"/>
                  <a:t>S</a:t>
                </a:r>
                <a:r>
                  <a:rPr lang="en-US" dirty="0" smtClean="0"/>
                  <a:t>peed </a:t>
                </a:r>
                <a:r>
                  <a:rPr lang="en-US" u="sng" dirty="0" smtClean="0"/>
                  <a:t>I</a:t>
                </a:r>
                <a:r>
                  <a:rPr lang="en-US" dirty="0" smtClean="0"/>
                  <a:t>ntegrated </a:t>
                </a:r>
                <a:r>
                  <a:rPr lang="en-US" u="sng" dirty="0" smtClean="0"/>
                  <a:t>C</a:t>
                </a:r>
                <a:r>
                  <a:rPr lang="en-US" dirty="0" smtClean="0"/>
                  <a:t>ircuits (VHSIC) </a:t>
                </a:r>
                <a:r>
                  <a:rPr lang="en-US" u="sng" dirty="0" smtClean="0"/>
                  <a:t>H</a:t>
                </a:r>
                <a:r>
                  <a:rPr lang="en-US" dirty="0" smtClean="0"/>
                  <a:t>ardware </a:t>
                </a:r>
                <a:r>
                  <a:rPr lang="en-US" u="sng" dirty="0" smtClean="0"/>
                  <a:t>D</a:t>
                </a:r>
                <a:r>
                  <a:rPr lang="en-US" dirty="0" smtClean="0"/>
                  <a:t>escription </a:t>
                </a:r>
                <a:r>
                  <a:rPr lang="en-US" u="sng" dirty="0" smtClean="0"/>
                  <a:t>L</a:t>
                </a:r>
                <a:r>
                  <a:rPr lang="en-US" dirty="0" smtClean="0"/>
                  <a:t>anguage	</a:t>
                </a:r>
              </a:p>
              <a:p>
                <a:r>
                  <a:rPr lang="en-US" dirty="0" smtClean="0"/>
                  <a:t>VHDL is not sequential like (C, Java, &amp; Python)</a:t>
                </a:r>
              </a:p>
              <a:p>
                <a:pPr lvl="1"/>
                <a:r>
                  <a:rPr lang="en-US" dirty="0" smtClean="0"/>
                  <a:t>Everything happens all at once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5" t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1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Xilinx – VHDL to Board</a:t>
            </a:r>
            <a:endParaRPr lang="en-US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46494" y="2842636"/>
            <a:ext cx="1110686" cy="10371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HDL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19176" y="2842636"/>
            <a:ext cx="1110686" cy="10371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Synthesis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0" name="Straight Arrow Connector 9"/>
          <p:cNvCxnSpPr>
            <a:stCxn id="2" idx="3"/>
            <a:endCxn id="9" idx="1"/>
          </p:cNvCxnSpPr>
          <p:nvPr/>
        </p:nvCxnSpPr>
        <p:spPr bwMode="auto">
          <a:xfrm>
            <a:off x="1157180" y="3361190"/>
            <a:ext cx="761996" cy="0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157180" y="2979528"/>
            <a:ext cx="71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.</a:t>
            </a:r>
            <a:r>
              <a:rPr lang="en-US" sz="1800" dirty="0" err="1" smtClean="0"/>
              <a:t>vhd</a:t>
            </a:r>
            <a:endParaRPr lang="en-US" sz="180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3791858" y="2840045"/>
            <a:ext cx="1110686" cy="10371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Translate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4" name="Straight Arrow Connector 13"/>
          <p:cNvCxnSpPr>
            <a:stCxn id="9" idx="3"/>
            <a:endCxn id="13" idx="1"/>
          </p:cNvCxnSpPr>
          <p:nvPr/>
        </p:nvCxnSpPr>
        <p:spPr bwMode="auto">
          <a:xfrm flipV="1">
            <a:off x="3029862" y="3358599"/>
            <a:ext cx="761996" cy="2591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029862" y="2978213"/>
            <a:ext cx="71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.</a:t>
            </a:r>
            <a:r>
              <a:rPr lang="en-US" sz="1800" dirty="0" err="1" smtClean="0"/>
              <a:t>ngc</a:t>
            </a:r>
            <a:endParaRPr lang="en-US" sz="180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5650873" y="2837454"/>
            <a:ext cx="1110686" cy="10371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Map, Place, &amp; </a:t>
            </a:r>
            <a:r>
              <a:rPr lang="en-US" sz="1600" dirty="0"/>
              <a:t>R</a:t>
            </a:r>
            <a:r>
              <a:rPr lang="en-US" sz="1600" dirty="0" smtClean="0"/>
              <a:t>oute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7" name="Straight Arrow Connector 16"/>
          <p:cNvCxnSpPr>
            <a:stCxn id="13" idx="3"/>
            <a:endCxn id="16" idx="1"/>
          </p:cNvCxnSpPr>
          <p:nvPr/>
        </p:nvCxnSpPr>
        <p:spPr bwMode="auto">
          <a:xfrm flipV="1">
            <a:off x="4902544" y="3356008"/>
            <a:ext cx="748329" cy="2591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881038" y="2959490"/>
            <a:ext cx="71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.</a:t>
            </a:r>
            <a:r>
              <a:rPr lang="en-US" sz="1800" dirty="0" err="1" smtClean="0"/>
              <a:t>ngd</a:t>
            </a:r>
            <a:endParaRPr lang="en-US" sz="18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7554708" y="2829654"/>
            <a:ext cx="1511806" cy="10371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Implement, Generate Programming File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0" name="Straight Arrow Connector 19"/>
          <p:cNvCxnSpPr>
            <a:stCxn id="16" idx="3"/>
            <a:endCxn id="19" idx="1"/>
          </p:cNvCxnSpPr>
          <p:nvPr/>
        </p:nvCxnSpPr>
        <p:spPr bwMode="auto">
          <a:xfrm flipV="1">
            <a:off x="6761559" y="3348208"/>
            <a:ext cx="793149" cy="7800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4260578" y="3983874"/>
            <a:ext cx="71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.</a:t>
            </a:r>
            <a:r>
              <a:rPr lang="en-US" sz="1800" dirty="0" err="1" smtClean="0"/>
              <a:t>ucf</a:t>
            </a:r>
            <a:endParaRPr lang="en-US" sz="1800" dirty="0"/>
          </a:p>
        </p:txBody>
      </p:sp>
      <p:cxnSp>
        <p:nvCxnSpPr>
          <p:cNvPr id="57" name="Straight Arrow Connector 56"/>
          <p:cNvCxnSpPr>
            <a:endCxn id="13" idx="2"/>
          </p:cNvCxnSpPr>
          <p:nvPr/>
        </p:nvCxnSpPr>
        <p:spPr bwMode="auto">
          <a:xfrm flipV="1">
            <a:off x="4347200" y="3877152"/>
            <a:ext cx="1" cy="582776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1404983" y="3903798"/>
            <a:ext cx="2139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Netlist - How things are connected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04983" y="1906324"/>
            <a:ext cx="2139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Transforms text description into Logic Gates</a:t>
            </a:r>
            <a:endParaRPr lang="en-US" sz="1800" dirty="0"/>
          </a:p>
        </p:txBody>
      </p:sp>
      <p:sp>
        <p:nvSpPr>
          <p:cNvPr id="63" name="TextBox 62"/>
          <p:cNvSpPr txBox="1"/>
          <p:nvPr/>
        </p:nvSpPr>
        <p:spPr>
          <a:xfrm>
            <a:off x="5707656" y="4503962"/>
            <a:ext cx="997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Target Device</a:t>
            </a:r>
            <a:endParaRPr lang="en-US" sz="1800" dirty="0"/>
          </a:p>
        </p:txBody>
      </p:sp>
      <p:cxnSp>
        <p:nvCxnSpPr>
          <p:cNvPr id="64" name="Straight Arrow Connector 63"/>
          <p:cNvCxnSpPr/>
          <p:nvPr/>
        </p:nvCxnSpPr>
        <p:spPr bwMode="auto">
          <a:xfrm flipV="1">
            <a:off x="6213110" y="3861702"/>
            <a:ext cx="1" cy="582776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/>
          <p:cNvCxnSpPr>
            <a:stCxn id="19" idx="2"/>
          </p:cNvCxnSpPr>
          <p:nvPr/>
        </p:nvCxnSpPr>
        <p:spPr bwMode="auto">
          <a:xfrm>
            <a:off x="8310611" y="3866761"/>
            <a:ext cx="0" cy="593167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8220968" y="3968424"/>
            <a:ext cx="71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.bit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1736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3" grpId="0" animBg="1"/>
      <p:bldP spid="15" grpId="0"/>
      <p:bldP spid="16" grpId="0" animBg="1"/>
      <p:bldP spid="18" grpId="0"/>
      <p:bldP spid="19" grpId="0" animBg="1"/>
      <p:bldP spid="56" grpId="0"/>
      <p:bldP spid="61" grpId="0"/>
      <p:bldP spid="62" grpId="0"/>
      <p:bldP spid="63" grpId="0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 Programmable Gate Array (FPGA)</a:t>
            </a:r>
          </a:p>
          <a:p>
            <a:pPr lvl="1"/>
            <a:r>
              <a:rPr lang="en-US" dirty="0"/>
              <a:t>Look-up table</a:t>
            </a:r>
          </a:p>
          <a:p>
            <a:pPr lvl="1"/>
            <a:r>
              <a:rPr lang="en-US" dirty="0"/>
              <a:t>Programmable interconnections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Logic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 – Uninitialized</a:t>
            </a:r>
          </a:p>
          <a:p>
            <a:r>
              <a:rPr lang="en-US" dirty="0" smtClean="0"/>
              <a:t>X – Forcing Unknown</a:t>
            </a:r>
          </a:p>
          <a:p>
            <a:r>
              <a:rPr lang="en-US" dirty="0" smtClean="0"/>
              <a:t>0 – Forcing ‘0’</a:t>
            </a:r>
          </a:p>
          <a:p>
            <a:r>
              <a:rPr lang="en-US" dirty="0" smtClean="0"/>
              <a:t>1 – Forcing ‘1’</a:t>
            </a:r>
          </a:p>
          <a:p>
            <a:r>
              <a:rPr lang="en-US" dirty="0" smtClean="0"/>
              <a:t>Z – High Impedance</a:t>
            </a:r>
          </a:p>
          <a:p>
            <a:r>
              <a:rPr lang="en-US" dirty="0" smtClean="0"/>
              <a:t>W – Weak Unknown</a:t>
            </a:r>
          </a:p>
          <a:p>
            <a:r>
              <a:rPr lang="en-US" dirty="0" smtClean="0"/>
              <a:t>L – Weak ‘0’</a:t>
            </a:r>
          </a:p>
          <a:p>
            <a:r>
              <a:rPr lang="en-US" dirty="0" smtClean="0"/>
              <a:t>H – Weak ‘1’</a:t>
            </a:r>
          </a:p>
          <a:p>
            <a:r>
              <a:rPr lang="en-US" dirty="0" smtClean="0"/>
              <a:t> -  – Don’t Care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February 2017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0096"/>
              </p:ext>
            </p:extLst>
          </p:nvPr>
        </p:nvGraphicFramePr>
        <p:xfrm>
          <a:off x="504505" y="1512424"/>
          <a:ext cx="8102466" cy="841248"/>
        </p:xfrm>
        <a:graphic>
          <a:graphicData uri="http://schemas.openxmlformats.org/drawingml/2006/table">
            <a:tbl>
              <a:tblPr firstRow="1" firstCol="1" bandRow="1"/>
              <a:tblGrid>
                <a:gridCol w="900274"/>
                <a:gridCol w="900274"/>
                <a:gridCol w="900274"/>
                <a:gridCol w="900274"/>
                <a:gridCol w="900274"/>
                <a:gridCol w="900274"/>
                <a:gridCol w="900274"/>
                <a:gridCol w="900274"/>
                <a:gridCol w="900274"/>
              </a:tblGrid>
              <a:tr h="3786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97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VHDL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– Defines inputs and outputs of box</a:t>
            </a:r>
          </a:p>
          <a:p>
            <a:r>
              <a:rPr lang="en-US" dirty="0" smtClean="0"/>
              <a:t>Architecture – Describes what is inside the </a:t>
            </a:r>
            <a:r>
              <a:rPr lang="en-US" dirty="0" smtClean="0"/>
              <a:t>box</a:t>
            </a:r>
          </a:p>
          <a:p>
            <a:pPr lvl="1"/>
            <a:r>
              <a:rPr lang="en-US" dirty="0"/>
              <a:t>Signal declaration</a:t>
            </a:r>
          </a:p>
          <a:p>
            <a:pPr lvl="1"/>
            <a:r>
              <a:rPr lang="en-US" dirty="0"/>
              <a:t>Each concurrent statement</a:t>
            </a:r>
          </a:p>
          <a:p>
            <a:pPr lvl="1"/>
            <a:r>
              <a:rPr lang="en-US" dirty="0"/>
              <a:t>Can be thought of as a circuit part</a:t>
            </a:r>
          </a:p>
          <a:p>
            <a:pPr lvl="1"/>
            <a:r>
              <a:rPr lang="en-US" dirty="0"/>
              <a:t>Contains timing information</a:t>
            </a:r>
          </a:p>
          <a:p>
            <a:pPr lvl="1"/>
            <a:r>
              <a:rPr lang="en-US" dirty="0"/>
              <a:t>Arch body can be thought as a “collection of parts”</a:t>
            </a:r>
          </a:p>
          <a:p>
            <a:r>
              <a:rPr lang="en-US" dirty="0" smtClean="0"/>
              <a:t>Behavioral </a:t>
            </a:r>
            <a:r>
              <a:rPr lang="en-US" dirty="0"/>
              <a:t>– Describes what module </a:t>
            </a:r>
            <a:r>
              <a:rPr lang="en-US" dirty="0" smtClean="0"/>
              <a:t>does</a:t>
            </a:r>
            <a:r>
              <a:rPr lang="en-US" dirty="0"/>
              <a:t> in terms of the relationships between inputs and outputs</a:t>
            </a:r>
          </a:p>
          <a:p>
            <a:r>
              <a:rPr lang="en-US" dirty="0"/>
              <a:t>Structural – </a:t>
            </a:r>
            <a:r>
              <a:rPr lang="en-US" dirty="0" smtClean="0"/>
              <a:t>Describes</a:t>
            </a:r>
            <a:r>
              <a:rPr lang="en-US" dirty="0"/>
              <a:t> what a module does in terms of how it is composed of simpler modules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VHDL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library </a:t>
            </a:r>
            <a:r>
              <a:rPr lang="en-US" sz="1400" dirty="0">
                <a:solidFill>
                  <a:srgbClr val="EF00EF"/>
                </a:solidFill>
                <a:latin typeface="Courier" pitchFamily="49" charset="0"/>
                <a:ea typeface="Calibri"/>
                <a:cs typeface="Courier"/>
              </a:rPr>
              <a:t>IEEE</a:t>
            </a:r>
            <a:r>
              <a:rPr lang="en-US" sz="1400" dirty="0">
                <a:solidFill>
                  <a:srgbClr val="000000"/>
                </a:solidFill>
                <a:latin typeface="Courier" pitchFamily="49" charset="0"/>
                <a:ea typeface="Calibri"/>
                <a:cs typeface="Courier"/>
              </a:rPr>
              <a:t>; </a:t>
            </a:r>
            <a:r>
              <a:rPr lang="en-US" sz="1400" dirty="0">
                <a:solidFill>
                  <a:srgbClr val="008100"/>
                </a:solidFill>
                <a:latin typeface="Courier" pitchFamily="49" charset="0"/>
                <a:ea typeface="Calibri"/>
                <a:cs typeface="Courier"/>
              </a:rPr>
              <a:t>-- These lines are similar to a #include in C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use </a:t>
            </a:r>
            <a:r>
              <a:rPr lang="en-US" sz="1400" dirty="0">
                <a:solidFill>
                  <a:srgbClr val="EF00EF"/>
                </a:solidFill>
                <a:latin typeface="Courier" pitchFamily="49" charset="0"/>
                <a:ea typeface="Calibri"/>
                <a:cs typeface="Courier"/>
              </a:rPr>
              <a:t>IEEE</a:t>
            </a:r>
            <a:r>
              <a:rPr lang="en-US" sz="1400" dirty="0">
                <a:solidFill>
                  <a:srgbClr val="000000"/>
                </a:solidFill>
                <a:latin typeface="Courier" pitchFamily="49" charset="0"/>
                <a:ea typeface="Calibri"/>
                <a:cs typeface="Courier"/>
              </a:rPr>
              <a:t>.</a:t>
            </a:r>
            <a:r>
              <a:rPr lang="en-US" sz="1400" dirty="0">
                <a:solidFill>
                  <a:srgbClr val="EF00EF"/>
                </a:solidFill>
                <a:latin typeface="Courier" pitchFamily="49" charset="0"/>
                <a:ea typeface="Calibri"/>
                <a:cs typeface="Courier"/>
              </a:rPr>
              <a:t>std_logic_1164</a:t>
            </a:r>
            <a:r>
              <a:rPr lang="en-US" sz="1400" dirty="0">
                <a:solidFill>
                  <a:srgbClr val="000000"/>
                </a:solidFill>
                <a:latin typeface="Courier" pitchFamily="49" charset="0"/>
                <a:ea typeface="Calibri"/>
                <a:cs typeface="Courier"/>
              </a:rPr>
              <a:t>.</a:t>
            </a: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all</a:t>
            </a:r>
            <a:r>
              <a:rPr lang="en-US" sz="1400" dirty="0">
                <a:solidFill>
                  <a:srgbClr val="000000"/>
                </a:solidFill>
                <a:latin typeface="Courier" pitchFamily="49" charset="0"/>
                <a:ea typeface="Calibri"/>
                <a:cs typeface="Courier"/>
              </a:rPr>
              <a:t>;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 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entity </a:t>
            </a:r>
            <a:r>
              <a:rPr lang="en-US" sz="1400" dirty="0" err="1">
                <a:latin typeface="Courier" pitchFamily="49" charset="0"/>
                <a:ea typeface="Calibri"/>
                <a:cs typeface="Times New Roman"/>
              </a:rPr>
              <a:t>ent_name</a:t>
            </a:r>
            <a:r>
              <a:rPr lang="en-US" sz="1400" dirty="0">
                <a:latin typeface="Courier" pitchFamily="49" charset="0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is</a:t>
            </a:r>
            <a:r>
              <a:rPr lang="en-US" sz="1400" dirty="0">
                <a:solidFill>
                  <a:srgbClr val="008100"/>
                </a:solidFill>
                <a:latin typeface="Courier" pitchFamily="49" charset="0"/>
                <a:ea typeface="Calibri"/>
                <a:cs typeface="Courier"/>
              </a:rPr>
              <a:t> 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" pitchFamily="49" charset="0"/>
                <a:ea typeface="Calibri"/>
                <a:cs typeface="Times New Roman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Port </a:t>
            </a:r>
            <a:r>
              <a:rPr lang="en-US" sz="1400" dirty="0">
                <a:latin typeface="Courier" pitchFamily="49" charset="0"/>
                <a:ea typeface="Calibri"/>
                <a:cs typeface="Times New Roman"/>
              </a:rPr>
              <a:t>( </a:t>
            </a:r>
            <a:r>
              <a:rPr lang="en-US" sz="1400" dirty="0" err="1">
                <a:latin typeface="Courier" pitchFamily="49" charset="0"/>
                <a:ea typeface="Calibri"/>
                <a:cs typeface="Times New Roman"/>
              </a:rPr>
              <a:t>port_name</a:t>
            </a:r>
            <a:r>
              <a:rPr lang="en-US" sz="1400" dirty="0">
                <a:latin typeface="Courier" pitchFamily="49" charset="0"/>
                <a:ea typeface="Calibri"/>
                <a:cs typeface="Times New Roman"/>
              </a:rPr>
              <a:t> : </a:t>
            </a:r>
            <a:r>
              <a:rPr lang="en-US" sz="1400" i="1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mode</a:t>
            </a: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 </a:t>
            </a:r>
            <a:r>
              <a:rPr lang="en-US" sz="1400" i="1" dirty="0" err="1">
                <a:solidFill>
                  <a:srgbClr val="EF00EF"/>
                </a:solidFill>
                <a:latin typeface="Courier" pitchFamily="49" charset="0"/>
                <a:ea typeface="Calibri"/>
                <a:cs typeface="Courier"/>
              </a:rPr>
              <a:t>signal_type</a:t>
            </a:r>
            <a:r>
              <a:rPr lang="en-US" sz="1400" dirty="0">
                <a:latin typeface="Courier" pitchFamily="49" charset="0"/>
                <a:ea typeface="Calibri"/>
                <a:cs typeface="Times New Roman"/>
              </a:rPr>
              <a:t>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" pitchFamily="49" charset="0"/>
                <a:ea typeface="Calibri"/>
                <a:cs typeface="Times New Roman"/>
              </a:rPr>
              <a:t>           … : … …);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end </a:t>
            </a:r>
            <a:r>
              <a:rPr lang="en-US" sz="1400" dirty="0" err="1">
                <a:latin typeface="Courier" pitchFamily="49" charset="0"/>
                <a:ea typeface="Calibri"/>
                <a:cs typeface="Times New Roman"/>
              </a:rPr>
              <a:t>ent_name</a:t>
            </a:r>
            <a:r>
              <a:rPr lang="en-US" sz="1400" dirty="0">
                <a:latin typeface="Courier" pitchFamily="49" charset="0"/>
                <a:ea typeface="Calibri"/>
                <a:cs typeface="Times New Roman"/>
              </a:rPr>
              <a:t>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 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architecture </a:t>
            </a:r>
            <a:r>
              <a:rPr lang="en-US" sz="1400" dirty="0" err="1">
                <a:latin typeface="Courier" pitchFamily="49" charset="0"/>
                <a:ea typeface="Calibri"/>
                <a:cs typeface="Times New Roman"/>
              </a:rPr>
              <a:t>arch_name</a:t>
            </a:r>
            <a:r>
              <a:rPr lang="en-US" sz="1400" dirty="0">
                <a:latin typeface="Courier" pitchFamily="49" charset="0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of</a:t>
            </a:r>
            <a:r>
              <a:rPr lang="en-US" sz="1400" dirty="0">
                <a:latin typeface="Courier" pitchFamily="49" charset="0"/>
                <a:ea typeface="Calibri"/>
                <a:cs typeface="Times New Roman"/>
              </a:rPr>
              <a:t> </a:t>
            </a:r>
            <a:r>
              <a:rPr lang="en-US" sz="1400" dirty="0" err="1">
                <a:latin typeface="Courier" pitchFamily="49" charset="0"/>
                <a:ea typeface="Calibri"/>
                <a:cs typeface="Times New Roman"/>
              </a:rPr>
              <a:t>ent_name</a:t>
            </a:r>
            <a:r>
              <a:rPr lang="en-US" sz="1400" dirty="0">
                <a:latin typeface="Courier" pitchFamily="49" charset="0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is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100"/>
                </a:solidFill>
                <a:latin typeface="Courier" pitchFamily="49" charset="0"/>
                <a:ea typeface="Calibri"/>
                <a:cs typeface="Courier"/>
              </a:rPr>
              <a:t> 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100"/>
                </a:solidFill>
                <a:latin typeface="Courier" pitchFamily="49" charset="0"/>
                <a:ea typeface="Calibri"/>
                <a:cs typeface="Courier"/>
              </a:rPr>
              <a:t>-- signal declarations (behavioral, structural)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100"/>
                </a:solidFill>
                <a:latin typeface="Courier" pitchFamily="49" charset="0"/>
                <a:ea typeface="Calibri"/>
                <a:cs typeface="Courier"/>
              </a:rPr>
              <a:t> 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100"/>
                </a:solidFill>
                <a:latin typeface="Courier" pitchFamily="49" charset="0"/>
                <a:ea typeface="Calibri"/>
                <a:cs typeface="Courier"/>
              </a:rPr>
              <a:t>-- component declarations (structural)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 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begin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100"/>
                </a:solidFill>
                <a:latin typeface="Courier" pitchFamily="49" charset="0"/>
                <a:ea typeface="Calibri"/>
                <a:cs typeface="Courier"/>
              </a:rPr>
              <a:t> 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100"/>
                </a:solidFill>
                <a:latin typeface="Courier" pitchFamily="49" charset="0"/>
                <a:ea typeface="Calibri"/>
                <a:cs typeface="Courier"/>
              </a:rPr>
              <a:t>-- connect your stuff here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 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end </a:t>
            </a:r>
            <a:r>
              <a:rPr lang="en-US" sz="1400" dirty="0" err="1">
                <a:latin typeface="Courier" pitchFamily="49" charset="0"/>
                <a:ea typeface="Calibri"/>
                <a:cs typeface="Times New Roman"/>
              </a:rPr>
              <a:t>arch_name</a:t>
            </a:r>
            <a:r>
              <a:rPr lang="en-US" sz="1400" dirty="0">
                <a:latin typeface="Courier" pitchFamily="49" charset="0"/>
                <a:ea typeface="Calibri"/>
                <a:cs typeface="Times New Roman"/>
              </a:rPr>
              <a:t>;</a:t>
            </a:r>
          </a:p>
          <a:p>
            <a:pPr marL="0" indent="0">
              <a:buNone/>
            </a:pPr>
            <a:endParaRPr lang="en-US" sz="1400" kern="0" dirty="0" smtClean="0">
              <a:latin typeface="Courier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0" y="2393950"/>
            <a:ext cx="35242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81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</a:t>
            </a:r>
            <a:r>
              <a:rPr lang="en-US" dirty="0" smtClean="0"/>
              <a:t>Declaration and Instantiation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536700"/>
            <a:ext cx="8258175" cy="4324350"/>
          </a:xfrm>
        </p:spPr>
        <p:txBody>
          <a:bodyPr/>
          <a:lstStyle/>
          <a:p>
            <a:r>
              <a:rPr lang="en-US" sz="2200" dirty="0" smtClean="0"/>
              <a:t>How Many of you have investigated your </a:t>
            </a:r>
            <a:r>
              <a:rPr lang="en-US" sz="2200" dirty="0" err="1" smtClean="0"/>
              <a:t>testbenches</a:t>
            </a:r>
            <a:r>
              <a:rPr lang="en-US" sz="2200" dirty="0" smtClean="0"/>
              <a:t>?</a:t>
            </a:r>
          </a:p>
          <a:p>
            <a:r>
              <a:rPr lang="en-US" sz="2200" dirty="0" smtClean="0"/>
              <a:t>Declaration:  In Architecture…Before Begin (</a:t>
            </a:r>
            <a:r>
              <a:rPr lang="en-US" sz="2200" i="1" dirty="0" smtClean="0"/>
              <a:t>Make Known</a:t>
            </a:r>
            <a:r>
              <a:rPr lang="en-US" sz="2200" dirty="0" smtClean="0"/>
              <a:t>)</a:t>
            </a:r>
          </a:p>
          <a:p>
            <a:pPr marL="403225" lvl="1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"/>
              </a:rPr>
              <a:t>component </a:t>
            </a:r>
            <a:r>
              <a:rPr lang="en-US" sz="2000" dirty="0" err="1">
                <a:solidFill>
                  <a:srgbClr val="AB0000"/>
                </a:solidFill>
                <a:latin typeface="Courier"/>
              </a:rPr>
              <a:t>Component_Name</a:t>
            </a:r>
            <a:endParaRPr lang="en-US" sz="2000" dirty="0">
              <a:solidFill>
                <a:srgbClr val="AB0000"/>
              </a:solidFill>
              <a:latin typeface="Courier"/>
            </a:endParaRPr>
          </a:p>
          <a:p>
            <a:pPr marL="741363" lvl="2" indent="0">
              <a:buNone/>
            </a:pPr>
            <a:r>
              <a:rPr lang="it-IT" sz="2000" dirty="0" smtClean="0">
                <a:solidFill>
                  <a:srgbClr val="0000FF"/>
                </a:solidFill>
                <a:latin typeface="Courier"/>
              </a:rPr>
              <a:t>port </a:t>
            </a:r>
            <a:r>
              <a:rPr lang="it-IT" sz="2000" dirty="0" smtClean="0">
                <a:solidFill>
                  <a:srgbClr val="000000"/>
                </a:solidFill>
                <a:latin typeface="Courier"/>
              </a:rPr>
              <a:t>( </a:t>
            </a:r>
            <a:r>
              <a:rPr lang="en-US" sz="2000" dirty="0" smtClean="0">
                <a:solidFill>
                  <a:srgbClr val="008100"/>
                </a:solidFill>
                <a:latin typeface="Courier"/>
              </a:rPr>
              <a:t>-- </a:t>
            </a:r>
            <a:r>
              <a:rPr lang="en-US" sz="2000" dirty="0" err="1" smtClean="0">
                <a:solidFill>
                  <a:srgbClr val="008100"/>
                </a:solidFill>
                <a:latin typeface="Courier"/>
              </a:rPr>
              <a:t>signal_name</a:t>
            </a:r>
            <a:r>
              <a:rPr lang="en-US" sz="2000" dirty="0" smtClean="0">
                <a:solidFill>
                  <a:srgbClr val="008100"/>
                </a:solidFill>
                <a:latin typeface="Courier"/>
              </a:rPr>
              <a:t> : mode </a:t>
            </a:r>
            <a:r>
              <a:rPr lang="en-US" sz="2000" dirty="0" err="1" smtClean="0">
                <a:solidFill>
                  <a:srgbClr val="008100"/>
                </a:solidFill>
                <a:latin typeface="Courier"/>
              </a:rPr>
              <a:t>signal_type</a:t>
            </a:r>
            <a:r>
              <a:rPr lang="en-US" sz="2000" dirty="0" smtClean="0">
                <a:solidFill>
                  <a:srgbClr val="008100"/>
                </a:solidFill>
                <a:latin typeface="Courier"/>
              </a:rPr>
              <a:t>;</a:t>
            </a:r>
            <a:endParaRPr lang="it-IT" sz="2000" dirty="0" smtClean="0">
              <a:solidFill>
                <a:srgbClr val="000000"/>
              </a:solidFill>
              <a:latin typeface="Courier"/>
            </a:endParaRPr>
          </a:p>
          <a:p>
            <a:pPr marL="741363" lvl="2" indent="0">
              <a:buNone/>
            </a:pPr>
            <a:r>
              <a:rPr lang="it-IT" sz="2000" dirty="0">
                <a:solidFill>
                  <a:srgbClr val="000000"/>
                </a:solidFill>
                <a:latin typeface="Courier"/>
              </a:rPr>
              <a:t>	</a:t>
            </a:r>
            <a:r>
              <a:rPr lang="it-IT" sz="2000" dirty="0" smtClean="0">
                <a:solidFill>
                  <a:srgbClr val="000000"/>
                </a:solidFill>
                <a:latin typeface="Courier"/>
              </a:rPr>
              <a:t>	Input0, Input1 : </a:t>
            </a:r>
            <a:r>
              <a:rPr lang="it-IT" sz="2000" dirty="0">
                <a:solidFill>
                  <a:srgbClr val="0000FF"/>
                </a:solidFill>
                <a:latin typeface="Courier"/>
              </a:rPr>
              <a:t>in </a:t>
            </a:r>
            <a:r>
              <a:rPr lang="it-IT" sz="2000" dirty="0">
                <a:solidFill>
                  <a:srgbClr val="EF00EF"/>
                </a:solidFill>
                <a:latin typeface="Courier"/>
              </a:rPr>
              <a:t>std_logic</a:t>
            </a:r>
            <a:r>
              <a:rPr lang="it-IT" sz="2000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pPr marL="741363" lvl="2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	 	Output :</a:t>
            </a:r>
            <a:r>
              <a:rPr lang="en-US" sz="2000" dirty="0">
                <a:solidFill>
                  <a:srgbClr val="0000FF"/>
                </a:solidFill>
                <a:latin typeface="Courier"/>
              </a:rPr>
              <a:t>out </a:t>
            </a:r>
            <a:r>
              <a:rPr lang="en-US" sz="2000" dirty="0" err="1">
                <a:solidFill>
                  <a:srgbClr val="EF00EF"/>
                </a:solidFill>
                <a:latin typeface="Courier"/>
              </a:rPr>
              <a:t>std_logic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);</a:t>
            </a:r>
          </a:p>
          <a:p>
            <a:pPr marL="403225" lvl="1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"/>
              </a:rPr>
              <a:t>end </a:t>
            </a:r>
            <a:r>
              <a:rPr lang="en-US" sz="2000" dirty="0">
                <a:solidFill>
                  <a:srgbClr val="0000FF"/>
                </a:solidFill>
                <a:latin typeface="Courier"/>
              </a:rPr>
              <a:t>component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;</a:t>
            </a:r>
            <a:endParaRPr lang="en-US" sz="2000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2000" dirty="0" smtClean="0"/>
              <a:t>Instantiation:  </a:t>
            </a:r>
            <a:r>
              <a:rPr lang="en-US" sz="2000" dirty="0"/>
              <a:t>In </a:t>
            </a:r>
            <a:r>
              <a:rPr lang="en-US" sz="2000" dirty="0" smtClean="0"/>
              <a:t>Architecture…After </a:t>
            </a:r>
            <a:r>
              <a:rPr lang="en-US" sz="2000" dirty="0" smtClean="0"/>
              <a:t>Begin (</a:t>
            </a:r>
            <a:r>
              <a:rPr lang="en-US" sz="2000" i="1" dirty="0" smtClean="0"/>
              <a:t>Component Used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err="1" smtClean="0">
                <a:solidFill>
                  <a:srgbClr val="000000"/>
                </a:solidFill>
                <a:latin typeface="Courier"/>
              </a:rPr>
              <a:t>Component_Label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: </a:t>
            </a:r>
            <a:r>
              <a:rPr lang="en-US" sz="2000" dirty="0" err="1" smtClean="0">
                <a:solidFill>
                  <a:srgbClr val="AB0000"/>
                </a:solidFill>
                <a:latin typeface="Courier"/>
              </a:rPr>
              <a:t>Component_Name</a:t>
            </a:r>
            <a:endParaRPr lang="en-US" sz="2000" dirty="0">
              <a:solidFill>
                <a:srgbClr val="AB0000"/>
              </a:solidFill>
              <a:latin typeface="Courier"/>
            </a:endParaRPr>
          </a:p>
          <a:p>
            <a:pPr marL="403225" lvl="1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"/>
              </a:rPr>
              <a:t>port </a:t>
            </a:r>
            <a:r>
              <a:rPr lang="en-US" sz="2000" dirty="0">
                <a:solidFill>
                  <a:srgbClr val="0000FF"/>
                </a:solidFill>
                <a:latin typeface="Courier"/>
              </a:rPr>
              <a:t>map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( </a:t>
            </a:r>
            <a:r>
              <a:rPr lang="en-US" sz="2000" dirty="0">
                <a:solidFill>
                  <a:srgbClr val="008100"/>
                </a:solidFill>
                <a:latin typeface="Courier"/>
              </a:rPr>
              <a:t>-- </a:t>
            </a:r>
            <a:r>
              <a:rPr lang="en-US" sz="2000" dirty="0" err="1" smtClean="0">
                <a:solidFill>
                  <a:srgbClr val="008100"/>
                </a:solidFill>
                <a:latin typeface="Courier"/>
              </a:rPr>
              <a:t>Port_name</a:t>
            </a:r>
            <a:r>
              <a:rPr lang="en-US" sz="2000" dirty="0" smtClean="0">
                <a:solidFill>
                  <a:srgbClr val="008100"/>
                </a:solidFill>
                <a:latin typeface="Courier"/>
              </a:rPr>
              <a:t> =&gt; Signal name,</a:t>
            </a:r>
            <a:endParaRPr lang="en-US" sz="2000" dirty="0">
              <a:solidFill>
                <a:srgbClr val="008100"/>
              </a:solidFill>
              <a:latin typeface="Courier"/>
            </a:endParaRPr>
          </a:p>
          <a:p>
            <a:pPr marL="403225" lvl="1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		Input0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=&gt; a,</a:t>
            </a:r>
          </a:p>
          <a:p>
            <a:pPr marL="403225" lvl="1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		Input1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=&gt; b,</a:t>
            </a:r>
          </a:p>
          <a:p>
            <a:pPr marL="403225" lvl="1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		Output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=&gt; 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Y);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February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10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6BADE1-4A4A-48A5-911B-5F6548B33A51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C1FC98-47FD-484D-96C4-FA35BF022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68513</TotalTime>
  <Words>786</Words>
  <Application>Microsoft Office PowerPoint</Application>
  <PresentationFormat>On-screen Show (4:3)</PresentationFormat>
  <Paragraphs>397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4_USAFA Standard</vt:lpstr>
      <vt:lpstr>5_USAFA Standard</vt:lpstr>
      <vt:lpstr>PowerPoint Presentation</vt:lpstr>
      <vt:lpstr>Lesson 13 Outline</vt:lpstr>
      <vt:lpstr>VHDL</vt:lpstr>
      <vt:lpstr>PowerPoint Presentation</vt:lpstr>
      <vt:lpstr>FPGA</vt:lpstr>
      <vt:lpstr>Standard Logic Values</vt:lpstr>
      <vt:lpstr>VHDL</vt:lpstr>
      <vt:lpstr>PowerPoint Presentation</vt:lpstr>
      <vt:lpstr>Component Declaration and Instantiation</vt:lpstr>
      <vt:lpstr>PowerPoint Presentation</vt:lpstr>
      <vt:lpstr>PowerPoint Presentation</vt:lpstr>
      <vt:lpstr>PowerPoint Presentation</vt:lpstr>
      <vt:lpstr>PowerPoint Presentation</vt:lpstr>
      <vt:lpstr>Wakerly Handout</vt:lpstr>
      <vt:lpstr>Minority Circuit</vt:lpstr>
      <vt:lpstr>Testbenches</vt:lpstr>
      <vt:lpstr>Homework</vt:lpstr>
      <vt:lpstr>PowerPoint Presentation</vt:lpstr>
      <vt:lpstr>PowerPoint Presentation</vt:lpstr>
      <vt:lpstr>PowerPoint Presentation</vt:lpstr>
      <vt:lpstr>Extra Instruction (EI)</vt:lpstr>
      <vt:lpstr>PowerPoint Presentation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Falkinburg, Jeffrey L MAJ USAF USAFA USAFA/DFEC</dc:creator>
  <cp:lastModifiedBy>Maj Jeff Falkinburg</cp:lastModifiedBy>
  <cp:revision>4282</cp:revision>
  <cp:lastPrinted>2015-06-02T19:35:14Z</cp:lastPrinted>
  <dcterms:created xsi:type="dcterms:W3CDTF">2005-08-12T19:45:51Z</dcterms:created>
  <dcterms:modified xsi:type="dcterms:W3CDTF">2017-02-06T21:58:26Z</dcterms:modified>
</cp:coreProperties>
</file>