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28"/>
  </p:notesMasterIdLst>
  <p:handoutMasterIdLst>
    <p:handoutMasterId r:id="rId29"/>
  </p:handoutMasterIdLst>
  <p:sldIdLst>
    <p:sldId id="286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27" r:id="rId16"/>
    <p:sldId id="319" r:id="rId17"/>
    <p:sldId id="328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09" r:id="rId26"/>
    <p:sldId id="280" r:id="rId2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337"/>
    <a:srgbClr val="003399"/>
    <a:srgbClr val="0C2D83"/>
    <a:srgbClr val="A42C79"/>
    <a:srgbClr val="92379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2989" autoAdjust="0"/>
  </p:normalViewPr>
  <p:slideViewPr>
    <p:cSldViewPr snapToGrid="0">
      <p:cViewPr>
        <p:scale>
          <a:sx n="70" d="100"/>
          <a:sy n="70" d="100"/>
        </p:scale>
        <p:origin x="-118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828A729-6264-454A-894C-FD3ACBF8A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C104480-063D-49C3-B37B-6FDC4DA8C788}" type="datetime3">
              <a:rPr lang="en-US"/>
              <a:pPr>
                <a:defRPr/>
              </a:pPr>
              <a:t>8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8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6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8" r:id="rId2"/>
    <p:sldLayoutId id="2147483779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 dirty="0"/>
              <a:t>Lesson </a:t>
            </a:r>
            <a:r>
              <a:rPr lang="en-US" dirty="0" smtClean="0"/>
              <a:t>11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401671" y="4743731"/>
            <a:ext cx="4266453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>
              <a:spcBef>
                <a:spcPts val="0"/>
              </a:spcBef>
            </a:pPr>
            <a:r>
              <a:rPr lang="en-US" dirty="0"/>
              <a:t>Maj Jeffrey Falkinburg</a:t>
            </a:r>
            <a:br>
              <a:rPr lang="en-US" dirty="0"/>
            </a:br>
            <a:r>
              <a:rPr lang="en-US" dirty="0" smtClean="0"/>
              <a:t>USAFA/DFEC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Room 2E46E</a:t>
            </a:r>
            <a:br>
              <a:rPr lang="en-US" dirty="0" smtClean="0"/>
            </a:br>
            <a:r>
              <a:rPr lang="en-US" dirty="0" smtClean="0"/>
              <a:t>333-9193</a:t>
            </a:r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Solves the problem of the SR Latch when both S &amp; R are asserted</a:t>
            </a:r>
          </a:p>
          <a:p>
            <a:r>
              <a:rPr lang="en-US" dirty="0"/>
              <a:t>C = Control/Clock</a:t>
            </a:r>
          </a:p>
          <a:p>
            <a:r>
              <a:rPr lang="en-US" dirty="0"/>
              <a:t>D = Data</a:t>
            </a:r>
          </a:p>
          <a:p>
            <a:r>
              <a:rPr lang="en-US" dirty="0"/>
              <a:t>Q = Stored value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Q changes </a:t>
            </a:r>
            <a:r>
              <a:rPr lang="en-US" u="sng" dirty="0"/>
              <a:t>whenever C is high and D changes</a:t>
            </a:r>
            <a:endParaRPr lang="en-US" dirty="0"/>
          </a:p>
          <a:p>
            <a:r>
              <a:rPr lang="en-US" dirty="0" smtClean="0"/>
              <a:t>Problem?</a:t>
            </a:r>
            <a:endParaRPr lang="en-US" sz="16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32037" y="5157788"/>
            <a:ext cx="4479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/>
              <a:t>Figure 3.7 D latch: (a) schematic, (b) truth table, (c) symbol</a:t>
            </a:r>
            <a:endParaRPr lang="en-US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33"/>
          <a:stretch/>
        </p:blipFill>
        <p:spPr bwMode="auto">
          <a:xfrm>
            <a:off x="4448" y="3719593"/>
            <a:ext cx="2327589" cy="143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" y="3719592"/>
            <a:ext cx="9139552" cy="143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77"/>
          <a:stretch/>
        </p:blipFill>
        <p:spPr bwMode="auto">
          <a:xfrm>
            <a:off x="4448" y="3719593"/>
            <a:ext cx="3932121" cy="143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754895"/>
                  </p:ext>
                </p:extLst>
              </p:nvPr>
            </p:nvGraphicFramePr>
            <p:xfrm>
              <a:off x="4295303" y="2209296"/>
              <a:ext cx="2038997" cy="151029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89263"/>
                    <a:gridCol w="386174"/>
                    <a:gridCol w="614788"/>
                    <a:gridCol w="648772"/>
                  </a:tblGrid>
                  <a:tr h="38967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C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D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93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36593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8875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754895"/>
                  </p:ext>
                </p:extLst>
              </p:nvPr>
            </p:nvGraphicFramePr>
            <p:xfrm>
              <a:off x="4295303" y="2209296"/>
              <a:ext cx="2038997" cy="151029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89263"/>
                    <a:gridCol w="386174"/>
                    <a:gridCol w="614788"/>
                    <a:gridCol w="648772"/>
                  </a:tblGrid>
                  <a:tr h="38967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C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D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16038" t="-14063" r="-943" b="-289063"/>
                          </a:stretch>
                        </a:blipFill>
                      </a:tcPr>
                    </a:tc>
                  </a:tr>
                  <a:tr h="36593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36593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8875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8391101"/>
                  </p:ext>
                </p:extLst>
              </p:nvPr>
            </p:nvGraphicFramePr>
            <p:xfrm>
              <a:off x="4293027" y="2209297"/>
              <a:ext cx="2038997" cy="151029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89263"/>
                    <a:gridCol w="386174"/>
                    <a:gridCol w="614788"/>
                    <a:gridCol w="648772"/>
                  </a:tblGrid>
                  <a:tr h="38967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C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D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6593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36593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1800" b="1" baseline="-25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𝑸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𝒑𝒓𝒆𝒗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38875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8391101"/>
                  </p:ext>
                </p:extLst>
              </p:nvPr>
            </p:nvGraphicFramePr>
            <p:xfrm>
              <a:off x="4293027" y="2209297"/>
              <a:ext cx="2038997" cy="151029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89263"/>
                    <a:gridCol w="386174"/>
                    <a:gridCol w="614788"/>
                    <a:gridCol w="648772"/>
                  </a:tblGrid>
                  <a:tr h="38967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C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D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13084" t="-14063" b="-300000"/>
                          </a:stretch>
                        </a:blipFill>
                      </a:tcPr>
                    </a:tc>
                  </a:tr>
                  <a:tr h="36593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36593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1800" b="1" baseline="-25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4"/>
                          <a:stretch>
                            <a:fillRect l="-213084" t="-221667" b="-120000"/>
                          </a:stretch>
                        </a:blipFill>
                      </a:tcPr>
                    </a:tc>
                  </a:tr>
                  <a:tr h="38875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TextBox 12"/>
          <p:cNvSpPr txBox="1"/>
          <p:nvPr/>
        </p:nvSpPr>
        <p:spPr>
          <a:xfrm>
            <a:off x="501071" y="5832295"/>
            <a:ext cx="8243246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Problem with D latch:  What if we don’t always want D to update?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5556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transparent</a:t>
            </a:r>
            <a:r>
              <a:rPr lang="en-US" dirty="0"/>
              <a:t> – if C is high, Q will follow input (D) (i.e. D flows through)</a:t>
            </a:r>
          </a:p>
          <a:p>
            <a:r>
              <a:rPr lang="en-US" u="sng" dirty="0" smtClean="0"/>
              <a:t>opaque</a:t>
            </a:r>
            <a:r>
              <a:rPr lang="en-US" dirty="0" smtClean="0"/>
              <a:t> </a:t>
            </a:r>
            <a:r>
              <a:rPr lang="en-US" dirty="0"/>
              <a:t>– if C is low, Q won’t change (i.e. D doesn’t flow through)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32037" y="5157788"/>
            <a:ext cx="4479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/>
              <a:t>Figure 3.7 D latch: (a) schematic, (b) truth table, (c) symbol</a:t>
            </a:r>
            <a:endParaRPr lang="en-US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33"/>
          <a:stretch/>
        </p:blipFill>
        <p:spPr bwMode="auto">
          <a:xfrm>
            <a:off x="4448" y="3719593"/>
            <a:ext cx="2327589" cy="143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" y="3719592"/>
            <a:ext cx="9139552" cy="143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77"/>
          <a:stretch/>
        </p:blipFill>
        <p:spPr bwMode="auto">
          <a:xfrm>
            <a:off x="4448" y="3719593"/>
            <a:ext cx="3932121" cy="143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70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65759" y="1463040"/>
            <a:ext cx="8396103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1800" b="1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D Flip-Flop – Two D-Latches back to back with complementary clocks in a Master/Slave </a:t>
            </a:r>
            <a:r>
              <a:rPr lang="en-US" dirty="0" smtClean="0"/>
              <a:t>Configuration</a:t>
            </a:r>
          </a:p>
          <a:p>
            <a:pPr lvl="1"/>
            <a:r>
              <a:rPr lang="en-US" dirty="0"/>
              <a:t>CLK = Clock</a:t>
            </a:r>
          </a:p>
          <a:p>
            <a:pPr lvl="1"/>
            <a:r>
              <a:rPr lang="en-US" dirty="0"/>
              <a:t>D = Data</a:t>
            </a:r>
          </a:p>
          <a:p>
            <a:pPr lvl="1"/>
            <a:r>
              <a:rPr lang="en-US" dirty="0"/>
              <a:t>Q = Stored Value</a:t>
            </a:r>
          </a:p>
          <a:p>
            <a:endParaRPr lang="en-US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D-Flip Flop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15414073"/>
                  </p:ext>
                </p:extLst>
              </p:nvPr>
            </p:nvGraphicFramePr>
            <p:xfrm>
              <a:off x="629203" y="3357620"/>
              <a:ext cx="2929180" cy="308578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835359"/>
                    <a:gridCol w="452034"/>
                    <a:gridCol w="773882"/>
                    <a:gridCol w="867905"/>
                  </a:tblGrid>
                  <a:tr h="46897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CLK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D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15414073"/>
                  </p:ext>
                </p:extLst>
              </p:nvPr>
            </p:nvGraphicFramePr>
            <p:xfrm>
              <a:off x="629203" y="3357620"/>
              <a:ext cx="2929180" cy="308578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835359"/>
                    <a:gridCol w="452034"/>
                    <a:gridCol w="773882"/>
                    <a:gridCol w="867905"/>
                  </a:tblGrid>
                  <a:tr h="46897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CLK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D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36364" t="-12987" b="-557143"/>
                          </a:stretch>
                        </a:blip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/>
        </p:nvSpPr>
        <p:spPr bwMode="auto">
          <a:xfrm>
            <a:off x="449755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840" y="2252341"/>
            <a:ext cx="2393590" cy="37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5720" y="5928959"/>
            <a:ext cx="533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3.8 D flip-flop: (a) schematic, (b) symbol, (c) condensed symbol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81040866"/>
                  </p:ext>
                </p:extLst>
              </p:nvPr>
            </p:nvGraphicFramePr>
            <p:xfrm>
              <a:off x="631479" y="3357620"/>
              <a:ext cx="2929180" cy="308578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835359"/>
                    <a:gridCol w="452034"/>
                    <a:gridCol w="773882"/>
                    <a:gridCol w="867905"/>
                  </a:tblGrid>
                  <a:tr h="46897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CLK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D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2000" b="1" baseline="-25000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𝑸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𝒑𝒓𝒆𝒗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2000" b="1" baseline="-25000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𝑸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𝒑𝒓𝒆𝒗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2000" b="1" baseline="-25000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𝑸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𝒑𝒓𝒆𝒗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2000" b="1" baseline="-25000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𝑸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𝒑𝒓𝒆𝒗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↑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↑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3" name="Content Placeholder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81040866"/>
                  </p:ext>
                </p:extLst>
              </p:nvPr>
            </p:nvGraphicFramePr>
            <p:xfrm>
              <a:off x="631479" y="3357620"/>
              <a:ext cx="2929180" cy="308578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835359"/>
                    <a:gridCol w="452034"/>
                    <a:gridCol w="773882"/>
                    <a:gridCol w="867905"/>
                  </a:tblGrid>
                  <a:tr h="46897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CLK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D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38732" t="-12987" r="-704" b="-566234"/>
                          </a:stretch>
                        </a:blip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2000" b="1" baseline="-25000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 rotWithShape="1">
                          <a:blip r:embed="rId4"/>
                          <a:stretch>
                            <a:fillRect l="-238732" t="-122535" r="-704" b="-514085"/>
                          </a:stretch>
                        </a:blip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2000" b="1" baseline="-25000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4"/>
                          <a:stretch>
                            <a:fillRect l="-238732" t="-219444" r="-704" b="-406944"/>
                          </a:stretch>
                        </a:blip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2000" b="1" baseline="-25000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4"/>
                          <a:stretch>
                            <a:fillRect l="-238732" t="-323944" r="-704" b="-312676"/>
                          </a:stretch>
                        </a:blip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2000" b="1" baseline="-25000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4"/>
                          <a:stretch>
                            <a:fillRect l="-238732" t="-418056" r="-704" b="-208333"/>
                          </a:stretch>
                        </a:blip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↑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↑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7459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65760" y="1463040"/>
            <a:ext cx="55930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1800" b="1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sym typeface="Wingdings"/>
              </a:rPr>
              <a:t></a:t>
            </a:r>
            <a:r>
              <a:rPr lang="en-US" dirty="0"/>
              <a:t>Called an edge-trigged </a:t>
            </a:r>
            <a:r>
              <a:rPr lang="en-US" dirty="0" smtClean="0"/>
              <a:t>device</a:t>
            </a:r>
          </a:p>
          <a:p>
            <a:r>
              <a:rPr lang="en-US" dirty="0"/>
              <a:t>Q changes </a:t>
            </a:r>
            <a:r>
              <a:rPr lang="en-US" u="sng" dirty="0"/>
              <a:t>when clock changes </a:t>
            </a:r>
            <a:endParaRPr lang="en-US" dirty="0"/>
          </a:p>
          <a:p>
            <a:r>
              <a:rPr lang="en-US" dirty="0"/>
              <a:t>Enabled flip-flop – Add EN signal to determine if data will load on </a:t>
            </a:r>
            <a:r>
              <a:rPr lang="en-US" dirty="0" smtClean="0"/>
              <a:t>edge</a:t>
            </a:r>
            <a:r>
              <a:rPr lang="en-US" dirty="0"/>
              <a:t> </a:t>
            </a:r>
          </a:p>
          <a:p>
            <a:r>
              <a:rPr lang="en-US" dirty="0"/>
              <a:t>Resettable flip-flop – resets output to 0 when reset enabled.  Useful for hearing known states</a:t>
            </a:r>
            <a:endParaRPr lang="en-US" dirty="0" smtClean="0"/>
          </a:p>
          <a:p>
            <a:endParaRPr lang="en-US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D-Flip Flop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/>
        </p:nvSpPr>
        <p:spPr bwMode="auto">
          <a:xfrm>
            <a:off x="449755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5720" y="5928959"/>
            <a:ext cx="533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3.8 D flip-flop: (a) schematic, (b) symbol, (c) condensed symbol</a:t>
            </a:r>
            <a:endParaRPr lang="en-US" alt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840" y="2252341"/>
            <a:ext cx="2393590" cy="37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04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D-Flip Flop vs D-Latch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*What is the difference between a latch and a flip flop?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A Flip Flop changes on the clock edge a latch changes at any </a:t>
            </a:r>
            <a:r>
              <a:rPr lang="en-US" dirty="0" smtClean="0"/>
              <a:t>time</a:t>
            </a:r>
          </a:p>
          <a:p>
            <a:pPr lvl="2"/>
            <a:r>
              <a:rPr lang="en-US" dirty="0"/>
              <a:t>D-Latch updates it’s state continuously while </a:t>
            </a:r>
            <a:r>
              <a:rPr lang="en-US" dirty="0" err="1"/>
              <a:t>clk</a:t>
            </a:r>
            <a:r>
              <a:rPr lang="en-US" dirty="0"/>
              <a:t> = ‘1’</a:t>
            </a:r>
          </a:p>
          <a:p>
            <a:pPr lvl="2"/>
            <a:r>
              <a:rPr lang="en-US" dirty="0"/>
              <a:t>Copies D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Q on Rising Edge of Clock and remembers it’s state on all others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0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0100" y="1536700"/>
            <a:ext cx="3942381" cy="4324350"/>
          </a:xfrm>
        </p:spPr>
        <p:txBody>
          <a:bodyPr/>
          <a:lstStyle/>
          <a:p>
            <a:r>
              <a:rPr lang="en-US" dirty="0" smtClean="0"/>
              <a:t>Register </a:t>
            </a:r>
          </a:p>
          <a:p>
            <a:pPr lvl="1"/>
            <a:r>
              <a:rPr lang="en-US" dirty="0"/>
              <a:t>An N-Bit Register is a Bank of N-Flip Flops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688" y="1636502"/>
            <a:ext cx="3124200" cy="421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457301" y="5854489"/>
            <a:ext cx="4244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3.9 A 4-bit register: (a) schematic and (b) symbol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429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Waveform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830" y="1701482"/>
            <a:ext cx="9180328" cy="25123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t="70459" b="9801"/>
          <a:stretch/>
        </p:blipFill>
        <p:spPr>
          <a:xfrm>
            <a:off x="-15498" y="3965821"/>
            <a:ext cx="9180328" cy="495946"/>
          </a:xfrm>
          <a:prstGeom prst="rect">
            <a:avLst/>
          </a:prstGeom>
        </p:spPr>
      </p:pic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2374763" y="3564534"/>
            <a:ext cx="643890" cy="27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latin typeface="Calibri"/>
                <a:ea typeface="Calibri"/>
                <a:cs typeface="Times New Roman"/>
              </a:rPr>
              <a:t>FF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452253" y="4076000"/>
            <a:ext cx="643890" cy="27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latin typeface="Calibri"/>
                <a:ea typeface="Calibri"/>
                <a:cs typeface="Times New Roman"/>
              </a:rPr>
              <a:t>Latch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257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Waveform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25" y="2499519"/>
            <a:ext cx="8229600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313113" y="5348288"/>
            <a:ext cx="2517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/>
              <a:t>Figure 3.14 Example waveforms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68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Waveform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" y="2382461"/>
            <a:ext cx="807243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20256" y="5381625"/>
            <a:ext cx="2503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/>
              <a:t>Figure 3.15 Solution waveforms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4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Circuit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Synchronous circuit – Combinational circuit followed by bank of flip flops</a:t>
            </a:r>
          </a:p>
          <a:p>
            <a:pPr lvl="1"/>
            <a:r>
              <a:rPr lang="en-US" dirty="0" smtClean="0"/>
              <a:t>Properties</a:t>
            </a:r>
            <a:r>
              <a:rPr lang="en-US" dirty="0"/>
              <a:t>:	</a:t>
            </a:r>
          </a:p>
          <a:p>
            <a:pPr marL="863600" lvl="1" indent="-457200">
              <a:buFont typeface="+mj-lt"/>
              <a:buAutoNum type="alphaLcParenR"/>
            </a:pPr>
            <a:r>
              <a:rPr lang="en-US" dirty="0" smtClean="0"/>
              <a:t>Each </a:t>
            </a:r>
            <a:r>
              <a:rPr lang="en-US" dirty="0"/>
              <a:t>element is either a register or a combinational </a:t>
            </a:r>
            <a:r>
              <a:rPr lang="en-US" dirty="0" smtClean="0"/>
              <a:t>circuit</a:t>
            </a:r>
          </a:p>
          <a:p>
            <a:pPr marL="863600" lvl="1" indent="-457200">
              <a:buFont typeface="+mj-lt"/>
              <a:buAutoNum type="alphaLcParenR"/>
            </a:pPr>
            <a:r>
              <a:rPr lang="en-US" dirty="0" smtClean="0"/>
              <a:t>At </a:t>
            </a:r>
            <a:r>
              <a:rPr lang="en-US" dirty="0"/>
              <a:t>least one circuit is a </a:t>
            </a:r>
            <a:r>
              <a:rPr lang="en-US" dirty="0" smtClean="0"/>
              <a:t>register</a:t>
            </a:r>
          </a:p>
          <a:p>
            <a:pPr marL="863600" lvl="1" indent="-457200">
              <a:buFont typeface="+mj-lt"/>
              <a:buAutoNum type="alphaLcParenR"/>
            </a:pPr>
            <a:r>
              <a:rPr lang="en-US" dirty="0" smtClean="0"/>
              <a:t>All </a:t>
            </a:r>
            <a:r>
              <a:rPr lang="en-US" dirty="0"/>
              <a:t>registers have the same </a:t>
            </a:r>
            <a:r>
              <a:rPr lang="en-US" dirty="0" smtClean="0"/>
              <a:t>clock</a:t>
            </a:r>
          </a:p>
          <a:p>
            <a:pPr marL="863600" lvl="1" indent="-457200">
              <a:buFont typeface="+mj-lt"/>
              <a:buAutoNum type="alphaLcParenR"/>
            </a:pPr>
            <a:r>
              <a:rPr lang="en-US" dirty="0" smtClean="0"/>
              <a:t>Every </a:t>
            </a:r>
            <a:r>
              <a:rPr lang="en-US" dirty="0"/>
              <a:t>cyclic path contains at least one register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 FSMs, Pipelines</a:t>
            </a:r>
          </a:p>
          <a:p>
            <a:r>
              <a:rPr lang="en-US" dirty="0"/>
              <a:t>Asynchronous circuit – Timing not limited by clock registers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14 </a:t>
            </a: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Time Logs!</a:t>
            </a:r>
          </a:p>
          <a:p>
            <a:r>
              <a:rPr lang="en-US" dirty="0" smtClean="0"/>
              <a:t>SR Latch</a:t>
            </a:r>
          </a:p>
          <a:p>
            <a:r>
              <a:rPr lang="en-US" dirty="0" smtClean="0"/>
              <a:t>D Latch</a:t>
            </a:r>
          </a:p>
          <a:p>
            <a:r>
              <a:rPr lang="en-US" dirty="0" smtClean="0"/>
              <a:t>D Flip Flop</a:t>
            </a:r>
          </a:p>
          <a:p>
            <a:r>
              <a:rPr lang="en-US" smtClean="0"/>
              <a:t>Register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3.5: Synchronous Sequential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8 February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 smtClean="0"/>
              <a:t>Copyright © 2013 Elsevier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8" y="1949239"/>
            <a:ext cx="6705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40904" y="5873539"/>
            <a:ext cx="2262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0000"/>
                </a:solidFill>
              </a:rPr>
              <a:t>Figure 3.21 Example circuits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6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Extra Instruction (EI)</a:t>
            </a:r>
            <a:endParaRPr lang="en-US" dirty="0"/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21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28600" y="1501170"/>
            <a:ext cx="495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Maj Jeffrey Falkinburg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2E46E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Office:  333-9193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286109" y="4953000"/>
            <a:ext cx="2951357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Sometimes 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86109" y="4262553"/>
            <a:ext cx="2951357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286109" y="5562600"/>
            <a:ext cx="2951357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Always Unavailable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4000" y="1600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281 – 2F44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34000" y="48768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M6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34000" y="55626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M7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800" b="1" dirty="0" smtClean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34000" y="4191000"/>
            <a:ext cx="1676400" cy="6858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M5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10400" y="1600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T1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10400" y="4191000"/>
            <a:ext cx="16764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T5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104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T6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104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334000" y="2895600"/>
            <a:ext cx="1676400" cy="6096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M3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34000" y="3505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M4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10400" y="2286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white"/>
                </a:solidFill>
              </a:rPr>
              <a:t>T2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4000" y="2277979"/>
            <a:ext cx="1676400" cy="617622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281 – 2F44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012672" y="2879664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</a:rPr>
              <a:t>ECE </a:t>
            </a:r>
            <a:r>
              <a:rPr lang="en-US" sz="1200" b="1" dirty="0">
                <a:solidFill>
                  <a:prstClr val="white"/>
                </a:solidFill>
              </a:rPr>
              <a:t>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10400" y="3505200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22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</a:t>
            </a:r>
            <a:r>
              <a:rPr lang="en-US" dirty="0" smtClean="0"/>
              <a:t>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Synchronous Circuits</a:t>
            </a:r>
          </a:p>
          <a:p>
            <a:pPr lvl="1"/>
            <a:r>
              <a:rPr lang="en-US" dirty="0"/>
              <a:t>Combinational </a:t>
            </a:r>
            <a:r>
              <a:rPr lang="en-US" dirty="0" smtClean="0"/>
              <a:t>Logic – Outputs depend on current inputs</a:t>
            </a:r>
            <a:endParaRPr lang="en-US" dirty="0"/>
          </a:p>
          <a:p>
            <a:pPr lvl="1"/>
            <a:r>
              <a:rPr lang="en-US" dirty="0"/>
              <a:t>Sequential </a:t>
            </a:r>
            <a:r>
              <a:rPr lang="en-US" dirty="0" smtClean="0"/>
              <a:t>Logic – Outputs depend on current and prior inputs </a:t>
            </a:r>
          </a:p>
          <a:p>
            <a:pPr marL="803275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i.e. has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9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Coupled Inverter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6" y="2795588"/>
            <a:ext cx="57626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90068" y="5424488"/>
            <a:ext cx="29638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/>
              <a:t>Figure 3.1 Cross-coupled inverter pair</a:t>
            </a:r>
            <a:endParaRPr lang="en-US" altLang="en-US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6559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Coupled Inverter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2578906"/>
            <a:ext cx="52006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35225" y="5347493"/>
            <a:ext cx="4273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/>
              <a:t>Figure 3.2 Bistable operation of cross-coupled inverters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9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Sequential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900" y="2257748"/>
            <a:ext cx="377983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32134" y="5376647"/>
            <a:ext cx="2365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/>
              <a:t>Figure 3.3 SR latch schematic</a:t>
            </a:r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91" y="2433382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6766" y="5376647"/>
            <a:ext cx="2152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3.6 SR latch symbol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98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Sequential </a:t>
            </a:r>
            <a:r>
              <a:rPr lang="en-US" dirty="0" smtClean="0"/>
              <a:t>Circuit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 </a:t>
            </a:r>
            <a:r>
              <a:rPr lang="en-US" dirty="0"/>
              <a:t>= Set</a:t>
            </a:r>
          </a:p>
          <a:p>
            <a:r>
              <a:rPr lang="en-US" dirty="0"/>
              <a:t>R = Reset</a:t>
            </a:r>
          </a:p>
          <a:p>
            <a:r>
              <a:rPr lang="en-US" dirty="0"/>
              <a:t>Q = Stored </a:t>
            </a:r>
            <a:r>
              <a:rPr lang="en-US" dirty="0" smtClean="0"/>
              <a:t>Value</a:t>
            </a:r>
          </a:p>
          <a:p>
            <a:r>
              <a:rPr lang="en-US" dirty="0"/>
              <a:t>Q changes </a:t>
            </a:r>
            <a:r>
              <a:rPr lang="en-US" u="sng" dirty="0"/>
              <a:t>whenever an input changes</a:t>
            </a:r>
            <a:endParaRPr lang="en-US" dirty="0"/>
          </a:p>
          <a:p>
            <a:r>
              <a:rPr lang="en-US" dirty="0">
                <a:sym typeface="Wingdings"/>
              </a:rPr>
              <a:t></a:t>
            </a:r>
            <a:r>
              <a:rPr lang="en-US" dirty="0"/>
              <a:t> Undefined…next state </a:t>
            </a:r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/>
        </p:nvSpPr>
        <p:spPr bwMode="auto">
          <a:xfrm>
            <a:off x="4622694" y="6167828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900" y="2080324"/>
            <a:ext cx="377983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32134" y="5144631"/>
            <a:ext cx="2365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3.3 SR latch schematic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7437549"/>
                  </p:ext>
                </p:extLst>
              </p:nvPr>
            </p:nvGraphicFramePr>
            <p:xfrm>
              <a:off x="1095741" y="1900724"/>
              <a:ext cx="2499866" cy="230674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54090"/>
                    <a:gridCol w="449450"/>
                    <a:gridCol w="805912"/>
                    <a:gridCol w="790414"/>
                  </a:tblGrid>
                  <a:tr h="44460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S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R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b="1" i="1" dirty="0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 dirty="0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7437549"/>
                  </p:ext>
                </p:extLst>
              </p:nvPr>
            </p:nvGraphicFramePr>
            <p:xfrm>
              <a:off x="1095741" y="1900724"/>
              <a:ext cx="2499866" cy="230674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54090"/>
                    <a:gridCol w="449450"/>
                    <a:gridCol w="805912"/>
                    <a:gridCol w="790414"/>
                  </a:tblGrid>
                  <a:tr h="44460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S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R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16154" t="-13699" b="-419178"/>
                          </a:stretch>
                        </a:blipFill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TextBox 13"/>
          <p:cNvSpPr txBox="1"/>
          <p:nvPr/>
        </p:nvSpPr>
        <p:spPr>
          <a:xfrm>
            <a:off x="501071" y="5993719"/>
            <a:ext cx="8243246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Problem with SR latch:  Biggest problem is when S + R are both </a:t>
            </a:r>
            <a:r>
              <a:rPr lang="en-US" sz="2000" b="1" dirty="0" smtClean="0"/>
              <a:t>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8496491"/>
                  </p:ext>
                </p:extLst>
              </p:nvPr>
            </p:nvGraphicFramePr>
            <p:xfrm>
              <a:off x="1084365" y="1902996"/>
              <a:ext cx="2499866" cy="230674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54090"/>
                    <a:gridCol w="449450"/>
                    <a:gridCol w="805912"/>
                    <a:gridCol w="790414"/>
                  </a:tblGrid>
                  <a:tr h="44460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S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R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b="1" i="1" dirty="0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 dirty="0" smtClean="0">
                                        <a:effectLst/>
                                        <a:latin typeface="Cambria Math"/>
                                        <a:cs typeface="Times New Roman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1800" b="1" baseline="-25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𝑸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𝒑𝒓𝒆𝒗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1800" b="1" baseline="-25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𝑸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𝒑𝒓𝒆𝒗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r>
                            <a:rPr lang="en-US" sz="1800" b="1" dirty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  <a:sym typeface="Wingdings"/>
                            </a:rPr>
                            <a:t>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8496491"/>
                  </p:ext>
                </p:extLst>
              </p:nvPr>
            </p:nvGraphicFramePr>
            <p:xfrm>
              <a:off x="1084365" y="1902996"/>
              <a:ext cx="2499866" cy="230674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54090"/>
                    <a:gridCol w="449450"/>
                    <a:gridCol w="805912"/>
                    <a:gridCol w="790414"/>
                  </a:tblGrid>
                  <a:tr h="44460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S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R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16154" t="-12329" b="-432877"/>
                          </a:stretch>
                        </a:blipFill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1800" b="1" baseline="-25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16154" t="-234426" b="-318033"/>
                          </a:stretch>
                        </a:blipFill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1800" b="1" baseline="-25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16154" t="-436066" b="-116393"/>
                          </a:stretch>
                        </a:blipFill>
                      </a:tcPr>
                    </a:tc>
                  </a:tr>
                  <a:tr h="3724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r>
                            <a:rPr lang="en-US" sz="1800" b="1" dirty="0">
                              <a:solidFill>
                                <a:srgbClr val="FF0000"/>
                              </a:solidFill>
                              <a:effectLst/>
                              <a:latin typeface="Times New Roman"/>
                              <a:ea typeface="Calibri"/>
                              <a:cs typeface="Times New Roman"/>
                              <a:sym typeface="Wingdings"/>
                            </a:rPr>
                            <a:t>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9379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Latch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48" y="2519362"/>
            <a:ext cx="61341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28169" y="5348287"/>
            <a:ext cx="2887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/>
              <a:t>Figure 3.4 Bistable states of SR latch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848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Latch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3186112"/>
            <a:ext cx="45529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387725" y="5233987"/>
            <a:ext cx="2368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/>
              <a:t>Figure 3.5 SR latch truth table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1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6BADE1-4A4A-48A5-911B-5F6548B33A51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68470</TotalTime>
  <Words>864</Words>
  <Application>Microsoft Office PowerPoint</Application>
  <PresentationFormat>On-screen Show (4:3)</PresentationFormat>
  <Paragraphs>323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4_USAFA Standard</vt:lpstr>
      <vt:lpstr>5_USAFA Standard</vt:lpstr>
      <vt:lpstr>PowerPoint Presentation</vt:lpstr>
      <vt:lpstr>Lesson 14 Outline</vt:lpstr>
      <vt:lpstr>Synchronous Circuits</vt:lpstr>
      <vt:lpstr>Cross Coupled Inverter</vt:lpstr>
      <vt:lpstr>Cross Coupled Inverter</vt:lpstr>
      <vt:lpstr>SR Latch</vt:lpstr>
      <vt:lpstr>SR Latch</vt:lpstr>
      <vt:lpstr>SR Latch</vt:lpstr>
      <vt:lpstr>SR Latch</vt:lpstr>
      <vt:lpstr>D-Latch</vt:lpstr>
      <vt:lpstr>D-Latch</vt:lpstr>
      <vt:lpstr>D-Flip Flop</vt:lpstr>
      <vt:lpstr>D-Flip Flop</vt:lpstr>
      <vt:lpstr>D-Flip Flop vs D-Latch</vt:lpstr>
      <vt:lpstr>Register</vt:lpstr>
      <vt:lpstr>Example Waveform</vt:lpstr>
      <vt:lpstr>Example Waveform</vt:lpstr>
      <vt:lpstr>Example Waveform</vt:lpstr>
      <vt:lpstr>Synchronous Circuit Properties</vt:lpstr>
      <vt:lpstr>Examples of Circuits</vt:lpstr>
      <vt:lpstr>Extra Instruction (EI)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Maj Jeff Falkinburg</cp:lastModifiedBy>
  <cp:revision>4275</cp:revision>
  <cp:lastPrinted>2015-06-02T19:35:14Z</cp:lastPrinted>
  <dcterms:created xsi:type="dcterms:W3CDTF">2005-08-12T19:45:51Z</dcterms:created>
  <dcterms:modified xsi:type="dcterms:W3CDTF">2017-02-09T03:58:32Z</dcterms:modified>
</cp:coreProperties>
</file>