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4"/>
  </p:notesMasterIdLst>
  <p:handoutMasterIdLst>
    <p:handoutMasterId r:id="rId25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4" r:id="rId19"/>
    <p:sldId id="322" r:id="rId20"/>
    <p:sldId id="323" r:id="rId21"/>
    <p:sldId id="309" r:id="rId22"/>
    <p:sldId id="280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100" d="100"/>
          <a:sy n="100" d="100"/>
        </p:scale>
        <p:origin x="-186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Solutions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Circuit: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(a) is combinational, not sequential, because it has no registers.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(b) is a simple sequential circuit with no feedback.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(c) is neither a combinational circuit nor a synchronous sequential circuit, because it has a latch that is neither a register nor a combinational circuit.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(d) and (e) are synchronous sequential logic; they are two forms of finite state machines, which are discussed in Section 3.4.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 as (d)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(f) is neither combinational nor synchronous sequential, because it has a cyclic path from the output of the combinational logic back to the input of the same logic but no register in the path.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(g) is synchronous sequential logic in the form of a pipeline, which we will study in Section 3.6.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(h) is not, strictly speaking, a synchronous sequential circuit, because the second register receives a different clock signal than the first, delayed by two inverter delays.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13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13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a State Machine: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r>
              <a:rPr lang="en-US" dirty="0" smtClean="0"/>
              <a:t>Lets Build a Vending Machine:</a:t>
            </a:r>
          </a:p>
          <a:p>
            <a:pPr lvl="1"/>
            <a:r>
              <a:rPr lang="en-US" dirty="0" smtClean="0"/>
              <a:t>Only takes Quarters.  Only sells </a:t>
            </a:r>
            <a:r>
              <a:rPr lang="en-US" dirty="0" smtClean="0">
                <a:solidFill>
                  <a:srgbClr val="FF0000"/>
                </a:solidFill>
              </a:rPr>
              <a:t>(insert favorite drink)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change.  50₵ per Soda</a:t>
            </a:r>
          </a:p>
          <a:p>
            <a:pPr lvl="1"/>
            <a:r>
              <a:rPr lang="en-US" dirty="0" smtClean="0"/>
              <a:t>Inputs:  C = Coin (also, there’s a clock)</a:t>
            </a:r>
          </a:p>
          <a:p>
            <a:pPr lvl="1"/>
            <a:r>
              <a:rPr lang="en-US" dirty="0" smtClean="0"/>
              <a:t>Outputs:  S = Soda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99582" y="1433957"/>
            <a:ext cx="3344418" cy="14646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Real Life Examples of State Machines: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Soda Machine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Software Applications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Spell Checker – Using Soundex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Driving to School/Work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4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8665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638550" y="23717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S1</a:t>
            </a:r>
          </a:p>
          <a:p>
            <a:r>
              <a:rPr lang="en-US" dirty="0" smtClean="0"/>
              <a:t>25₵</a:t>
            </a: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T=0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1543050" y="23717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S0</a:t>
            </a:r>
          </a:p>
          <a:p>
            <a:r>
              <a:rPr lang="en-US" dirty="0" smtClean="0"/>
              <a:t>0₵</a:t>
            </a: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T=0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3638550" y="410527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50₵</a:t>
            </a: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T=1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7" name="Curved Connector 66"/>
          <p:cNvCxnSpPr>
            <a:stCxn id="64" idx="7"/>
            <a:endCxn id="7" idx="1"/>
          </p:cNvCxnSpPr>
          <p:nvPr/>
        </p:nvCxnSpPr>
        <p:spPr bwMode="auto">
          <a:xfrm rot="5400000" flipH="1" flipV="1">
            <a:off x="3114675" y="184227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urved Connector 68"/>
          <p:cNvCxnSpPr>
            <a:stCxn id="7" idx="6"/>
            <a:endCxn id="65" idx="6"/>
          </p:cNvCxnSpPr>
          <p:nvPr/>
        </p:nvCxnSpPr>
        <p:spPr bwMode="auto">
          <a:xfrm>
            <a:off x="4686300" y="2876550"/>
            <a:ext cx="12700" cy="1733552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urved Connector 78"/>
          <p:cNvCxnSpPr>
            <a:stCxn id="65" idx="2"/>
            <a:endCxn id="64" idx="4"/>
          </p:cNvCxnSpPr>
          <p:nvPr/>
        </p:nvCxnSpPr>
        <p:spPr bwMode="auto">
          <a:xfrm rot="10800000">
            <a:off x="2066926" y="3381376"/>
            <a:ext cx="15716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Curved Connector 114"/>
          <p:cNvCxnSpPr>
            <a:stCxn id="64" idx="0"/>
            <a:endCxn id="64" idx="2"/>
          </p:cNvCxnSpPr>
          <p:nvPr/>
        </p:nvCxnSpPr>
        <p:spPr bwMode="auto">
          <a:xfrm rot="16200000" flipH="1" flipV="1">
            <a:off x="1552575" y="2362199"/>
            <a:ext cx="504825" cy="523875"/>
          </a:xfrm>
          <a:prstGeom prst="curvedConnector4">
            <a:avLst>
              <a:gd name="adj1" fmla="val -45283"/>
              <a:gd name="adj2" fmla="val 14363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Curved Connector 117"/>
          <p:cNvCxnSpPr>
            <a:stCxn id="7" idx="6"/>
            <a:endCxn id="7" idx="0"/>
          </p:cNvCxnSpPr>
          <p:nvPr/>
        </p:nvCxnSpPr>
        <p:spPr bwMode="auto">
          <a:xfrm flipH="1" flipV="1">
            <a:off x="4162425" y="2371725"/>
            <a:ext cx="523875" cy="504825"/>
          </a:xfrm>
          <a:prstGeom prst="curvedConnector4">
            <a:avLst>
              <a:gd name="adj1" fmla="val -43636"/>
              <a:gd name="adj2" fmla="val 145283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7810500" y="227647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Green</a:t>
            </a:r>
            <a:r>
              <a:rPr lang="en-US" sz="1200" dirty="0" err="1" smtClean="0"/>
              <a:t>R</a:t>
            </a:r>
            <a:r>
              <a:rPr lang="en-US" sz="1200" dirty="0" smtClean="0"/>
              <a:t>=0</a:t>
            </a:r>
            <a:endParaRPr lang="en-US" sz="1200" dirty="0"/>
          </a:p>
          <a:p>
            <a:r>
              <a:rPr lang="en-US" sz="1200" dirty="0" smtClean="0"/>
              <a:t>G=1</a:t>
            </a:r>
            <a:endParaRPr lang="en-US" sz="1200" dirty="0"/>
          </a:p>
          <a:p>
            <a:r>
              <a:rPr lang="en-US" sz="1200" dirty="0"/>
              <a:t>Y</a:t>
            </a:r>
            <a:r>
              <a:rPr lang="en-US" sz="1200" dirty="0" smtClean="0"/>
              <a:t>=0</a:t>
            </a:r>
            <a:endParaRPr lang="en-US" sz="12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5715000" y="227647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R=1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G</a:t>
            </a:r>
            <a:r>
              <a:rPr lang="en-US" sz="1200" dirty="0" smtClean="0"/>
              <a:t>=0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=0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6769100" y="401002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Yellow</a:t>
            </a:r>
          </a:p>
          <a:p>
            <a:r>
              <a:rPr lang="en-US" sz="1200" dirty="0" smtClean="0"/>
              <a:t>R=0</a:t>
            </a:r>
            <a:endParaRPr lang="en-US" sz="1200" dirty="0"/>
          </a:p>
          <a:p>
            <a:r>
              <a:rPr lang="en-US" sz="1200" dirty="0" smtClean="0"/>
              <a:t>G=0</a:t>
            </a:r>
            <a:endParaRPr lang="en-US" sz="1200" dirty="0"/>
          </a:p>
          <a:p>
            <a:r>
              <a:rPr lang="en-US" sz="1200" dirty="0" smtClean="0"/>
              <a:t>Y=1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</p:txBody>
      </p:sp>
      <p:cxnSp>
        <p:nvCxnSpPr>
          <p:cNvPr id="124" name="Curved Connector 123"/>
          <p:cNvCxnSpPr>
            <a:stCxn id="122" idx="7"/>
            <a:endCxn id="121" idx="1"/>
          </p:cNvCxnSpPr>
          <p:nvPr/>
        </p:nvCxnSpPr>
        <p:spPr bwMode="auto">
          <a:xfrm rot="5400000" flipH="1" flipV="1">
            <a:off x="7286625" y="174702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Curved Connector 124"/>
          <p:cNvCxnSpPr>
            <a:stCxn id="121" idx="4"/>
            <a:endCxn id="123" idx="6"/>
          </p:cNvCxnSpPr>
          <p:nvPr/>
        </p:nvCxnSpPr>
        <p:spPr bwMode="auto">
          <a:xfrm rot="5400000">
            <a:off x="7461250" y="3641726"/>
            <a:ext cx="1228727" cy="517525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Curved Connector 125"/>
          <p:cNvCxnSpPr>
            <a:stCxn id="123" idx="2"/>
            <a:endCxn id="122" idx="4"/>
          </p:cNvCxnSpPr>
          <p:nvPr/>
        </p:nvCxnSpPr>
        <p:spPr bwMode="auto">
          <a:xfrm rot="10800000">
            <a:off x="6238876" y="3286126"/>
            <a:ext cx="5302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Oval 126"/>
          <p:cNvSpPr/>
          <p:nvPr/>
        </p:nvSpPr>
        <p:spPr bwMode="auto">
          <a:xfrm>
            <a:off x="1409700" y="4105278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T=0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Ghost State</a:t>
            </a:r>
          </a:p>
        </p:txBody>
      </p:sp>
      <p:cxnSp>
        <p:nvCxnSpPr>
          <p:cNvPr id="128" name="Curved Connector 127"/>
          <p:cNvCxnSpPr>
            <a:stCxn id="127" idx="2"/>
            <a:endCxn id="64" idx="2"/>
          </p:cNvCxnSpPr>
          <p:nvPr/>
        </p:nvCxnSpPr>
        <p:spPr bwMode="auto">
          <a:xfrm rot="10800000" flipH="1">
            <a:off x="1409700" y="2876551"/>
            <a:ext cx="133350" cy="1733553"/>
          </a:xfrm>
          <a:prstGeom prst="curvedConnector3">
            <a:avLst>
              <a:gd name="adj1" fmla="val -171429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1219200" y="1842485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697162" y="1840996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C=1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2425" y="1830265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714875" y="3589437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C=1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443711" y="4105278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 smtClean="0"/>
              <a:t>Draw me a picture of a Mealy or Moore State Transition Diagram that shows</a:t>
            </a:r>
          </a:p>
          <a:p>
            <a:r>
              <a:rPr lang="en-US" dirty="0" smtClean="0"/>
              <a:t>A Snail is crawling across a sequence of numbers and he smiles if the last 2 numbers are “11”</a:t>
            </a:r>
          </a:p>
          <a:p>
            <a:r>
              <a:rPr lang="en-US" dirty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pic>
        <p:nvPicPr>
          <p:cNvPr id="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smtClean="0"/>
              <a:t>Exercise – One Moore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800100" y="1536700"/>
            <a:ext cx="522363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 Snail is crawling across a sequence of numbers and he smiles if the last 2 numbers are “11”</a:t>
            </a:r>
          </a:p>
          <a:p>
            <a:r>
              <a:rPr lang="en-US" sz="2000" kern="0" dirty="0" smtClean="0"/>
              <a:t>Sequence:  0100110111</a:t>
            </a:r>
          </a:p>
          <a:p>
            <a:endParaRPr lang="en-US" kern="0" dirty="0" smtClean="0"/>
          </a:p>
        </p:txBody>
      </p:sp>
      <p:pic>
        <p:nvPicPr>
          <p:cNvPr id="30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8671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S1</a:t>
            </a:r>
          </a:p>
          <a:p>
            <a:pPr algn="ctr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=0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16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</a:t>
            </a:r>
            <a:r>
              <a:rPr lang="en-US" sz="2000" dirty="0" smtClean="0"/>
              <a:t>=0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67150" y="509587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=1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Curved Connector 6"/>
          <p:cNvCxnSpPr>
            <a:stCxn id="5" idx="7"/>
            <a:endCxn id="4" idx="1"/>
          </p:cNvCxnSpPr>
          <p:nvPr/>
        </p:nvCxnSpPr>
        <p:spPr bwMode="auto">
          <a:xfrm rot="5400000" flipH="1" flipV="1">
            <a:off x="3343275" y="283287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urved Connector 7"/>
          <p:cNvCxnSpPr>
            <a:stCxn id="4" idx="6"/>
            <a:endCxn id="6" idx="6"/>
          </p:cNvCxnSpPr>
          <p:nvPr/>
        </p:nvCxnSpPr>
        <p:spPr bwMode="auto">
          <a:xfrm>
            <a:off x="4914900" y="3867150"/>
            <a:ext cx="12700" cy="1733552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urved Connector 8"/>
          <p:cNvCxnSpPr>
            <a:stCxn id="6" idx="2"/>
            <a:endCxn id="5" idx="4"/>
          </p:cNvCxnSpPr>
          <p:nvPr/>
        </p:nvCxnSpPr>
        <p:spPr bwMode="auto">
          <a:xfrm rot="10800000">
            <a:off x="2295526" y="4371976"/>
            <a:ext cx="15716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urved Connector 9"/>
          <p:cNvCxnSpPr>
            <a:stCxn id="5" idx="0"/>
            <a:endCxn id="5" idx="2"/>
          </p:cNvCxnSpPr>
          <p:nvPr/>
        </p:nvCxnSpPr>
        <p:spPr bwMode="auto">
          <a:xfrm rot="16200000" flipH="1" flipV="1">
            <a:off x="1781175" y="3352799"/>
            <a:ext cx="504825" cy="523875"/>
          </a:xfrm>
          <a:prstGeom prst="curvedConnector4">
            <a:avLst>
              <a:gd name="adj1" fmla="val -45283"/>
              <a:gd name="adj2" fmla="val 14363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47800" y="2833085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25762" y="2831596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9675" y="458003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94198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19" name="Curved Connector 18"/>
          <p:cNvCxnSpPr>
            <a:stCxn id="4" idx="3"/>
            <a:endCxn id="5" idx="5"/>
          </p:cNvCxnSpPr>
          <p:nvPr/>
        </p:nvCxnSpPr>
        <p:spPr bwMode="auto">
          <a:xfrm rot="5400000">
            <a:off x="3343275" y="354680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925762" y="4192123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23" name="Curved Connector 22"/>
          <p:cNvCxnSpPr>
            <a:stCxn id="6" idx="3"/>
            <a:endCxn id="6" idx="6"/>
          </p:cNvCxnSpPr>
          <p:nvPr/>
        </p:nvCxnSpPr>
        <p:spPr bwMode="auto">
          <a:xfrm rot="5400000" flipH="1" flipV="1">
            <a:off x="4289261" y="5332029"/>
            <a:ext cx="356965" cy="894311"/>
          </a:xfrm>
          <a:prstGeom prst="curvedConnector4">
            <a:avLst>
              <a:gd name="adj1" fmla="val -121471"/>
              <a:gd name="adj2" fmla="val 11917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019675" y="578722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endCxn id="5" idx="2"/>
          </p:cNvCxnSpPr>
          <p:nvPr/>
        </p:nvCxnSpPr>
        <p:spPr bwMode="auto">
          <a:xfrm>
            <a:off x="800100" y="3867150"/>
            <a:ext cx="97155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52475" y="347183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9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7" grpId="0"/>
      <p:bldP spid="18" grpId="0"/>
      <p:bldP spid="22" grpId="0"/>
      <p:bldP spid="48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Review          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/>
              <a:t>Take a look at how the book implements “01”</a:t>
            </a:r>
          </a:p>
          <a:p>
            <a:r>
              <a:rPr lang="en-US" dirty="0"/>
              <a:t>Example 3.7 on p 132</a:t>
            </a:r>
          </a:p>
          <a:p>
            <a:r>
              <a:rPr lang="en-US" dirty="0" smtClean="0"/>
              <a:t>A Snail is crawling across a sequence of numbers and he smiles if the last 2 numbers are “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pic>
        <p:nvPicPr>
          <p:cNvPr id="102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3.7 on p 132</a:t>
            </a:r>
          </a:p>
          <a:p>
            <a:r>
              <a:rPr lang="en-US" dirty="0"/>
              <a:t>A Snail is crawling across a sequence of numbers and he smiles if the last 2 numbers are “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”</a:t>
            </a:r>
          </a:p>
          <a:p>
            <a:r>
              <a:rPr lang="en-US" dirty="0"/>
              <a:t>Sequence:  0100110111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668121"/>
            <a:ext cx="78136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31937" y="5877921"/>
            <a:ext cx="608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3.30 FSM state transition diagrams: (a) Moore machine, (b) Mealy machine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79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18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15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Homework #2 (LSN 15/16 Worksheet) Due LSN 17</a:t>
            </a:r>
          </a:p>
          <a:p>
            <a:r>
              <a:rPr lang="en-US" dirty="0" smtClean="0"/>
              <a:t>Lab #2 Prelab Due LSN 19</a:t>
            </a:r>
          </a:p>
          <a:p>
            <a:r>
              <a:rPr lang="en-US" dirty="0" smtClean="0"/>
              <a:t>Finite State Machines – FSMs</a:t>
            </a:r>
          </a:p>
          <a:p>
            <a:pPr lvl="1"/>
            <a:r>
              <a:rPr lang="en-US" dirty="0" smtClean="0"/>
              <a:t>Design FSMs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3157186"/>
                  </p:ext>
                </p:extLst>
              </p:nvPr>
            </p:nvGraphicFramePr>
            <p:xfrm>
              <a:off x="5774410" y="2092482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5215901"/>
                  </p:ext>
                </p:extLst>
              </p:nvPr>
            </p:nvGraphicFramePr>
            <p:xfrm>
              <a:off x="5774410" y="2092482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36364" t="-11688" b="-566234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36364" t="-121127" b="-514085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36364" t="-218056" b="-406944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36364" t="-322535" b="-312676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36364" t="-416667" b="-208333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50975"/>
            <a:ext cx="28194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5819775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3.8 D flip-flop: (a) schematic, (b) symbol, (c) condensed symbol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4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time:  What do F/Fs create?</a:t>
            </a:r>
          </a:p>
          <a:p>
            <a:pPr lvl="1"/>
            <a:r>
              <a:rPr lang="en-US" dirty="0" smtClean="0"/>
              <a:t>Memory!</a:t>
            </a:r>
            <a:endParaRPr lang="en-US" dirty="0"/>
          </a:p>
          <a:p>
            <a:r>
              <a:rPr lang="en-US" dirty="0" smtClean="0"/>
              <a:t>When do F/Fs this?</a:t>
            </a:r>
          </a:p>
          <a:p>
            <a:pPr lvl="1"/>
            <a:r>
              <a:rPr lang="en-US" dirty="0" smtClean="0"/>
              <a:t>Clock Edge!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3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Circuit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circuit – Combinational circuit followed by bank of flip flops</a:t>
            </a:r>
          </a:p>
          <a:p>
            <a:pPr lvl="1"/>
            <a:r>
              <a:rPr lang="en-US" dirty="0" smtClean="0"/>
              <a:t>Properties</a:t>
            </a:r>
            <a:r>
              <a:rPr lang="en-US" dirty="0"/>
              <a:t>:	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Each </a:t>
            </a:r>
            <a:r>
              <a:rPr lang="en-US" dirty="0"/>
              <a:t>element is either a register or a combinational </a:t>
            </a:r>
            <a:r>
              <a:rPr lang="en-US" dirty="0" smtClean="0"/>
              <a:t>circuit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At </a:t>
            </a:r>
            <a:r>
              <a:rPr lang="en-US" dirty="0"/>
              <a:t>least one circuit is a </a:t>
            </a:r>
            <a:r>
              <a:rPr lang="en-US" dirty="0" smtClean="0"/>
              <a:t>register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All </a:t>
            </a:r>
            <a:r>
              <a:rPr lang="en-US" dirty="0"/>
              <a:t>registers have the same </a:t>
            </a:r>
            <a:r>
              <a:rPr lang="en-US" dirty="0" smtClean="0"/>
              <a:t>clock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Every </a:t>
            </a:r>
            <a:r>
              <a:rPr lang="en-US" dirty="0"/>
              <a:t>cyclic path contains at least one register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 FSMs, Pipelines</a:t>
            </a:r>
          </a:p>
          <a:p>
            <a:r>
              <a:rPr lang="en-US" dirty="0"/>
              <a:t>Asynchronous circuit – Timing not limited by clock registers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3.5: Synchronous Sequential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February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1949239"/>
            <a:ext cx="6705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0904" y="5873539"/>
            <a:ext cx="226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</a:rPr>
              <a:t>Figure 3.21 Example circuits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 – </a:t>
            </a:r>
            <a:r>
              <a:rPr lang="en-US" u="sng" dirty="0"/>
              <a:t>M</a:t>
            </a:r>
            <a:r>
              <a:rPr lang="en-US" dirty="0"/>
              <a:t>- inputs, </a:t>
            </a:r>
            <a:r>
              <a:rPr lang="en-US" u="sng" dirty="0"/>
              <a:t>N</a:t>
            </a:r>
            <a:r>
              <a:rPr lang="en-US" dirty="0"/>
              <a:t> – Outputs, and </a:t>
            </a:r>
            <a:r>
              <a:rPr lang="en-US" u="sng" dirty="0"/>
              <a:t>K</a:t>
            </a:r>
            <a:r>
              <a:rPr lang="en-US" dirty="0"/>
              <a:t> - bits of state</a:t>
            </a:r>
          </a:p>
          <a:p>
            <a:pPr lvl="1"/>
            <a:r>
              <a:rPr lang="en-US" dirty="0" smtClean="0"/>
              <a:t>FSMs have </a:t>
            </a:r>
            <a:r>
              <a:rPr lang="en-US" u="sng" dirty="0" smtClean="0"/>
              <a:t>K</a:t>
            </a:r>
            <a:r>
              <a:rPr lang="en-US" dirty="0" smtClean="0"/>
              <a:t> registers that can be one of a finite number (2</a:t>
            </a:r>
            <a:r>
              <a:rPr lang="en-US" baseline="30000" dirty="0" smtClean="0"/>
              <a:t>K</a:t>
            </a:r>
            <a:r>
              <a:rPr lang="en-US" dirty="0" smtClean="0"/>
              <a:t>) unique states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types of FSMs?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545336" y="3456432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291584" y="3456432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92952" y="3456432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0800000">
            <a:off x="4453128" y="3456433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658368" y="3858768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2" idx="1"/>
          </p:cNvCxnSpPr>
          <p:nvPr/>
        </p:nvCxnSpPr>
        <p:spPr bwMode="auto">
          <a:xfrm flipH="1">
            <a:off x="3044952" y="3858768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937760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7114032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62890" y="3534157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78268" y="3534157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21275" y="3318713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79470" y="3318714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30" name="Straight Connector 29"/>
          <p:cNvCxnSpPr>
            <a:stCxn id="14" idx="3"/>
            <a:endCxn id="35" idx="2"/>
          </p:cNvCxnSpPr>
          <p:nvPr/>
        </p:nvCxnSpPr>
        <p:spPr bwMode="auto">
          <a:xfrm flipV="1">
            <a:off x="4614672" y="3153120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245102" y="2845343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427726" y="3858768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230376" y="4078224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1226820" y="4459224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226820" y="4078224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1258697" y="37649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3189351" y="378182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5110988" y="3781822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7275068" y="377877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178687" y="352958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23057" y="3528095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694" y="3526606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08774" y="354333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 -   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Mealy Machine – outputs depend on both the current state and current inputs of the machine.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13 February 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1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2" name="Straight Connector 21"/>
          <p:cNvCxnSpPr>
            <a:stCxn id="13" idx="3"/>
            <a:endCxn id="23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1099566" y="26974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5937377" y="26883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099566" y="26974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923662" y="30723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3158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68456</TotalTime>
  <Words>1042</Words>
  <Application>Microsoft Office PowerPoint</Application>
  <PresentationFormat>On-screen Show (4:3)</PresentationFormat>
  <Paragraphs>347</Paragraphs>
  <Slides>18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4_USAFA Standard</vt:lpstr>
      <vt:lpstr>5_USAFA Standard</vt:lpstr>
      <vt:lpstr>PowerPoint Presentation</vt:lpstr>
      <vt:lpstr>Lesson 15 Outline</vt:lpstr>
      <vt:lpstr>D-Flip Flop</vt:lpstr>
      <vt:lpstr>Flip-Flops</vt:lpstr>
      <vt:lpstr>Synchronous Circuit Properties</vt:lpstr>
      <vt:lpstr>Examples of Circuits</vt:lpstr>
      <vt:lpstr>Finite State Machines</vt:lpstr>
      <vt:lpstr>Finite State Machines -   Moore Machine</vt:lpstr>
      <vt:lpstr>Finite State Machines -    Mealy Machine</vt:lpstr>
      <vt:lpstr>Finite State Machines - Design</vt:lpstr>
      <vt:lpstr>Finite State Machines -   Moore vs Mealy Machine</vt:lpstr>
      <vt:lpstr>Finite State Machines -   Moore vs Mealy Machine</vt:lpstr>
      <vt:lpstr>In-Class Exercise</vt:lpstr>
      <vt:lpstr>In-Class Exercise – One Moore Solution</vt:lpstr>
      <vt:lpstr>Homework – Review          Book Example</vt:lpstr>
      <vt:lpstr>Homework – Review          Book Example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4276</cp:revision>
  <cp:lastPrinted>2015-06-02T19:35:14Z</cp:lastPrinted>
  <dcterms:created xsi:type="dcterms:W3CDTF">2005-08-12T19:45:51Z</dcterms:created>
  <dcterms:modified xsi:type="dcterms:W3CDTF">2017-02-13T23:26:17Z</dcterms:modified>
</cp:coreProperties>
</file>