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0"/>
  </p:notesMasterIdLst>
  <p:handoutMasterIdLst>
    <p:handoutMasterId r:id="rId31"/>
  </p:handoutMasterIdLst>
  <p:sldIdLst>
    <p:sldId id="286" r:id="rId6"/>
    <p:sldId id="310" r:id="rId7"/>
    <p:sldId id="329" r:id="rId8"/>
    <p:sldId id="330" r:id="rId9"/>
    <p:sldId id="331" r:id="rId10"/>
    <p:sldId id="332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09" r:id="rId28"/>
    <p:sldId id="280" r:id="rId2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>
        <p:scale>
          <a:sx n="100" d="100"/>
          <a:sy n="100" d="100"/>
        </p:scale>
        <p:origin x="-186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14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14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4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16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489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2 &amp;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finite state machine below a Mealy or Moore machine?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What is the next state equation for D1?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pic>
        <p:nvPicPr>
          <p:cNvPr id="6" name="Content Placeholder 3" descr="http://dfec-sp/EE281/Course%20Images/Preflight%2018_2_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424" y="2720181"/>
            <a:ext cx="76931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3325368"/>
            <a:ext cx="381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678424" y="3316742"/>
            <a:ext cx="381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7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finite state machine below, if the state machine is in state S2 and the input EN is a '1' when the clock transitions from low to high, what will be the machine's next state and output?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706538"/>
              </p:ext>
            </p:extLst>
          </p:nvPr>
        </p:nvGraphicFramePr>
        <p:xfrm>
          <a:off x="2828544" y="3380232"/>
          <a:ext cx="3678238" cy="27395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95328"/>
                <a:gridCol w="643393"/>
                <a:gridCol w="919361"/>
                <a:gridCol w="920156"/>
              </a:tblGrid>
              <a:tr h="769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Current State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Next State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S’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S2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62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S3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r>
              <a:rPr lang="en-US" dirty="0" smtClean="0"/>
              <a:t>5 </a:t>
            </a:r>
            <a:r>
              <a:rPr lang="en-US" dirty="0"/>
              <a:t>&amp; </a:t>
            </a:r>
            <a:r>
              <a:rPr lang="en-US" dirty="0" smtClean="0"/>
              <a:t>6 </a:t>
            </a:r>
            <a:r>
              <a:rPr lang="en-US" dirty="0"/>
              <a:t>&amp;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True/False  The steps for designing a clocked synchronous state machine, starting from a word description, are just about the reverse of the analysis steps.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If a state machine requires 5 states to implement the problem, how many D </a:t>
            </a:r>
            <a:r>
              <a:rPr lang="en-US" dirty="0" smtClean="0"/>
              <a:t>flip-flops </a:t>
            </a:r>
            <a:r>
              <a:rPr lang="en-US" dirty="0"/>
              <a:t>are needed (assume binary encoding)?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If a state machine requires 5 states to implement the problem, how many total states will exist in the final circuit?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circuits is a valid synchronous sequential circuit?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21085" t="20000" r="44015" b="55349"/>
          <a:stretch>
            <a:fillRect/>
          </a:stretch>
        </p:blipFill>
        <p:spPr bwMode="auto">
          <a:xfrm>
            <a:off x="1325562" y="2863088"/>
            <a:ext cx="2171700" cy="122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/>
          <a:srcRect l="31076" t="49576" r="26680" b="27637"/>
          <a:stretch>
            <a:fillRect/>
          </a:stretch>
        </p:blipFill>
        <p:spPr bwMode="auto">
          <a:xfrm>
            <a:off x="1066800" y="4724400"/>
            <a:ext cx="2689225" cy="116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l="30335" t="16324" r="26186" b="44867"/>
          <a:stretch>
            <a:fillRect/>
          </a:stretch>
        </p:blipFill>
        <p:spPr bwMode="auto">
          <a:xfrm>
            <a:off x="5269992" y="4294187"/>
            <a:ext cx="2827655" cy="202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48200" y="2252152"/>
            <a:ext cx="4422648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indent="-457200" algn="l">
              <a:tabLst>
                <a:tab pos="457200" algn="l"/>
              </a:tabLst>
            </a:pPr>
            <a:r>
              <a:rPr lang="en-US" sz="1600" b="1" u="sng" dirty="0" smtClean="0"/>
              <a:t>Synchronous Sequential Circuit Properties:</a:t>
            </a:r>
            <a:endParaRPr lang="en-US" sz="1600" b="1" u="sng" dirty="0"/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Each element is either a register or a combinational circuit</a:t>
            </a:r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At least one circuit is a register</a:t>
            </a:r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All registers have the same clock</a:t>
            </a:r>
          </a:p>
          <a:p>
            <a:pPr lvl="1" indent="-228600" algn="l">
              <a:buFont typeface="+mj-lt"/>
              <a:buAutoNum type="alphaLcParenR"/>
              <a:tabLst>
                <a:tab pos="457200" algn="l"/>
              </a:tabLst>
            </a:pPr>
            <a:r>
              <a:rPr lang="en-US" sz="1600" dirty="0"/>
              <a:t>Every cyclic path contains at least one register</a:t>
            </a:r>
          </a:p>
          <a:p>
            <a:pPr marL="457200" indent="-457200" algn="l">
              <a:tabLst>
                <a:tab pos="457200" algn="l"/>
              </a:tabLs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745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sequential circuit design, which combinational logic tool is commonly used to derive next state equations from their associated next state table?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Boolean </a:t>
            </a:r>
            <a:r>
              <a:rPr lang="en-US" dirty="0"/>
              <a:t>algebra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Two-hot </a:t>
            </a:r>
            <a:r>
              <a:rPr lang="en-US" dirty="0"/>
              <a:t>assignment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/>
              <a:t>maps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machine analysis is a process that begins with a circuit schematic and results in a state transition diagram.  If given a schematic, the first step in analysis would be</a:t>
            </a:r>
            <a:r>
              <a:rPr lang="en-US" dirty="0" smtClean="0"/>
              <a:t>: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Determine </a:t>
            </a:r>
            <a:r>
              <a:rPr lang="en-US" dirty="0"/>
              <a:t>the logic elements required to build the state </a:t>
            </a:r>
            <a:r>
              <a:rPr lang="en-US" dirty="0" smtClean="0"/>
              <a:t>machine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Determine </a:t>
            </a:r>
            <a:r>
              <a:rPr lang="en-US" dirty="0"/>
              <a:t>the next-state and output functions implemented by the </a:t>
            </a:r>
            <a:r>
              <a:rPr lang="en-US" dirty="0" smtClean="0"/>
              <a:t>circuit</a:t>
            </a:r>
          </a:p>
          <a:p>
            <a:pPr marL="863600" lvl="1" indent="-457200">
              <a:buFont typeface="+mj-lt"/>
              <a:buAutoNum type="alphaUcPeriod"/>
            </a:pPr>
            <a:r>
              <a:rPr lang="en-US" dirty="0" smtClean="0"/>
              <a:t>Predict </a:t>
            </a:r>
            <a:r>
              <a:rPr lang="en-US" dirty="0"/>
              <a:t>the next state that the circuit will transition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4947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AIM-9B</a:t>
            </a:r>
            <a:br>
              <a:rPr lang="en-US" dirty="0" smtClean="0"/>
            </a:br>
            <a:r>
              <a:rPr lang="en-US" dirty="0" smtClean="0"/>
              <a:t>AA-2 (K-13)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t="29208" r="11024" b="33875"/>
          <a:stretch/>
        </p:blipFill>
        <p:spPr bwMode="auto">
          <a:xfrm>
            <a:off x="-9053" y="3163186"/>
            <a:ext cx="4427145" cy="157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5735"/>
          <a:stretch/>
        </p:blipFill>
        <p:spPr bwMode="auto">
          <a:xfrm>
            <a:off x="-9053" y="4740752"/>
            <a:ext cx="4267200" cy="212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/>
          <a:stretch/>
        </p:blipFill>
        <p:spPr bwMode="auto">
          <a:xfrm>
            <a:off x="5145896" y="4271990"/>
            <a:ext cx="399357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3" y="1676400"/>
            <a:ext cx="3041583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66"/>
          <a:stretch/>
        </p:blipFill>
        <p:spPr bwMode="auto">
          <a:xfrm>
            <a:off x="228600" y="337070"/>
            <a:ext cx="2200275" cy="11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http://weaponsystems.net/image.php/AA-2%20Atoll.jpg?&amp;size=overview&amp;cropratio=665:300&amp;image=/img/ws/msl_aam_aa2_o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31"/>
          <a:stretch/>
        </p:blipFill>
        <p:spPr bwMode="auto">
          <a:xfrm>
            <a:off x="4707548" y="2611130"/>
            <a:ext cx="4431924" cy="16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upload.wikimedia.org/wikipedia/commons/a/a8/AA-2_Atol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" t="21989" r="19066" b="9814"/>
          <a:stretch/>
        </p:blipFill>
        <p:spPr bwMode="auto">
          <a:xfrm>
            <a:off x="5548703" y="337070"/>
            <a:ext cx="3590769" cy="20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8" t="19529" r="3837" b="21679"/>
          <a:stretch/>
        </p:blipFill>
        <p:spPr bwMode="auto">
          <a:xfrm>
            <a:off x="3179510" y="1332747"/>
            <a:ext cx="2157274" cy="127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1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Homeowner’s </a:t>
            </a:r>
            <a:r>
              <a:rPr lang="en-US" dirty="0" err="1" smtClean="0"/>
              <a:t>Gargage</a:t>
            </a:r>
            <a:r>
              <a:rPr lang="en-US" dirty="0" smtClean="0"/>
              <a:t> Door Opener…we are given the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03" y="2318440"/>
            <a:ext cx="5903595" cy="409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9" y="2318441"/>
            <a:ext cx="7897062" cy="409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11696" y="2743200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6688" y="474268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56688" y="5090160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11696" y="455218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56688" y="277063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56688" y="311962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3486912"/>
            <a:ext cx="5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CLK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5273040"/>
            <a:ext cx="57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CLK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83936" y="2907792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83936" y="4712208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56688" y="2386584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45152" y="274777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S1*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5152" y="4546056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S0*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56688" y="4023288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56688" y="437689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2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</a:t>
            </a:r>
            <a:r>
              <a:rPr lang="en-US" dirty="0"/>
              <a:t>3.31 – Write the next state/output tables and equations.  Draw the state transition diagram.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" y="2900999"/>
            <a:ext cx="8577072" cy="206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85032" y="3296983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27520" y="3298507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81784" y="3296983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S1*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33416" y="330060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S0*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95016" y="3457003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MSB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67984" y="3457002"/>
            <a:ext cx="61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12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16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/>
              <a:t>Homework #2 (LSN 15/16 Worksheet) Due LSN </a:t>
            </a:r>
            <a:r>
              <a:rPr lang="en-US" dirty="0" smtClean="0"/>
              <a:t>17 (next time)</a:t>
            </a:r>
            <a:endParaRPr lang="en-US" dirty="0"/>
          </a:p>
          <a:p>
            <a:r>
              <a:rPr lang="en-US" dirty="0"/>
              <a:t>Lab #2 Prelab Due LSN </a:t>
            </a:r>
            <a:r>
              <a:rPr lang="en-US" dirty="0" smtClean="0"/>
              <a:t>19</a:t>
            </a:r>
            <a:endParaRPr lang="en-US" dirty="0"/>
          </a:p>
          <a:p>
            <a:r>
              <a:rPr lang="en-US" dirty="0" smtClean="0"/>
              <a:t>Finite State Machines – FSMs</a:t>
            </a:r>
          </a:p>
          <a:p>
            <a:pPr lvl="1"/>
            <a:r>
              <a:rPr lang="en-US" dirty="0" smtClean="0"/>
              <a:t>FSM Analysis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Divide-by-N Counter –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one </a:t>
            </a:r>
            <a:r>
              <a:rPr lang="en-US" dirty="0"/>
              <a:t>output and no inputs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Y is HIGH for one clock cycle out of every </a:t>
            </a:r>
            <a:r>
              <a:rPr lang="en-US" dirty="0" smtClean="0"/>
              <a:t>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the output divides the frequency of the clock by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Divide-by-3 </a:t>
            </a:r>
            <a:r>
              <a:rPr lang="en-US" dirty="0" smtClean="0"/>
              <a:t>Counter </a:t>
            </a:r>
            <a:r>
              <a:rPr lang="en-US" dirty="0"/>
              <a:t>– 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waveform and state transition diagram for a divide-by-3 counter is shown in Figure </a:t>
            </a:r>
            <a:r>
              <a:rPr lang="en-US" dirty="0" smtClean="0"/>
              <a:t>3.28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8" y="2588218"/>
            <a:ext cx="5836199" cy="37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29161"/>
              </p:ext>
            </p:extLst>
          </p:nvPr>
        </p:nvGraphicFramePr>
        <p:xfrm>
          <a:off x="6253047" y="2360393"/>
          <a:ext cx="2678228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39114"/>
                <a:gridCol w="1339114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Next State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Next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S0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52090"/>
              </p:ext>
            </p:extLst>
          </p:nvPr>
        </p:nvGraphicFramePr>
        <p:xfrm>
          <a:off x="6509290" y="4550304"/>
          <a:ext cx="2143017" cy="2103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22521"/>
                <a:gridCol w="1020496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Output Table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Output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9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3.31 – Write the next state/output tables and equations.  Draw the state transition diagram.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" y="2450592"/>
            <a:ext cx="7848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01568" y="3333559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42888" y="3325939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21280" y="335394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S1*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90032" y="3346322"/>
            <a:ext cx="50292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S0*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7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24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 smtClean="0"/>
              <a:t>Draw me a picture of a Mealy or Moore State Transition Diagram that shows</a:t>
            </a:r>
          </a:p>
          <a:p>
            <a:r>
              <a:rPr lang="en-US" dirty="0" smtClean="0"/>
              <a:t>A Snail is crawling across a sequence of numbers and he smiles if the last 2 numbers are “11”</a:t>
            </a:r>
          </a:p>
          <a:p>
            <a:r>
              <a:rPr lang="en-US" dirty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pic>
        <p:nvPicPr>
          <p:cNvPr id="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 dirty="0" smtClean="0"/>
              <a:t>Exercise – One Moore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800100" y="1536700"/>
            <a:ext cx="522363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A Snail is crawling across a sequence of numbers and he smiles if the last 2 numbers are “11”</a:t>
            </a:r>
          </a:p>
          <a:p>
            <a:r>
              <a:rPr lang="en-US" sz="2000" kern="0" dirty="0" smtClean="0"/>
              <a:t>Sequence:  0100110111</a:t>
            </a:r>
          </a:p>
          <a:p>
            <a:endParaRPr lang="en-US" kern="0" dirty="0" smtClean="0"/>
          </a:p>
        </p:txBody>
      </p:sp>
      <p:pic>
        <p:nvPicPr>
          <p:cNvPr id="30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8671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S1</a:t>
            </a:r>
          </a:p>
          <a:p>
            <a:pPr algn="ctr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Wingdings" panose="05000000000000000000" pitchFamily="2" charset="2"/>
              </a:rPr>
              <a:t>=0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716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</a:t>
            </a:r>
            <a:r>
              <a:rPr lang="en-US" sz="2000" dirty="0" smtClean="0"/>
              <a:t>=0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67150" y="5095877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=1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Curved Connector 6"/>
          <p:cNvCxnSpPr>
            <a:stCxn id="5" idx="7"/>
            <a:endCxn id="4" idx="1"/>
          </p:cNvCxnSpPr>
          <p:nvPr/>
        </p:nvCxnSpPr>
        <p:spPr bwMode="auto">
          <a:xfrm rot="5400000" flipH="1" flipV="1">
            <a:off x="3343275" y="283287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urved Connector 7"/>
          <p:cNvCxnSpPr>
            <a:stCxn id="4" idx="6"/>
            <a:endCxn id="6" idx="6"/>
          </p:cNvCxnSpPr>
          <p:nvPr/>
        </p:nvCxnSpPr>
        <p:spPr bwMode="auto">
          <a:xfrm>
            <a:off x="4914900" y="3867150"/>
            <a:ext cx="12700" cy="1733552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urved Connector 8"/>
          <p:cNvCxnSpPr>
            <a:stCxn id="6" idx="2"/>
            <a:endCxn id="5" idx="4"/>
          </p:cNvCxnSpPr>
          <p:nvPr/>
        </p:nvCxnSpPr>
        <p:spPr bwMode="auto">
          <a:xfrm rot="10800000">
            <a:off x="2295526" y="4371976"/>
            <a:ext cx="1571625" cy="12287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urved Connector 9"/>
          <p:cNvCxnSpPr>
            <a:stCxn id="5" idx="0"/>
            <a:endCxn id="5" idx="2"/>
          </p:cNvCxnSpPr>
          <p:nvPr/>
        </p:nvCxnSpPr>
        <p:spPr bwMode="auto">
          <a:xfrm rot="16200000" flipH="1" flipV="1">
            <a:off x="1781175" y="3352799"/>
            <a:ext cx="504825" cy="523875"/>
          </a:xfrm>
          <a:prstGeom prst="curvedConnector4">
            <a:avLst>
              <a:gd name="adj1" fmla="val -45283"/>
              <a:gd name="adj2" fmla="val 14363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47800" y="2833085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25762" y="2831596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19675" y="4580037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94198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19" name="Curved Connector 18"/>
          <p:cNvCxnSpPr>
            <a:stCxn id="4" idx="3"/>
            <a:endCxn id="5" idx="5"/>
          </p:cNvCxnSpPr>
          <p:nvPr/>
        </p:nvCxnSpPr>
        <p:spPr bwMode="auto">
          <a:xfrm rot="5400000">
            <a:off x="3343275" y="354680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925762" y="4192123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23" name="Curved Connector 22"/>
          <p:cNvCxnSpPr>
            <a:stCxn id="6" idx="3"/>
            <a:endCxn id="6" idx="6"/>
          </p:cNvCxnSpPr>
          <p:nvPr/>
        </p:nvCxnSpPr>
        <p:spPr bwMode="auto">
          <a:xfrm rot="5400000" flipH="1" flipV="1">
            <a:off x="4289261" y="5332029"/>
            <a:ext cx="356965" cy="894311"/>
          </a:xfrm>
          <a:prstGeom prst="curvedConnector4">
            <a:avLst>
              <a:gd name="adj1" fmla="val -121471"/>
              <a:gd name="adj2" fmla="val 11917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019675" y="578722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cxnSp>
        <p:nvCxnSpPr>
          <p:cNvPr id="50" name="Straight Arrow Connector 49"/>
          <p:cNvCxnSpPr>
            <a:endCxn id="5" idx="2"/>
          </p:cNvCxnSpPr>
          <p:nvPr/>
        </p:nvCxnSpPr>
        <p:spPr bwMode="auto">
          <a:xfrm>
            <a:off x="800100" y="3867150"/>
            <a:ext cx="97155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52475" y="347183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71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17" grpId="0"/>
      <p:bldP spid="18" grpId="0"/>
      <p:bldP spid="22" grpId="0"/>
      <p:bldP spid="48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Review          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/>
              <a:t>Take a look at how the book implements “01”</a:t>
            </a:r>
          </a:p>
          <a:p>
            <a:r>
              <a:rPr lang="en-US" dirty="0"/>
              <a:t>Example 3.7 on p 132</a:t>
            </a:r>
          </a:p>
          <a:p>
            <a:r>
              <a:rPr lang="en-US" dirty="0" smtClean="0"/>
              <a:t>A Snail is crawling across a sequence of numbers and he smiles if the last 2 numbers are “</a:t>
            </a:r>
            <a:r>
              <a:rPr lang="en-US" dirty="0" smtClean="0">
                <a:solidFill>
                  <a:srgbClr val="FF0000"/>
                </a:solidFill>
              </a:rPr>
              <a:t>01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pic>
        <p:nvPicPr>
          <p:cNvPr id="102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Review          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3.7 on p 132</a:t>
            </a:r>
          </a:p>
          <a:p>
            <a:r>
              <a:rPr lang="en-US" dirty="0"/>
              <a:t>A Snail is crawling across a sequence of numbers and he smiles if the last 2 numbers are “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”</a:t>
            </a:r>
          </a:p>
          <a:p>
            <a:r>
              <a:rPr lang="en-US" dirty="0"/>
              <a:t>Sequence:  0100110111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668121"/>
            <a:ext cx="78136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31937" y="5877921"/>
            <a:ext cx="608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3.30 FSM state transition diagrams: (a) Moore machine, (b) Mealy machine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11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last time:  What do F/Fs create?</a:t>
            </a:r>
          </a:p>
          <a:p>
            <a:pPr lvl="1"/>
            <a:r>
              <a:rPr lang="en-US" dirty="0" smtClean="0"/>
              <a:t>Memory!</a:t>
            </a:r>
            <a:endParaRPr lang="en-US" dirty="0"/>
          </a:p>
          <a:p>
            <a:r>
              <a:rPr lang="en-US" dirty="0" smtClean="0"/>
              <a:t>When do F/Fs this?</a:t>
            </a:r>
          </a:p>
          <a:p>
            <a:pPr lvl="1"/>
            <a:r>
              <a:rPr lang="en-US" dirty="0" smtClean="0"/>
              <a:t>Clock Edge!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68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Design/Analysis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865749" y="1642820"/>
            <a:ext cx="0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48394" y="1956070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8289003" y="1642820"/>
            <a:ext cx="1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7666" y="1956070"/>
            <a:ext cx="1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Analysis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True/False   The state transition diagram below represents a Moore machine.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pic>
        <p:nvPicPr>
          <p:cNvPr id="6" name="Content Placeholder 5" descr="http://dfec-sp/EE281/Course%20Images/Preflight%2018_1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39181"/>
            <a:ext cx="5638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3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68476</TotalTime>
  <Words>1033</Words>
  <Application>Microsoft Office PowerPoint</Application>
  <PresentationFormat>On-screen Show (4:3)</PresentationFormat>
  <Paragraphs>333</Paragraphs>
  <Slides>24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4_USAFA Standard</vt:lpstr>
      <vt:lpstr>5_USAFA Standard</vt:lpstr>
      <vt:lpstr>PowerPoint Presentation</vt:lpstr>
      <vt:lpstr>Lesson 16 Outline</vt:lpstr>
      <vt:lpstr>In-Class Exercise</vt:lpstr>
      <vt:lpstr>In-Class Exercise – One Moore Solution</vt:lpstr>
      <vt:lpstr>Homework – Review          Book Example</vt:lpstr>
      <vt:lpstr>Homework – Review          Book Example</vt:lpstr>
      <vt:lpstr>Flip-Flops</vt:lpstr>
      <vt:lpstr>Finite State Machines – Design/Analysis</vt:lpstr>
      <vt:lpstr>Question 1</vt:lpstr>
      <vt:lpstr>Finite State Machines -   Moore vs Mealy Machine</vt:lpstr>
      <vt:lpstr>Questions 2 &amp; 3</vt:lpstr>
      <vt:lpstr>Question 4</vt:lpstr>
      <vt:lpstr>Questions 5 &amp; 6 &amp; 7</vt:lpstr>
      <vt:lpstr>Question 8</vt:lpstr>
      <vt:lpstr>Question 9</vt:lpstr>
      <vt:lpstr>Question 10</vt:lpstr>
      <vt:lpstr>AIM-9B AA-2 (K-13)</vt:lpstr>
      <vt:lpstr>Finite State Machines - Analysis</vt:lpstr>
      <vt:lpstr>Another Analysis Example</vt:lpstr>
      <vt:lpstr>Divide-by-N Counter – Example 3.6</vt:lpstr>
      <vt:lpstr>Divide-by-3 Counter – Example 3.6</vt:lpstr>
      <vt:lpstr>Another Analysis Example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4272</cp:revision>
  <cp:lastPrinted>2015-06-02T19:35:14Z</cp:lastPrinted>
  <dcterms:created xsi:type="dcterms:W3CDTF">2005-08-12T19:45:51Z</dcterms:created>
  <dcterms:modified xsi:type="dcterms:W3CDTF">2017-02-14T20:30:24Z</dcterms:modified>
</cp:coreProperties>
</file>