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773" r:id="rId4"/>
    <p:sldMasterId id="2147483775" r:id="rId5"/>
  </p:sldMasterIdLst>
  <p:notesMasterIdLst>
    <p:notesMasterId r:id="rId28"/>
  </p:notesMasterIdLst>
  <p:handoutMasterIdLst>
    <p:handoutMasterId r:id="rId29"/>
  </p:handoutMasterIdLst>
  <p:sldIdLst>
    <p:sldId id="286" r:id="rId6"/>
    <p:sldId id="310" r:id="rId7"/>
    <p:sldId id="311" r:id="rId8"/>
    <p:sldId id="312" r:id="rId9"/>
    <p:sldId id="313" r:id="rId10"/>
    <p:sldId id="314" r:id="rId11"/>
    <p:sldId id="315" r:id="rId12"/>
    <p:sldId id="316" r:id="rId13"/>
    <p:sldId id="317" r:id="rId14"/>
    <p:sldId id="318" r:id="rId15"/>
    <p:sldId id="319" r:id="rId16"/>
    <p:sldId id="320" r:id="rId17"/>
    <p:sldId id="321" r:id="rId18"/>
    <p:sldId id="322" r:id="rId19"/>
    <p:sldId id="324" r:id="rId20"/>
    <p:sldId id="325" r:id="rId21"/>
    <p:sldId id="326" r:id="rId22"/>
    <p:sldId id="327" r:id="rId23"/>
    <p:sldId id="328" r:id="rId24"/>
    <p:sldId id="329" r:id="rId25"/>
    <p:sldId id="309" r:id="rId26"/>
    <p:sldId id="280" r:id="rId27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F337"/>
    <a:srgbClr val="003399"/>
    <a:srgbClr val="0C2D83"/>
    <a:srgbClr val="A42C79"/>
    <a:srgbClr val="923799"/>
    <a:srgbClr val="874789"/>
    <a:srgbClr val="1D4A73"/>
    <a:srgbClr val="C808A3"/>
    <a:srgbClr val="7B448C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43" autoAdjust="0"/>
    <p:restoredTop sz="92989" autoAdjust="0"/>
  </p:normalViewPr>
  <p:slideViewPr>
    <p:cSldViewPr snapToGrid="0">
      <p:cViewPr varScale="1">
        <p:scale>
          <a:sx n="105" d="100"/>
          <a:sy n="105" d="100"/>
        </p:scale>
        <p:origin x="-1710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0" d="100"/>
          <a:sy n="70" d="100"/>
        </p:scale>
        <p:origin x="-2646" y="-96"/>
      </p:cViewPr>
      <p:guideLst>
        <p:guide orient="horz" pos="2929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050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8" y="0"/>
            <a:ext cx="2982119" cy="4651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2771" name="Rectangle 2051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99694" y="0"/>
            <a:ext cx="2982119" cy="4651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2772" name="Rectangle 2052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8" y="8831306"/>
            <a:ext cx="2982119" cy="4651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2773" name="Rectangle 2053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99694" y="8831306"/>
            <a:ext cx="2982119" cy="4651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019C01E9-AAD8-4293-86A2-7C69C0B0F1F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8063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8" y="0"/>
            <a:ext cx="2982119" cy="4651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99694" y="0"/>
            <a:ext cx="2982119" cy="4651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37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176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7591" y="4416454"/>
            <a:ext cx="5046663" cy="41830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8" y="8831306"/>
            <a:ext cx="2982119" cy="4651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99694" y="8831306"/>
            <a:ext cx="2982119" cy="4651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85A61A8E-4F1A-47A9-8FC0-A2ABC7FF734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12250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A61A8E-4F1A-47A9-8FC0-A2ABC7FF734C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9172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65760" y="1463040"/>
            <a:ext cx="8412480" cy="4937760"/>
          </a:xfrm>
        </p:spPr>
        <p:txBody>
          <a:bodyPr/>
          <a:lstStyle>
            <a:lvl1pPr marL="285750" marR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688975" marR="0" indent="-2825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027113" marR="0" indent="-2238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Click to edit Master text styles</a:t>
            </a:r>
          </a:p>
          <a:p>
            <a:pPr marL="688975" marR="0" lvl="1" indent="-2825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Second level</a:t>
            </a:r>
          </a:p>
          <a:p>
            <a:pPr marL="1027113" marR="0" lvl="2" indent="-2238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Third level</a:t>
            </a:r>
          </a:p>
          <a:p>
            <a:pPr marL="1600200" marR="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Fourth level</a:t>
            </a:r>
          </a:p>
        </p:txBody>
      </p:sp>
      <p:sp>
        <p:nvSpPr>
          <p:cNvPr id="10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82880"/>
            <a:ext cx="7040880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>
                <a:latin typeface="Trebuchet MS" panose="020B0603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4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D7580031-58D8-4E1D-BF97-18519902E6F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402567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E828A729-6264-454A-894C-FD3ACBF8A9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EC104480-063D-49C3-B37B-6FDC4DA8C788}" type="datetime3">
              <a:rPr lang="en-US"/>
              <a:pPr>
                <a:defRPr/>
              </a:pPr>
              <a:t>16 February 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093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C4D65584-0C7D-48B8-BEDE-21A2E88022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CE428E89-579F-43C8-B441-BB390AD4A5E9}" type="datetime3">
              <a:rPr lang="en-US"/>
              <a:pPr>
                <a:defRPr/>
              </a:pPr>
              <a:t>16 February 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73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82880"/>
            <a:ext cx="7040880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4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D7580031-58D8-4E1D-BF97-18519902E6F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 bwMode="auto">
          <a:xfrm>
            <a:off x="4552950" y="1428335"/>
            <a:ext cx="38100" cy="5029200"/>
          </a:xfrm>
          <a:prstGeom prst="line">
            <a:avLst/>
          </a:prstGeom>
          <a:solidFill>
            <a:srgbClr val="0C2D83"/>
          </a:solidFill>
          <a:ln w="50800" cap="flat" cmpd="sng" algn="ctr">
            <a:solidFill>
              <a:srgbClr val="0C2D8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" name="Straight Connector 5"/>
          <p:cNvCxnSpPr/>
          <p:nvPr userDrawn="1"/>
        </p:nvCxnSpPr>
        <p:spPr bwMode="auto">
          <a:xfrm>
            <a:off x="457200" y="3886194"/>
            <a:ext cx="8239539" cy="0"/>
          </a:xfrm>
          <a:prstGeom prst="line">
            <a:avLst/>
          </a:prstGeom>
          <a:solidFill>
            <a:srgbClr val="0C2D83"/>
          </a:solidFill>
          <a:ln w="50800" cap="flat" cmpd="sng" algn="ctr">
            <a:solidFill>
              <a:srgbClr val="0C2D8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" name="AutoShape 2"/>
          <p:cNvSpPr>
            <a:spLocks noChangeArrowheads="1"/>
          </p:cNvSpPr>
          <p:nvPr userDrawn="1"/>
        </p:nvSpPr>
        <p:spPr bwMode="auto">
          <a:xfrm>
            <a:off x="240632" y="1388548"/>
            <a:ext cx="4331368" cy="342900"/>
          </a:xfrm>
          <a:prstGeom prst="bevel">
            <a:avLst>
              <a:gd name="adj" fmla="val 12500"/>
            </a:avLst>
          </a:prstGeom>
          <a:solidFill>
            <a:srgbClr val="0C2D83"/>
          </a:solidFill>
          <a:ln w="12700">
            <a:solidFill>
              <a:srgbClr val="0C2D83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sz="1600" b="1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Guidance</a:t>
            </a:r>
            <a:endParaRPr lang="en-US" sz="1600" b="1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8" name="AutoShape 2"/>
          <p:cNvSpPr>
            <a:spLocks noChangeArrowheads="1"/>
          </p:cNvSpPr>
          <p:nvPr userDrawn="1"/>
        </p:nvSpPr>
        <p:spPr bwMode="auto">
          <a:xfrm>
            <a:off x="4552951" y="1388548"/>
            <a:ext cx="4369668" cy="342900"/>
          </a:xfrm>
          <a:prstGeom prst="bevel">
            <a:avLst>
              <a:gd name="adj" fmla="val 12500"/>
            </a:avLst>
          </a:prstGeom>
          <a:solidFill>
            <a:srgbClr val="0C2D83"/>
          </a:solidFill>
          <a:ln w="12700">
            <a:solidFill>
              <a:srgbClr val="0C2D83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sz="1600" b="1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Purpose</a:t>
            </a:r>
            <a:endParaRPr lang="en-US" sz="1600" b="1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9" name="AutoShape 2"/>
          <p:cNvSpPr>
            <a:spLocks noChangeArrowheads="1"/>
          </p:cNvSpPr>
          <p:nvPr userDrawn="1"/>
        </p:nvSpPr>
        <p:spPr bwMode="auto">
          <a:xfrm>
            <a:off x="240632" y="3920172"/>
            <a:ext cx="4331367" cy="342900"/>
          </a:xfrm>
          <a:prstGeom prst="bevel">
            <a:avLst>
              <a:gd name="adj" fmla="val 12500"/>
            </a:avLst>
          </a:prstGeom>
          <a:solidFill>
            <a:srgbClr val="0C2D83"/>
          </a:solidFill>
          <a:ln w="12700">
            <a:solidFill>
              <a:srgbClr val="0C2D83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sz="1600" b="1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Process</a:t>
            </a:r>
            <a:endParaRPr lang="en-US" sz="1600" b="1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250257" y="1725613"/>
            <a:ext cx="4319556" cy="2194559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800" dirty="0" smtClean="0"/>
              <a:t>Bullets Arial 18</a:t>
            </a:r>
          </a:p>
          <a:p>
            <a:pPr marL="339725" lvl="1" indent="-171450">
              <a:buFont typeface="Arial" panose="020B0604020202020204" pitchFamily="34" charset="0"/>
              <a:buChar char="•"/>
            </a:pPr>
            <a:r>
              <a:rPr lang="en-US" sz="1600" dirty="0" smtClean="0"/>
              <a:t>Sub Bullets Arial16</a:t>
            </a:r>
            <a:endParaRPr lang="en-US" sz="1600" dirty="0"/>
          </a:p>
        </p:txBody>
      </p:sp>
      <p:sp>
        <p:nvSpPr>
          <p:cNvPr id="12" name="Rectangle 11"/>
          <p:cNvSpPr/>
          <p:nvPr userDrawn="1"/>
        </p:nvSpPr>
        <p:spPr bwMode="auto">
          <a:xfrm>
            <a:off x="250257" y="4263072"/>
            <a:ext cx="4309931" cy="2247489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800" dirty="0" smtClean="0"/>
              <a:t>Bullets</a:t>
            </a:r>
          </a:p>
          <a:p>
            <a:pPr marL="339725" indent="-171450"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sp>
        <p:nvSpPr>
          <p:cNvPr id="13" name="Rectangle 12"/>
          <p:cNvSpPr/>
          <p:nvPr userDrawn="1"/>
        </p:nvSpPr>
        <p:spPr bwMode="auto">
          <a:xfrm>
            <a:off x="4572106" y="1725612"/>
            <a:ext cx="4341094" cy="219456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800" dirty="0" smtClean="0"/>
              <a:t>Bullets</a:t>
            </a:r>
          </a:p>
          <a:p>
            <a:pPr marL="347663" indent="-171450"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sp>
        <p:nvSpPr>
          <p:cNvPr id="14" name="Rectangle 13"/>
          <p:cNvSpPr/>
          <p:nvPr userDrawn="1"/>
        </p:nvSpPr>
        <p:spPr bwMode="auto">
          <a:xfrm>
            <a:off x="4560188" y="4263072"/>
            <a:ext cx="4353011" cy="2247491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800" dirty="0" smtClean="0"/>
              <a:t>Bullets</a:t>
            </a:r>
          </a:p>
          <a:p>
            <a:pPr marL="339725" indent="-171450"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sp>
        <p:nvSpPr>
          <p:cNvPr id="15" name="AutoShape 2"/>
          <p:cNvSpPr>
            <a:spLocks noChangeArrowheads="1"/>
          </p:cNvSpPr>
          <p:nvPr userDrawn="1"/>
        </p:nvSpPr>
        <p:spPr bwMode="auto">
          <a:xfrm>
            <a:off x="4551859" y="3920172"/>
            <a:ext cx="4369668" cy="342900"/>
          </a:xfrm>
          <a:prstGeom prst="bevel">
            <a:avLst>
              <a:gd name="adj" fmla="val 12500"/>
            </a:avLst>
          </a:prstGeom>
          <a:solidFill>
            <a:srgbClr val="0C2D83"/>
          </a:solidFill>
          <a:ln w="12700">
            <a:solidFill>
              <a:srgbClr val="0C2D83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sz="1600" b="1" dirty="0">
                <a:solidFill>
                  <a:schemeClr val="bg1"/>
                </a:solidFill>
                <a:latin typeface="Trebuchet MS" panose="020B0603020202020204" pitchFamily="34" charset="0"/>
              </a:rPr>
              <a:t>Current </a:t>
            </a:r>
            <a:r>
              <a:rPr lang="en-US" sz="1600" b="1" dirty="0" err="1">
                <a:solidFill>
                  <a:schemeClr val="bg1"/>
                </a:solidFill>
                <a:latin typeface="Trebuchet MS" panose="020B0603020202020204" pitchFamily="34" charset="0"/>
              </a:rPr>
              <a:t>Sr</a:t>
            </a:r>
            <a:r>
              <a:rPr lang="en-US" sz="1600" b="1" dirty="0">
                <a:solidFill>
                  <a:schemeClr val="bg1"/>
                </a:solidFill>
                <a:latin typeface="Trebuchet MS" panose="020B0603020202020204" pitchFamily="34" charset="0"/>
              </a:rPr>
              <a:t> Leader Intent</a:t>
            </a:r>
          </a:p>
        </p:txBody>
      </p:sp>
    </p:spTree>
    <p:extLst>
      <p:ext uri="{BB962C8B-B14F-4D97-AF65-F5344CB8AC3E}">
        <p14:creationId xmlns:p14="http://schemas.microsoft.com/office/powerpoint/2010/main" val="120973859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760" y="1463040"/>
            <a:ext cx="8412480" cy="493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82880"/>
            <a:ext cx="7040880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8121348" name="Line 4"/>
          <p:cNvSpPr>
            <a:spLocks noChangeShapeType="1"/>
          </p:cNvSpPr>
          <p:nvPr/>
        </p:nvSpPr>
        <p:spPr bwMode="auto">
          <a:xfrm>
            <a:off x="382588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/>
          </a:p>
        </p:txBody>
      </p:sp>
      <p:sp>
        <p:nvSpPr>
          <p:cNvPr id="8121349" name="Line 5"/>
          <p:cNvSpPr>
            <a:spLocks noChangeShapeType="1"/>
          </p:cNvSpPr>
          <p:nvPr/>
        </p:nvSpPr>
        <p:spPr bwMode="auto">
          <a:xfrm>
            <a:off x="384175" y="141605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/>
          </a:p>
        </p:txBody>
      </p:sp>
      <p:sp>
        <p:nvSpPr>
          <p:cNvPr id="8121351" name="Text Box 7"/>
          <p:cNvSpPr txBox="1">
            <a:spLocks noChangeArrowheads="1"/>
          </p:cNvSpPr>
          <p:nvPr/>
        </p:nvSpPr>
        <p:spPr bwMode="auto">
          <a:xfrm>
            <a:off x="1296988" y="6521455"/>
            <a:ext cx="65532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b="1" i="1" dirty="0">
                <a:solidFill>
                  <a:schemeClr val="bg1">
                    <a:lumMod val="65000"/>
                  </a:schemeClr>
                </a:solidFill>
                <a:latin typeface="Trebuchet MS" panose="020B0603020202020204" pitchFamily="34" charset="0"/>
              </a:rPr>
              <a:t>I n t e g r i t y  -  S e r v i c e  -  E x c e l l e n c e</a:t>
            </a:r>
          </a:p>
        </p:txBody>
      </p:sp>
      <p:sp>
        <p:nvSpPr>
          <p:cNvPr id="8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D7580031-58D8-4E1D-BF97-18519902E6F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2050" name="Picture 2" descr="C:\Users\Ashley.Murphy\Desktop\USAFA%20Logo%20v%203%20line%20CMYK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99" y="76200"/>
            <a:ext cx="1065031" cy="1213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8" r:id="rId2"/>
    <p:sldLayoutId id="2147483779" r:id="rId3"/>
  </p:sldLayoutIdLst>
  <p:transition spd="med"/>
  <p:timing>
    <p:tnLst>
      <p:par>
        <p:cTn id="1" dur="indefinite" restart="never" nodeType="tmRoot"/>
      </p:par>
    </p:tnLst>
  </p:timing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Trebuchet MS" panose="020B0603020202020204" pitchFamily="34" charset="0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9pPr>
    </p:titleStyle>
    <p:bodyStyle>
      <a:lvl1pPr marL="285750" indent="-285750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400" b="1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1pPr>
      <a:lvl2pPr marL="688975" indent="-282575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000" b="1">
          <a:solidFill>
            <a:schemeClr val="tx1"/>
          </a:solidFill>
          <a:latin typeface="Trebuchet MS" panose="020B0603020202020204" pitchFamily="34" charset="0"/>
        </a:defRPr>
      </a:lvl2pPr>
      <a:lvl3pPr marL="1027113" indent="-223838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1800" b="1">
          <a:solidFill>
            <a:schemeClr val="tx1"/>
          </a:solidFill>
          <a:latin typeface="Trebuchet MS" panose="020B060302020202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1600" b="1">
          <a:solidFill>
            <a:schemeClr val="tx1"/>
          </a:solidFill>
          <a:latin typeface="Trebuchet MS" panose="020B060302020202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760" y="1463040"/>
            <a:ext cx="8412480" cy="493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82880"/>
            <a:ext cx="7040880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8121348" name="Line 4"/>
          <p:cNvSpPr>
            <a:spLocks noChangeShapeType="1"/>
          </p:cNvSpPr>
          <p:nvPr/>
        </p:nvSpPr>
        <p:spPr bwMode="auto">
          <a:xfrm>
            <a:off x="382588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/>
          </a:p>
        </p:txBody>
      </p:sp>
      <p:sp>
        <p:nvSpPr>
          <p:cNvPr id="8121349" name="Line 5"/>
          <p:cNvSpPr>
            <a:spLocks noChangeShapeType="1"/>
          </p:cNvSpPr>
          <p:nvPr/>
        </p:nvSpPr>
        <p:spPr bwMode="auto">
          <a:xfrm>
            <a:off x="384175" y="141605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/>
          </a:p>
        </p:txBody>
      </p:sp>
      <p:sp>
        <p:nvSpPr>
          <p:cNvPr id="8121351" name="Text Box 7"/>
          <p:cNvSpPr txBox="1">
            <a:spLocks noChangeArrowheads="1"/>
          </p:cNvSpPr>
          <p:nvPr/>
        </p:nvSpPr>
        <p:spPr bwMode="auto">
          <a:xfrm>
            <a:off x="1296988" y="6521455"/>
            <a:ext cx="65532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b="1" i="1" dirty="0">
                <a:solidFill>
                  <a:schemeClr val="bg1">
                    <a:lumMod val="65000"/>
                  </a:schemeClr>
                </a:solidFill>
                <a:latin typeface="Trebuchet MS" panose="020B0603020202020204" pitchFamily="34" charset="0"/>
              </a:rPr>
              <a:t>I n t e g r i t y  -  S e r v i c e  -  E x c e l l e n c e</a:t>
            </a:r>
          </a:p>
        </p:txBody>
      </p:sp>
      <p:sp>
        <p:nvSpPr>
          <p:cNvPr id="8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D7580031-58D8-4E1D-BF97-18519902E6F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9" name="Picture 2" descr="C:\Users\Ashley.Murphy\Desktop\USAFA%20Logo%20v%203%20line%20CMYK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175" y="79946"/>
            <a:ext cx="1065031" cy="1213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6483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</p:sldLayoutIdLst>
  <p:transition spd="med"/>
  <p:timing>
    <p:tnLst>
      <p:par>
        <p:cTn id="1" dur="indefinite" restart="never" nodeType="tmRoot"/>
      </p:par>
    </p:tnLst>
  </p:timing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Trebuchet MS" panose="020B0603020202020204" pitchFamily="34" charset="0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9pPr>
    </p:titleStyle>
    <p:bodyStyle>
      <a:lvl1pPr marL="285750" indent="-285750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400" b="1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1pPr>
      <a:lvl2pPr marL="688975" indent="-282575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000" b="1">
          <a:solidFill>
            <a:schemeClr val="tx1"/>
          </a:solidFill>
          <a:latin typeface="Trebuchet MS" panose="020B0603020202020204" pitchFamily="34" charset="0"/>
        </a:defRPr>
      </a:lvl2pPr>
      <a:lvl3pPr marL="1027113" indent="-223838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1800" b="1">
          <a:solidFill>
            <a:schemeClr val="tx1"/>
          </a:solidFill>
          <a:latin typeface="Trebuchet MS" panose="020B060302020202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1600" b="1">
          <a:solidFill>
            <a:schemeClr val="tx1"/>
          </a:solidFill>
          <a:latin typeface="Trebuchet MS" panose="020B060302020202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4"/>
          <p:cNvSpPr>
            <a:spLocks noChangeShapeType="1"/>
          </p:cNvSpPr>
          <p:nvPr/>
        </p:nvSpPr>
        <p:spPr bwMode="auto">
          <a:xfrm>
            <a:off x="381000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8" name="Rectangle 13"/>
          <p:cNvSpPr txBox="1">
            <a:spLocks noChangeArrowheads="1"/>
          </p:cNvSpPr>
          <p:nvPr/>
        </p:nvSpPr>
        <p:spPr bwMode="auto">
          <a:xfrm>
            <a:off x="4267200" y="2347023"/>
            <a:ext cx="4317195" cy="2281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C2D8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9pPr>
          </a:lstStyle>
          <a:p>
            <a:pPr algn="ctr"/>
            <a:r>
              <a:rPr lang="en-US" dirty="0"/>
              <a:t>ECE 281</a:t>
            </a:r>
            <a:br>
              <a:rPr lang="en-US" dirty="0"/>
            </a:br>
            <a:r>
              <a:rPr lang="en-US" dirty="0"/>
              <a:t>Lesson </a:t>
            </a:r>
            <a:r>
              <a:rPr lang="en-US" dirty="0" smtClean="0"/>
              <a:t>17</a:t>
            </a:r>
            <a:endParaRPr lang="en-US" kern="0" dirty="0">
              <a:effectLst/>
              <a:latin typeface="Trebuchet MS" panose="020B0603020202020204" pitchFamily="34" charset="0"/>
            </a:endParaRPr>
          </a:p>
        </p:txBody>
      </p:sp>
      <p:sp>
        <p:nvSpPr>
          <p:cNvPr id="6" name="Slide Number Placeholder 21"/>
          <p:cNvSpPr txBox="1">
            <a:spLocks/>
          </p:cNvSpPr>
          <p:nvPr/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D7580031-58D8-4E1D-BF97-18519902E6F9}" type="slidenum">
              <a:rPr lang="en-US" smtClean="0">
                <a:latin typeface="Trebuchet MS" panose="020B0603020202020204" pitchFamily="34" charset="0"/>
              </a:rPr>
              <a:pPr algn="ctr">
                <a:defRPr/>
              </a:pPr>
              <a:t>1</a:t>
            </a:fld>
            <a:endParaRPr lang="en-US" dirty="0">
              <a:latin typeface="Trebuchet MS" panose="020B0603020202020204" pitchFamily="34" charset="0"/>
            </a:endParaRPr>
          </a:p>
        </p:txBody>
      </p:sp>
      <p:sp>
        <p:nvSpPr>
          <p:cNvPr id="5" name="Line 14"/>
          <p:cNvSpPr>
            <a:spLocks noChangeShapeType="1"/>
          </p:cNvSpPr>
          <p:nvPr/>
        </p:nvSpPr>
        <p:spPr bwMode="auto">
          <a:xfrm>
            <a:off x="382200" y="6316000"/>
            <a:ext cx="8382000" cy="0"/>
          </a:xfrm>
          <a:prstGeom prst="line">
            <a:avLst/>
          </a:prstGeom>
          <a:noFill/>
          <a:ln w="57150">
            <a:solidFill>
              <a:schemeClr val="bg1">
                <a:lumMod val="6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7" name="Line 14"/>
          <p:cNvSpPr>
            <a:spLocks noChangeShapeType="1"/>
          </p:cNvSpPr>
          <p:nvPr/>
        </p:nvSpPr>
        <p:spPr bwMode="auto">
          <a:xfrm>
            <a:off x="382200" y="1567588"/>
            <a:ext cx="8382000" cy="0"/>
          </a:xfrm>
          <a:prstGeom prst="line">
            <a:avLst/>
          </a:prstGeom>
          <a:noFill/>
          <a:ln w="57150">
            <a:solidFill>
              <a:schemeClr val="bg1">
                <a:lumMod val="6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4401671" y="4743731"/>
            <a:ext cx="4266453" cy="1489075"/>
          </a:xfrm>
        </p:spPr>
        <p:txBody>
          <a:bodyPr anchor="ctr"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pPr>
              <a:spcBef>
                <a:spcPts val="0"/>
              </a:spcBef>
            </a:pPr>
            <a:r>
              <a:rPr lang="en-US" dirty="0"/>
              <a:t>Maj Jeffrey Falkinburg</a:t>
            </a:r>
            <a:br>
              <a:rPr lang="en-US" dirty="0"/>
            </a:br>
            <a:r>
              <a:rPr lang="en-US" dirty="0" smtClean="0"/>
              <a:t>USAFA/DFEC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Room 2E46E</a:t>
            </a:r>
            <a:br>
              <a:rPr lang="en-US" dirty="0" smtClean="0"/>
            </a:br>
            <a:r>
              <a:rPr lang="en-US" dirty="0" smtClean="0"/>
              <a:t>333-9193</a:t>
            </a:r>
            <a:endParaRPr lang="en-US" dirty="0"/>
          </a:p>
        </p:txBody>
      </p:sp>
      <p:pic>
        <p:nvPicPr>
          <p:cNvPr id="1026" name="Picture 2" descr="https://sharepoint.usafa.edu/hq/CM/Shared%20Documents/Logo/USAFA%20Logo%20v%203%20line%20CMYK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812" y="2281515"/>
            <a:ext cx="2973096" cy="3389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913345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if we have assignments not in a process:</a:t>
            </a:r>
            <a:endParaRPr lang="en-US" dirty="0" smtClean="0"/>
          </a:p>
          <a:p>
            <a:pPr marL="465138" indent="0">
              <a:buNone/>
              <a:tabLst>
                <a:tab pos="914400" algn="l"/>
                <a:tab pos="1379538" algn="l"/>
                <a:tab pos="1828800" algn="l"/>
                <a:tab pos="2293938" algn="l"/>
                <a:tab pos="2743200" algn="l"/>
              </a:tabLst>
            </a:pPr>
            <a:endParaRPr lang="en-US" dirty="0" smtClean="0">
              <a:solidFill>
                <a:srgbClr val="000000"/>
              </a:solidFill>
            </a:endParaRPr>
          </a:p>
          <a:p>
            <a:pPr marL="465138" indent="0">
              <a:buNone/>
              <a:tabLst>
                <a:tab pos="914400" algn="l"/>
                <a:tab pos="1379538" algn="l"/>
                <a:tab pos="1828800" algn="l"/>
                <a:tab pos="2293938" algn="l"/>
                <a:tab pos="2743200" algn="l"/>
              </a:tabLst>
            </a:pPr>
            <a:endParaRPr lang="en-US" dirty="0">
              <a:solidFill>
                <a:srgbClr val="000000"/>
              </a:solidFill>
            </a:endParaRPr>
          </a:p>
          <a:p>
            <a:pPr marL="465138" lvl="2" indent="0">
              <a:buNone/>
              <a:tabLst>
                <a:tab pos="914400" algn="l"/>
                <a:tab pos="1379538" algn="l"/>
                <a:tab pos="1828800" algn="l"/>
                <a:tab pos="2293938" algn="l"/>
                <a:tab pos="2743200" algn="l"/>
              </a:tabLst>
            </a:pPr>
            <a:r>
              <a:rPr lang="en-US" dirty="0" smtClean="0">
                <a:solidFill>
                  <a:srgbClr val="000000"/>
                </a:solidFill>
              </a:rPr>
              <a:t>	</a:t>
            </a:r>
            <a:r>
              <a:rPr lang="en-US" dirty="0">
                <a:solidFill>
                  <a:srgbClr val="000000"/>
                </a:solidFill>
              </a:rPr>
              <a:t>	</a:t>
            </a:r>
            <a:r>
              <a:rPr lang="en-US" sz="2600" dirty="0"/>
              <a:t>Y &lt;= A </a:t>
            </a:r>
            <a:r>
              <a:rPr lang="en-US" sz="2600" dirty="0">
                <a:solidFill>
                  <a:srgbClr val="0000FF"/>
                </a:solidFill>
              </a:rPr>
              <a:t>or </a:t>
            </a:r>
            <a:r>
              <a:rPr lang="en-US" sz="2600" dirty="0"/>
              <a:t>C;</a:t>
            </a:r>
          </a:p>
          <a:p>
            <a:pPr marL="465138" lvl="2" indent="0">
              <a:buNone/>
              <a:tabLst>
                <a:tab pos="914400" algn="l"/>
                <a:tab pos="1379538" algn="l"/>
                <a:tab pos="1828800" algn="l"/>
                <a:tab pos="2293938" algn="l"/>
                <a:tab pos="2743200" algn="l"/>
              </a:tabLst>
            </a:pPr>
            <a:r>
              <a:rPr lang="en-US" sz="2600" dirty="0" smtClean="0"/>
              <a:t>		Y </a:t>
            </a:r>
            <a:r>
              <a:rPr lang="en-US" sz="2600" dirty="0"/>
              <a:t>&lt;= A </a:t>
            </a:r>
            <a:r>
              <a:rPr lang="en-US" sz="2600" dirty="0">
                <a:solidFill>
                  <a:srgbClr val="0000FF"/>
                </a:solidFill>
              </a:rPr>
              <a:t>and </a:t>
            </a:r>
            <a:r>
              <a:rPr lang="en-US" sz="2600" dirty="0"/>
              <a:t>B;</a:t>
            </a:r>
          </a:p>
          <a:p>
            <a:pPr marL="465138" lvl="2" indent="0">
              <a:buNone/>
              <a:tabLst>
                <a:tab pos="914400" algn="l"/>
                <a:tab pos="1379538" algn="l"/>
                <a:tab pos="1828800" algn="l"/>
                <a:tab pos="2293938" algn="l"/>
                <a:tab pos="2743200" algn="l"/>
              </a:tabLst>
            </a:pPr>
            <a:r>
              <a:rPr lang="en-US" sz="2600" dirty="0" smtClean="0"/>
              <a:t>		Y </a:t>
            </a:r>
            <a:r>
              <a:rPr lang="en-US" sz="2600" dirty="0"/>
              <a:t>&lt;= C </a:t>
            </a:r>
            <a:r>
              <a:rPr lang="en-US" sz="2600" dirty="0">
                <a:solidFill>
                  <a:srgbClr val="0000FF"/>
                </a:solidFill>
              </a:rPr>
              <a:t>and </a:t>
            </a:r>
            <a:r>
              <a:rPr lang="en-US" sz="2600" dirty="0"/>
              <a:t>D;</a:t>
            </a:r>
          </a:p>
          <a:p>
            <a:pPr lvl="0"/>
            <a:endParaRPr lang="en-US" dirty="0" smtClean="0">
              <a:solidFill>
                <a:srgbClr val="000000"/>
              </a:solidFill>
            </a:endParaRPr>
          </a:p>
          <a:p>
            <a:pPr lvl="0"/>
            <a:r>
              <a:rPr lang="en-US" dirty="0" smtClean="0">
                <a:solidFill>
                  <a:srgbClr val="000000"/>
                </a:solidFill>
              </a:rPr>
              <a:t>What </a:t>
            </a:r>
            <a:r>
              <a:rPr lang="en-US" dirty="0">
                <a:solidFill>
                  <a:srgbClr val="000000"/>
                </a:solidFill>
              </a:rPr>
              <a:t>do we get?</a:t>
            </a:r>
          </a:p>
          <a:p>
            <a:pPr marL="403225" lvl="1" indent="0"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4D65584-0C7D-48B8-BEDE-21A2E8802255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E428E89-579F-43C8-B441-BB390AD4A5E9}" type="datetime3">
              <a:rPr lang="en-US" smtClean="0"/>
              <a:pPr>
                <a:defRPr/>
              </a:pPr>
              <a:t>16 February 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210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 a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 we make a process:</a:t>
            </a:r>
          </a:p>
          <a:p>
            <a:pPr marL="465138" indent="0">
              <a:buNone/>
              <a:tabLst>
                <a:tab pos="914400" algn="l"/>
                <a:tab pos="1379538" algn="l"/>
                <a:tab pos="1828800" algn="l"/>
                <a:tab pos="2293938" algn="l"/>
                <a:tab pos="2743200" algn="l"/>
              </a:tabLst>
            </a:pPr>
            <a:r>
              <a:rPr lang="en-US" dirty="0" smtClean="0">
                <a:solidFill>
                  <a:srgbClr val="0000FF"/>
                </a:solidFill>
              </a:rPr>
              <a:t>process</a:t>
            </a:r>
            <a:r>
              <a:rPr lang="en-US" dirty="0" smtClean="0">
                <a:solidFill>
                  <a:srgbClr val="000000"/>
                </a:solidFill>
              </a:rPr>
              <a:t>(                  )</a:t>
            </a:r>
            <a:endParaRPr lang="en-US" dirty="0">
              <a:solidFill>
                <a:srgbClr val="000000"/>
              </a:solidFill>
            </a:endParaRPr>
          </a:p>
          <a:p>
            <a:pPr marL="465138" indent="0">
              <a:buNone/>
              <a:tabLst>
                <a:tab pos="914400" algn="l"/>
                <a:tab pos="1379538" algn="l"/>
                <a:tab pos="1828800" algn="l"/>
                <a:tab pos="2293938" algn="l"/>
                <a:tab pos="2743200" algn="l"/>
              </a:tabLst>
            </a:pPr>
            <a:r>
              <a:rPr lang="en-US" dirty="0">
                <a:solidFill>
                  <a:srgbClr val="0000FF"/>
                </a:solidFill>
              </a:rPr>
              <a:t>begin</a:t>
            </a:r>
          </a:p>
          <a:p>
            <a:pPr marL="465138" lvl="2" indent="0">
              <a:buNone/>
              <a:tabLst>
                <a:tab pos="914400" algn="l"/>
                <a:tab pos="1379538" algn="l"/>
                <a:tab pos="1828800" algn="l"/>
                <a:tab pos="2293938" algn="l"/>
                <a:tab pos="2743200" algn="l"/>
              </a:tabLst>
            </a:pPr>
            <a:r>
              <a:rPr lang="en-US" dirty="0" smtClean="0">
                <a:solidFill>
                  <a:srgbClr val="000000"/>
                </a:solidFill>
              </a:rPr>
              <a:t>	</a:t>
            </a:r>
            <a:r>
              <a:rPr lang="en-US" dirty="0">
                <a:solidFill>
                  <a:srgbClr val="000000"/>
                </a:solidFill>
              </a:rPr>
              <a:t>	</a:t>
            </a:r>
            <a:r>
              <a:rPr lang="en-US" sz="2600" dirty="0"/>
              <a:t>Y &lt;= A </a:t>
            </a:r>
            <a:r>
              <a:rPr lang="en-US" sz="2600" dirty="0">
                <a:solidFill>
                  <a:srgbClr val="0000FF"/>
                </a:solidFill>
              </a:rPr>
              <a:t>or </a:t>
            </a:r>
            <a:r>
              <a:rPr lang="en-US" sz="2600" dirty="0"/>
              <a:t>C;</a:t>
            </a:r>
          </a:p>
          <a:p>
            <a:pPr marL="465138" lvl="2" indent="0">
              <a:buNone/>
              <a:tabLst>
                <a:tab pos="914400" algn="l"/>
                <a:tab pos="1379538" algn="l"/>
                <a:tab pos="1828800" algn="l"/>
                <a:tab pos="2293938" algn="l"/>
                <a:tab pos="2743200" algn="l"/>
              </a:tabLst>
            </a:pPr>
            <a:r>
              <a:rPr lang="en-US" sz="2600" dirty="0" smtClean="0"/>
              <a:t>		Y </a:t>
            </a:r>
            <a:r>
              <a:rPr lang="en-US" sz="2600" dirty="0"/>
              <a:t>&lt;= A </a:t>
            </a:r>
            <a:r>
              <a:rPr lang="en-US" sz="2600" dirty="0">
                <a:solidFill>
                  <a:srgbClr val="0000FF"/>
                </a:solidFill>
              </a:rPr>
              <a:t>and </a:t>
            </a:r>
            <a:r>
              <a:rPr lang="en-US" sz="2600" dirty="0"/>
              <a:t>B;</a:t>
            </a:r>
          </a:p>
          <a:p>
            <a:pPr marL="465138" lvl="2" indent="0">
              <a:buNone/>
              <a:tabLst>
                <a:tab pos="914400" algn="l"/>
                <a:tab pos="1379538" algn="l"/>
                <a:tab pos="1828800" algn="l"/>
                <a:tab pos="2293938" algn="l"/>
                <a:tab pos="2743200" algn="l"/>
              </a:tabLst>
            </a:pPr>
            <a:r>
              <a:rPr lang="en-US" sz="2600" dirty="0" smtClean="0"/>
              <a:t>		Y </a:t>
            </a:r>
            <a:r>
              <a:rPr lang="en-US" sz="2600" dirty="0"/>
              <a:t>&lt;= C </a:t>
            </a:r>
            <a:r>
              <a:rPr lang="en-US" sz="2600" dirty="0">
                <a:solidFill>
                  <a:srgbClr val="0000FF"/>
                </a:solidFill>
              </a:rPr>
              <a:t>and </a:t>
            </a:r>
            <a:r>
              <a:rPr lang="en-US" sz="2600" dirty="0"/>
              <a:t>D;</a:t>
            </a:r>
          </a:p>
          <a:p>
            <a:pPr marL="465138" indent="0">
              <a:buNone/>
              <a:tabLst>
                <a:tab pos="914400" algn="l"/>
                <a:tab pos="1379538" algn="l"/>
                <a:tab pos="1828800" algn="l"/>
                <a:tab pos="2293938" algn="l"/>
                <a:tab pos="2743200" algn="l"/>
              </a:tabLst>
            </a:pPr>
            <a:r>
              <a:rPr lang="en-US" dirty="0" smtClean="0">
                <a:solidFill>
                  <a:srgbClr val="0000FF"/>
                </a:solidFill>
              </a:rPr>
              <a:t>end </a:t>
            </a:r>
            <a:r>
              <a:rPr lang="en-US" dirty="0">
                <a:solidFill>
                  <a:srgbClr val="0000FF"/>
                </a:solidFill>
              </a:rPr>
              <a:t>process</a:t>
            </a:r>
            <a:r>
              <a:rPr lang="en-US" dirty="0">
                <a:solidFill>
                  <a:srgbClr val="000000"/>
                </a:solidFill>
              </a:rPr>
              <a:t>;</a:t>
            </a:r>
          </a:p>
          <a:p>
            <a:pPr lvl="0"/>
            <a:endParaRPr lang="en-US" dirty="0" smtClean="0">
              <a:solidFill>
                <a:srgbClr val="000000"/>
              </a:solidFill>
            </a:endParaRPr>
          </a:p>
          <a:p>
            <a:pPr lvl="0"/>
            <a:r>
              <a:rPr lang="en-US" dirty="0" smtClean="0">
                <a:solidFill>
                  <a:srgbClr val="000000"/>
                </a:solidFill>
              </a:rPr>
              <a:t>What </a:t>
            </a:r>
            <a:r>
              <a:rPr lang="en-US" dirty="0">
                <a:solidFill>
                  <a:srgbClr val="000000"/>
                </a:solidFill>
              </a:rPr>
              <a:t>do we get?</a:t>
            </a:r>
          </a:p>
          <a:p>
            <a:pPr marL="403225" lvl="1" indent="0"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4D65584-0C7D-48B8-BEDE-21A2E8802255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E428E89-579F-43C8-B441-BB390AD4A5E9}" type="datetime3">
              <a:rPr lang="en-US" smtClean="0"/>
              <a:pPr>
                <a:defRPr/>
              </a:pPr>
              <a:t>16 February 2017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140916" y="1894213"/>
            <a:ext cx="19217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0000"/>
                </a:solidFill>
              </a:rPr>
              <a:t>A, B, C, D</a:t>
            </a:r>
            <a:endParaRPr lang="en-US" sz="2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4633992" y="4164178"/>
            <a:ext cx="415354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b="1" dirty="0" smtClean="0"/>
              <a:t>Things are scheduled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b="1" dirty="0" smtClean="0"/>
              <a:t>Rest of stuff is ignored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b="1" dirty="0" smtClean="0"/>
              <a:t>Y is never assigned the first two values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b="1" dirty="0" smtClean="0"/>
              <a:t>Schedule is overwritten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316603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Rules for Processes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>
                <a:solidFill>
                  <a:srgbClr val="000000"/>
                </a:solidFill>
              </a:rPr>
              <a:t>Rules for Processes:</a:t>
            </a:r>
            <a:endParaRPr lang="en-US" b="0" dirty="0">
              <a:solidFill>
                <a:srgbClr val="000000"/>
              </a:solidFill>
              <a:latin typeface="+mj-lt"/>
            </a:endParaRPr>
          </a:p>
          <a:p>
            <a:pPr marL="860425" lvl="1" indent="-457200">
              <a:buFont typeface="+mj-lt"/>
              <a:buAutoNum type="arabicPeriod"/>
            </a:pPr>
            <a:r>
              <a:rPr lang="en-US" sz="2400" dirty="0"/>
              <a:t>Think before using variables (don’t use them if you can help it)</a:t>
            </a:r>
          </a:p>
          <a:p>
            <a:pPr marL="860425" lvl="1" indent="-457200">
              <a:buFont typeface="+mj-lt"/>
              <a:buAutoNum type="arabicPeriod"/>
            </a:pPr>
            <a:r>
              <a:rPr lang="en-US" sz="2400" dirty="0"/>
              <a:t>Avoid “innovative” use of language constructs</a:t>
            </a:r>
          </a:p>
          <a:p>
            <a:pPr marL="860425" lvl="1" indent="-457200">
              <a:buFont typeface="+mj-lt"/>
              <a:buAutoNum type="arabicPeriod"/>
            </a:pPr>
            <a:r>
              <a:rPr lang="en-US" sz="2400" dirty="0">
                <a:solidFill>
                  <a:srgbClr val="FF0000"/>
                </a:solidFill>
              </a:rPr>
              <a:t>*</a:t>
            </a:r>
            <a:r>
              <a:rPr lang="en-US" sz="2400" dirty="0"/>
              <a:t>Avoid overriding a signal in a process (don’t assign a value twice)</a:t>
            </a:r>
          </a:p>
          <a:p>
            <a:pPr marL="860425" lvl="1" indent="-457200">
              <a:buFont typeface="+mj-lt"/>
              <a:buAutoNum type="arabicPeriod"/>
            </a:pPr>
            <a:r>
              <a:rPr lang="en-US" sz="2400" dirty="0">
                <a:solidFill>
                  <a:srgbClr val="FF0000"/>
                </a:solidFill>
              </a:rPr>
              <a:t>*</a:t>
            </a:r>
            <a:r>
              <a:rPr lang="en-US" sz="2400" dirty="0"/>
              <a:t>Only use processes for sequential circuits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* Indicates </a:t>
            </a:r>
            <a:r>
              <a:rPr lang="en-US" dirty="0">
                <a:solidFill>
                  <a:srgbClr val="FF0000"/>
                </a:solidFill>
              </a:rPr>
              <a:t>a rule for this class only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4D65584-0C7D-48B8-BEDE-21A2E8802255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E428E89-579F-43C8-B441-BB390AD4A5E9}" type="datetime3">
              <a:rPr lang="en-US" smtClean="0"/>
              <a:pPr>
                <a:defRPr/>
              </a:pPr>
              <a:t>16 February 2017</a:t>
            </a:fld>
            <a:endParaRPr lang="en-US"/>
          </a:p>
        </p:txBody>
      </p:sp>
      <p:sp>
        <p:nvSpPr>
          <p:cNvPr id="6" name="AutoShape 2" descr="Image result for jk flip flop truth tab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48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>
                <a:solidFill>
                  <a:srgbClr val="000000"/>
                </a:solidFill>
              </a:rPr>
              <a:t>If Statements</a:t>
            </a:r>
          </a:p>
          <a:p>
            <a:pPr marL="0" indent="0">
              <a:buNone/>
              <a:tabLst>
                <a:tab pos="465138" algn="l"/>
              </a:tabLst>
            </a:pPr>
            <a:r>
              <a:rPr lang="en-US" dirty="0" smtClean="0"/>
              <a:t>	if </a:t>
            </a:r>
            <a:r>
              <a:rPr lang="en-US" i="1" dirty="0" err="1"/>
              <a:t>boolean</a:t>
            </a:r>
            <a:r>
              <a:rPr lang="en-US" i="1" dirty="0"/>
              <a:t> expression</a:t>
            </a:r>
            <a:r>
              <a:rPr lang="en-US" dirty="0"/>
              <a:t> then </a:t>
            </a:r>
            <a:endParaRPr lang="en-US" dirty="0" smtClean="0"/>
          </a:p>
          <a:p>
            <a:pPr marL="0" indent="0">
              <a:buNone/>
              <a:tabLst>
                <a:tab pos="465138" algn="l"/>
              </a:tabLst>
            </a:pPr>
            <a:r>
              <a:rPr lang="en-US" i="1" dirty="0"/>
              <a:t>	</a:t>
            </a:r>
            <a:r>
              <a:rPr lang="en-US" i="1" dirty="0" smtClean="0"/>
              <a:t>	sequential </a:t>
            </a:r>
            <a:r>
              <a:rPr lang="en-US" i="1" dirty="0"/>
              <a:t>statement</a:t>
            </a:r>
            <a:endParaRPr lang="en-US" dirty="0"/>
          </a:p>
          <a:p>
            <a:pPr marL="0" indent="0">
              <a:buNone/>
              <a:tabLst>
                <a:tab pos="465138" algn="l"/>
              </a:tabLst>
            </a:pPr>
            <a:r>
              <a:rPr lang="en-US" dirty="0" smtClean="0"/>
              <a:t>	</a:t>
            </a:r>
            <a:r>
              <a:rPr lang="en-US" dirty="0" err="1" smtClean="0"/>
              <a:t>elsif</a:t>
            </a:r>
            <a:r>
              <a:rPr lang="en-US" dirty="0" smtClean="0"/>
              <a:t> </a:t>
            </a:r>
            <a:r>
              <a:rPr lang="en-US" i="1" dirty="0" err="1"/>
              <a:t>boolean</a:t>
            </a:r>
            <a:r>
              <a:rPr lang="en-US" i="1" dirty="0"/>
              <a:t> expression</a:t>
            </a:r>
            <a:r>
              <a:rPr lang="en-US" dirty="0"/>
              <a:t> then </a:t>
            </a:r>
            <a:endParaRPr lang="en-US" dirty="0" smtClean="0"/>
          </a:p>
          <a:p>
            <a:pPr marL="0" indent="0">
              <a:buNone/>
              <a:tabLst>
                <a:tab pos="465138" algn="l"/>
              </a:tabLst>
            </a:pPr>
            <a:r>
              <a:rPr lang="en-US" i="1" dirty="0"/>
              <a:t>	</a:t>
            </a:r>
            <a:r>
              <a:rPr lang="en-US" i="1" dirty="0" smtClean="0"/>
              <a:t>	sequential statement</a:t>
            </a:r>
          </a:p>
          <a:p>
            <a:pPr marL="0" indent="0">
              <a:buNone/>
              <a:tabLst>
                <a:tab pos="465138" algn="l"/>
              </a:tabLst>
            </a:pPr>
            <a:r>
              <a:rPr lang="en-US" dirty="0" smtClean="0"/>
              <a:t>	…</a:t>
            </a:r>
            <a:r>
              <a:rPr lang="en-US" dirty="0"/>
              <a:t>							</a:t>
            </a:r>
            <a:endParaRPr lang="en-US" dirty="0" smtClean="0"/>
          </a:p>
          <a:p>
            <a:pPr marL="0" indent="0">
              <a:buNone/>
              <a:tabLst>
                <a:tab pos="465138" algn="l"/>
              </a:tabLst>
            </a:pPr>
            <a:r>
              <a:rPr lang="en-US" dirty="0" smtClean="0"/>
              <a:t>	</a:t>
            </a:r>
            <a:r>
              <a:rPr lang="en-US" dirty="0" err="1" smtClean="0"/>
              <a:t>elsif</a:t>
            </a:r>
            <a:r>
              <a:rPr lang="en-US" dirty="0" smtClean="0"/>
              <a:t> </a:t>
            </a:r>
            <a:r>
              <a:rPr lang="en-US" i="1" dirty="0" err="1"/>
              <a:t>boolean</a:t>
            </a:r>
            <a:r>
              <a:rPr lang="en-US" i="1" dirty="0"/>
              <a:t> expression</a:t>
            </a:r>
            <a:r>
              <a:rPr lang="en-US" dirty="0"/>
              <a:t> then </a:t>
            </a:r>
            <a:endParaRPr lang="en-US" dirty="0" smtClean="0"/>
          </a:p>
          <a:p>
            <a:pPr marL="0" indent="0">
              <a:buNone/>
              <a:tabLst>
                <a:tab pos="465138" algn="l"/>
              </a:tabLst>
            </a:pPr>
            <a:r>
              <a:rPr lang="en-US" i="1" dirty="0"/>
              <a:t>	</a:t>
            </a:r>
            <a:r>
              <a:rPr lang="en-US" i="1" dirty="0" smtClean="0"/>
              <a:t>	sequential statement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4D65584-0C7D-48B8-BEDE-21A2E8802255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E428E89-579F-43C8-B441-BB390AD4A5E9}" type="datetime3">
              <a:rPr lang="en-US" smtClean="0"/>
              <a:pPr>
                <a:defRPr/>
              </a:pPr>
              <a:t>16 February 2017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936568" y="5145435"/>
            <a:ext cx="48664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 err="1"/>
              <a:t>elsif</a:t>
            </a:r>
            <a:r>
              <a:rPr lang="en-US" sz="2400" dirty="0"/>
              <a:t> executed only if </a:t>
            </a:r>
            <a:r>
              <a:rPr lang="en-US" sz="2400" dirty="0" err="1" smtClean="0"/>
              <a:t>boolean</a:t>
            </a:r>
            <a:endParaRPr lang="en-US" sz="2400" dirty="0" smtClean="0"/>
          </a:p>
          <a:p>
            <a:pPr algn="l"/>
            <a:r>
              <a:rPr lang="en-US" sz="2400" dirty="0"/>
              <a:t>expression true and </a:t>
            </a:r>
            <a:r>
              <a:rPr lang="en-US" sz="2400" dirty="0" smtClean="0"/>
              <a:t>previous</a:t>
            </a:r>
          </a:p>
          <a:p>
            <a:pPr algn="l"/>
            <a:r>
              <a:rPr lang="en-US" sz="2400" dirty="0" err="1"/>
              <a:t>boolean</a:t>
            </a:r>
            <a:r>
              <a:rPr lang="en-US" sz="2400" dirty="0"/>
              <a:t> expressions were false</a:t>
            </a:r>
          </a:p>
        </p:txBody>
      </p:sp>
    </p:spTree>
    <p:extLst>
      <p:ext uri="{BB962C8B-B14F-4D97-AF65-F5344CB8AC3E}">
        <p14:creationId xmlns:p14="http://schemas.microsoft.com/office/powerpoint/2010/main" val="482465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Flip-Flop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>
                <a:solidFill>
                  <a:srgbClr val="000000"/>
                </a:solidFill>
              </a:rPr>
              <a:t>Flip-Flop Example</a:t>
            </a:r>
            <a:endParaRPr lang="en-US" dirty="0">
              <a:solidFill>
                <a:srgbClr val="000000"/>
              </a:solidFill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400" dirty="0">
                <a:solidFill>
                  <a:srgbClr val="0000FF"/>
                </a:solidFill>
                <a:latin typeface="Courier"/>
                <a:ea typeface="Calibri"/>
                <a:cs typeface="Courier"/>
              </a:rPr>
              <a:t>library </a:t>
            </a:r>
            <a:r>
              <a:rPr lang="en-US" sz="1400" dirty="0">
                <a:solidFill>
                  <a:srgbClr val="EF00EF"/>
                </a:solidFill>
                <a:latin typeface="Courier"/>
                <a:ea typeface="Calibri"/>
                <a:cs typeface="Courier"/>
              </a:rPr>
              <a:t>IEEE</a:t>
            </a:r>
            <a:r>
              <a:rPr lang="en-US" sz="1400" dirty="0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;</a:t>
            </a:r>
            <a:endParaRPr lang="en-US" sz="1800" dirty="0">
              <a:latin typeface="Calibri"/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400" dirty="0">
                <a:solidFill>
                  <a:srgbClr val="0000FF"/>
                </a:solidFill>
                <a:latin typeface="Courier"/>
                <a:ea typeface="Calibri"/>
                <a:cs typeface="Courier"/>
              </a:rPr>
              <a:t>use </a:t>
            </a:r>
            <a:r>
              <a:rPr lang="en-US" sz="1400" dirty="0">
                <a:solidFill>
                  <a:srgbClr val="EF00EF"/>
                </a:solidFill>
                <a:latin typeface="Courier"/>
                <a:ea typeface="Calibri"/>
                <a:cs typeface="Courier"/>
              </a:rPr>
              <a:t>IEEE</a:t>
            </a:r>
            <a:r>
              <a:rPr lang="en-US" sz="1400" dirty="0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.</a:t>
            </a:r>
            <a:r>
              <a:rPr lang="en-US" sz="1400" dirty="0">
                <a:solidFill>
                  <a:srgbClr val="EF00EF"/>
                </a:solidFill>
                <a:latin typeface="Courier"/>
                <a:ea typeface="Calibri"/>
                <a:cs typeface="Courier"/>
              </a:rPr>
              <a:t>STD_LOGIC_1164</a:t>
            </a:r>
            <a:r>
              <a:rPr lang="en-US" sz="1400" dirty="0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.</a:t>
            </a:r>
            <a:r>
              <a:rPr lang="en-US" sz="1400" dirty="0">
                <a:solidFill>
                  <a:srgbClr val="0000FF"/>
                </a:solidFill>
                <a:latin typeface="Courier"/>
                <a:ea typeface="Calibri"/>
                <a:cs typeface="Courier"/>
              </a:rPr>
              <a:t>ALL</a:t>
            </a:r>
            <a:r>
              <a:rPr lang="en-US" sz="1400" dirty="0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;</a:t>
            </a:r>
            <a:endParaRPr lang="en-US" sz="1800" dirty="0">
              <a:latin typeface="Calibri"/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400" dirty="0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 </a:t>
            </a:r>
            <a:endParaRPr lang="en-US" sz="1800" dirty="0">
              <a:latin typeface="Calibri"/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400" dirty="0">
                <a:solidFill>
                  <a:srgbClr val="0000FF"/>
                </a:solidFill>
                <a:latin typeface="Courier"/>
                <a:ea typeface="Calibri"/>
                <a:cs typeface="Courier"/>
              </a:rPr>
              <a:t>entity </a:t>
            </a:r>
            <a:r>
              <a:rPr lang="en-US" sz="1400" dirty="0" err="1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Flip_Flop</a:t>
            </a:r>
            <a:r>
              <a:rPr lang="en-US" sz="1400" dirty="0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urier"/>
                <a:ea typeface="Calibri"/>
                <a:cs typeface="Courier"/>
              </a:rPr>
              <a:t>is</a:t>
            </a:r>
            <a:endParaRPr lang="en-US" sz="1800" dirty="0">
              <a:latin typeface="Calibri"/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400" dirty="0">
                <a:solidFill>
                  <a:srgbClr val="0000FF"/>
                </a:solidFill>
                <a:latin typeface="Courier"/>
                <a:ea typeface="Calibri"/>
                <a:cs typeface="Courier"/>
              </a:rPr>
              <a:t>Port </a:t>
            </a:r>
            <a:r>
              <a:rPr lang="en-US" sz="1400" dirty="0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( </a:t>
            </a:r>
            <a:r>
              <a:rPr lang="en-US" sz="1400" dirty="0" err="1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clk</a:t>
            </a:r>
            <a:r>
              <a:rPr lang="en-US" sz="1400" dirty="0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, D : </a:t>
            </a:r>
            <a:r>
              <a:rPr lang="en-US" sz="1400" dirty="0">
                <a:solidFill>
                  <a:srgbClr val="0000FF"/>
                </a:solidFill>
                <a:latin typeface="Courier"/>
                <a:ea typeface="Calibri"/>
                <a:cs typeface="Courier"/>
              </a:rPr>
              <a:t>in </a:t>
            </a:r>
            <a:r>
              <a:rPr lang="en-US" sz="1400" dirty="0">
                <a:solidFill>
                  <a:srgbClr val="EF00EF"/>
                </a:solidFill>
                <a:latin typeface="Courier"/>
                <a:ea typeface="Calibri"/>
                <a:cs typeface="Courier"/>
              </a:rPr>
              <a:t>STD_LOGIC</a:t>
            </a:r>
            <a:r>
              <a:rPr lang="en-US" sz="1400" dirty="0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;</a:t>
            </a:r>
            <a:endParaRPr lang="en-US" sz="1800" dirty="0">
              <a:latin typeface="Calibri"/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400" dirty="0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		 Q : </a:t>
            </a:r>
            <a:r>
              <a:rPr lang="en-US" sz="1400" dirty="0">
                <a:solidFill>
                  <a:srgbClr val="0000FF"/>
                </a:solidFill>
                <a:latin typeface="Courier"/>
                <a:ea typeface="Calibri"/>
                <a:cs typeface="Courier"/>
              </a:rPr>
              <a:t>out </a:t>
            </a:r>
            <a:r>
              <a:rPr lang="en-US" sz="1400" dirty="0">
                <a:solidFill>
                  <a:srgbClr val="EF00EF"/>
                </a:solidFill>
                <a:latin typeface="Courier"/>
                <a:ea typeface="Calibri"/>
                <a:cs typeface="Courier"/>
              </a:rPr>
              <a:t>STD_LOGIC</a:t>
            </a:r>
            <a:r>
              <a:rPr lang="en-US" sz="1400" dirty="0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);</a:t>
            </a:r>
            <a:endParaRPr lang="en-US" sz="1800" dirty="0">
              <a:latin typeface="Calibri"/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400" dirty="0">
                <a:solidFill>
                  <a:srgbClr val="0000FF"/>
                </a:solidFill>
                <a:latin typeface="Courier"/>
                <a:ea typeface="Calibri"/>
                <a:cs typeface="Courier"/>
              </a:rPr>
              <a:t>end </a:t>
            </a:r>
            <a:r>
              <a:rPr lang="en-US" sz="1400" dirty="0" err="1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Flip_Flop</a:t>
            </a:r>
            <a:r>
              <a:rPr lang="en-US" sz="1400" dirty="0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;</a:t>
            </a:r>
            <a:endParaRPr lang="en-US" sz="1800" dirty="0">
              <a:latin typeface="Calibri"/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400" dirty="0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 </a:t>
            </a:r>
            <a:endParaRPr lang="en-US" sz="1800" dirty="0">
              <a:latin typeface="Calibri"/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400" dirty="0">
                <a:solidFill>
                  <a:srgbClr val="0000FF"/>
                </a:solidFill>
                <a:latin typeface="Courier"/>
                <a:ea typeface="Calibri"/>
                <a:cs typeface="Courier"/>
              </a:rPr>
              <a:t>architecture </a:t>
            </a:r>
            <a:r>
              <a:rPr lang="en-US" sz="1400" dirty="0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Behavioral </a:t>
            </a:r>
            <a:r>
              <a:rPr lang="en-US" sz="1400" dirty="0">
                <a:solidFill>
                  <a:srgbClr val="0000FF"/>
                </a:solidFill>
                <a:latin typeface="Courier"/>
                <a:ea typeface="Calibri"/>
                <a:cs typeface="Courier"/>
              </a:rPr>
              <a:t>of </a:t>
            </a:r>
            <a:r>
              <a:rPr lang="en-US" sz="1400" dirty="0" err="1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Flip_Flop</a:t>
            </a:r>
            <a:r>
              <a:rPr lang="en-US" sz="1400" dirty="0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urier"/>
                <a:ea typeface="Calibri"/>
                <a:cs typeface="Courier"/>
              </a:rPr>
              <a:t>is</a:t>
            </a:r>
            <a:endParaRPr lang="en-US" sz="1800" dirty="0">
              <a:latin typeface="Calibri"/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400" dirty="0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 </a:t>
            </a:r>
            <a:endParaRPr lang="en-US" sz="1800" dirty="0">
              <a:latin typeface="Calibri"/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400" dirty="0">
                <a:solidFill>
                  <a:srgbClr val="0000FF"/>
                </a:solidFill>
                <a:latin typeface="Courier"/>
                <a:ea typeface="Calibri"/>
                <a:cs typeface="Courier"/>
              </a:rPr>
              <a:t>begin</a:t>
            </a:r>
            <a:endParaRPr lang="en-US" sz="1800" dirty="0">
              <a:latin typeface="Calibri"/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400" dirty="0">
                <a:solidFill>
                  <a:srgbClr val="0000FF"/>
                </a:solidFill>
                <a:latin typeface="Courier"/>
                <a:ea typeface="Calibri"/>
                <a:cs typeface="Courier"/>
              </a:rPr>
              <a:t>process</a:t>
            </a:r>
            <a:r>
              <a:rPr lang="en-US" sz="1400" dirty="0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clk</a:t>
            </a:r>
            <a:r>
              <a:rPr lang="en-US" sz="1400" dirty="0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)</a:t>
            </a:r>
            <a:endParaRPr lang="en-US" sz="1800" dirty="0">
              <a:latin typeface="Calibri"/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400" dirty="0">
                <a:solidFill>
                  <a:srgbClr val="0000FF"/>
                </a:solidFill>
                <a:latin typeface="Courier"/>
                <a:ea typeface="Calibri"/>
                <a:cs typeface="Courier"/>
              </a:rPr>
              <a:t>begin</a:t>
            </a:r>
            <a:endParaRPr lang="en-US" sz="1800" dirty="0">
              <a:latin typeface="Calibri"/>
              <a:ea typeface="Calibri"/>
              <a:cs typeface="Times New Roman"/>
            </a:endParaRPr>
          </a:p>
          <a:p>
            <a:pPr marL="17145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400" dirty="0">
                <a:solidFill>
                  <a:srgbClr val="0000FF"/>
                </a:solidFill>
                <a:latin typeface="Courier"/>
                <a:ea typeface="Calibri"/>
                <a:cs typeface="Courier"/>
              </a:rPr>
              <a:t>if </a:t>
            </a:r>
            <a:r>
              <a:rPr lang="en-US" sz="1400" dirty="0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(</a:t>
            </a:r>
            <a:r>
              <a:rPr lang="en-US" sz="1400" dirty="0" err="1">
                <a:solidFill>
                  <a:srgbClr val="EF00EF"/>
                </a:solidFill>
                <a:latin typeface="Courier"/>
                <a:ea typeface="Calibri"/>
                <a:cs typeface="Courier"/>
              </a:rPr>
              <a:t>rising_edge</a:t>
            </a:r>
            <a:r>
              <a:rPr lang="en-US" sz="1400" dirty="0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clk</a:t>
            </a:r>
            <a:r>
              <a:rPr lang="en-US" sz="1400" dirty="0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)) </a:t>
            </a:r>
            <a:r>
              <a:rPr lang="en-US" sz="1400" dirty="0">
                <a:solidFill>
                  <a:srgbClr val="0000FF"/>
                </a:solidFill>
                <a:latin typeface="Courier"/>
                <a:ea typeface="Calibri"/>
                <a:cs typeface="Courier"/>
              </a:rPr>
              <a:t>then </a:t>
            </a:r>
            <a:endParaRPr lang="en-US" sz="1800" dirty="0">
              <a:latin typeface="Calibri"/>
              <a:ea typeface="Calibri"/>
              <a:cs typeface="Times New Roman"/>
            </a:endParaRPr>
          </a:p>
          <a:p>
            <a:pPr marL="45720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400" dirty="0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Q &lt;= D;			   </a:t>
            </a:r>
            <a:endParaRPr lang="en-US" sz="1800" dirty="0">
              <a:latin typeface="Calibri"/>
              <a:ea typeface="Calibri"/>
              <a:cs typeface="Times New Roman"/>
            </a:endParaRPr>
          </a:p>
          <a:p>
            <a:pPr marL="22860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400" dirty="0">
                <a:solidFill>
                  <a:srgbClr val="0000FF"/>
                </a:solidFill>
                <a:latin typeface="Courier"/>
                <a:ea typeface="Calibri"/>
                <a:cs typeface="Courier"/>
              </a:rPr>
              <a:t>end if</a:t>
            </a:r>
            <a:r>
              <a:rPr lang="en-US" sz="1400" dirty="0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;</a:t>
            </a:r>
            <a:endParaRPr lang="en-US" sz="1800" dirty="0">
              <a:latin typeface="Calibri"/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400" dirty="0">
                <a:solidFill>
                  <a:srgbClr val="0000FF"/>
                </a:solidFill>
                <a:latin typeface="Courier"/>
                <a:ea typeface="Calibri"/>
                <a:cs typeface="Courier"/>
              </a:rPr>
              <a:t>end process</a:t>
            </a:r>
            <a:r>
              <a:rPr lang="en-US" sz="1400" dirty="0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;</a:t>
            </a:r>
            <a:endParaRPr lang="en-US" sz="1800" dirty="0">
              <a:latin typeface="Calibri"/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400" dirty="0">
                <a:solidFill>
                  <a:srgbClr val="0000FF"/>
                </a:solidFill>
                <a:latin typeface="Courier"/>
                <a:ea typeface="Calibri"/>
                <a:cs typeface="Courier"/>
              </a:rPr>
              <a:t>end </a:t>
            </a:r>
            <a:r>
              <a:rPr lang="en-US" sz="1400" dirty="0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Behavioral;</a:t>
            </a:r>
            <a:endParaRPr lang="en-US" sz="1800" dirty="0">
              <a:latin typeface="Calibri"/>
              <a:ea typeface="Calibri"/>
              <a:cs typeface="Times New Roman"/>
            </a:endParaRPr>
          </a:p>
          <a:p>
            <a:pPr marL="0" indent="0">
              <a:buNone/>
              <a:tabLst>
                <a:tab pos="914400" algn="l"/>
                <a:tab pos="1379538" algn="l"/>
                <a:tab pos="1828800" algn="l"/>
                <a:tab pos="2293938" algn="l"/>
                <a:tab pos="2743200" algn="l"/>
              </a:tabLst>
            </a:pPr>
            <a:endParaRPr lang="en-US" b="0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4D65584-0C7D-48B8-BEDE-21A2E8802255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endParaRPr lang="en-US" dirty="0" smtClean="0"/>
          </a:p>
          <a:p>
            <a:pPr>
              <a:defRPr/>
            </a:pPr>
            <a:fld id="{CE428E89-579F-43C8-B441-BB390AD4A5E9}" type="datetime3">
              <a:rPr lang="en-US" smtClean="0"/>
              <a:pPr>
                <a:defRPr/>
              </a:pPr>
              <a:t>16 February 2017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879818" y="1610833"/>
            <a:ext cx="4264181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/>
            <a:r>
              <a:rPr lang="en-US" sz="2000" dirty="0">
                <a:latin typeface="Trebuchet MS" panose="020B0603020202020204" pitchFamily="34" charset="0"/>
                <a:cs typeface="Arial" panose="020B0604020202020204" pitchFamily="34" charset="0"/>
              </a:rPr>
              <a:t>Note:  Do not use</a:t>
            </a:r>
          </a:p>
          <a:p>
            <a:pPr algn="l"/>
            <a:r>
              <a:rPr lang="en-US" sz="2000" dirty="0">
                <a:latin typeface="Trebuchet MS" panose="020B0603020202020204" pitchFamily="34" charset="0"/>
                <a:cs typeface="Arial" panose="020B0604020202020204" pitchFamily="34" charset="0"/>
              </a:rPr>
              <a:t>*** </a:t>
            </a:r>
            <a:r>
              <a:rPr lang="en-US" sz="2000" dirty="0" err="1">
                <a:latin typeface="Trebuchet MS" panose="020B0603020202020204" pitchFamily="34" charset="0"/>
                <a:cs typeface="Arial" panose="020B0604020202020204" pitchFamily="34" charset="0"/>
              </a:rPr>
              <a:t>clk’event</a:t>
            </a:r>
            <a:r>
              <a:rPr lang="en-US" sz="2000" dirty="0">
                <a:latin typeface="Trebuchet MS" panose="020B0603020202020204" pitchFamily="34" charset="0"/>
                <a:cs typeface="Arial" panose="020B0604020202020204" pitchFamily="34" charset="0"/>
              </a:rPr>
              <a:t> and </a:t>
            </a:r>
            <a:r>
              <a:rPr lang="en-US" sz="2000" dirty="0" err="1">
                <a:latin typeface="Trebuchet MS" panose="020B0603020202020204" pitchFamily="34" charset="0"/>
                <a:cs typeface="Arial" panose="020B0604020202020204" pitchFamily="34" charset="0"/>
              </a:rPr>
              <a:t>clk</a:t>
            </a:r>
            <a:r>
              <a:rPr lang="en-US" sz="2000" dirty="0">
                <a:latin typeface="Trebuchet MS" panose="020B0603020202020204" pitchFamily="34" charset="0"/>
                <a:cs typeface="Arial" panose="020B0604020202020204" pitchFamily="34" charset="0"/>
              </a:rPr>
              <a:t> = ‘</a:t>
            </a:r>
            <a:r>
              <a:rPr lang="en-US" sz="2000" dirty="0" smtClean="0">
                <a:latin typeface="Trebuchet MS" panose="020B0603020202020204" pitchFamily="34" charset="0"/>
                <a:cs typeface="Arial" panose="020B0604020202020204" pitchFamily="34" charset="0"/>
              </a:rPr>
              <a:t>1’</a:t>
            </a:r>
          </a:p>
          <a:p>
            <a:pPr algn="l"/>
            <a:r>
              <a:rPr lang="en-US" sz="2000" dirty="0" smtClean="0">
                <a:latin typeface="Trebuchet MS" panose="020B0603020202020204" pitchFamily="34" charset="0"/>
                <a:ea typeface="Times New Roman"/>
              </a:rPr>
              <a:t>Only </a:t>
            </a:r>
            <a:r>
              <a:rPr lang="en-US" sz="2000" dirty="0">
                <a:latin typeface="Trebuchet MS" panose="020B0603020202020204" pitchFamily="34" charset="0"/>
                <a:ea typeface="Times New Roman"/>
              </a:rPr>
              <a:t>use </a:t>
            </a:r>
            <a:r>
              <a:rPr lang="en-US" sz="2000" dirty="0" err="1">
                <a:solidFill>
                  <a:srgbClr val="EF00EF"/>
                </a:solidFill>
                <a:latin typeface="Courier" pitchFamily="49" charset="0"/>
                <a:ea typeface="Times New Roman"/>
                <a:cs typeface="Courier"/>
              </a:rPr>
              <a:t>rising_edge</a:t>
            </a:r>
            <a:r>
              <a:rPr lang="en-US" sz="2000" dirty="0">
                <a:solidFill>
                  <a:srgbClr val="000000"/>
                </a:solidFill>
                <a:latin typeface="Courier" pitchFamily="49" charset="0"/>
                <a:ea typeface="Times New Roman"/>
                <a:cs typeface="Courier"/>
              </a:rPr>
              <a:t>(</a:t>
            </a:r>
            <a:r>
              <a:rPr lang="en-US" sz="2000" dirty="0" err="1">
                <a:solidFill>
                  <a:srgbClr val="000000"/>
                </a:solidFill>
                <a:latin typeface="Courier" pitchFamily="49" charset="0"/>
                <a:ea typeface="Times New Roman"/>
                <a:cs typeface="Courier"/>
              </a:rPr>
              <a:t>clk</a:t>
            </a:r>
            <a:r>
              <a:rPr lang="en-US" sz="2000" dirty="0" smtClean="0">
                <a:solidFill>
                  <a:srgbClr val="000000"/>
                </a:solidFill>
                <a:latin typeface="Courier" pitchFamily="49" charset="0"/>
                <a:ea typeface="Times New Roman"/>
                <a:cs typeface="Courier"/>
              </a:rPr>
              <a:t>)</a:t>
            </a:r>
            <a:endParaRPr lang="en-US" sz="2000" dirty="0" smtClean="0">
              <a:latin typeface="Courier" pitchFamily="49" charset="0"/>
              <a:ea typeface="Times New Roman"/>
            </a:endParaRPr>
          </a:p>
          <a:p>
            <a:pPr algn="l"/>
            <a:r>
              <a:rPr lang="en-US" sz="2000" dirty="0" smtClean="0">
                <a:latin typeface="Trebuchet MS" panose="020B0603020202020204" pitchFamily="34" charset="0"/>
                <a:ea typeface="Times New Roman"/>
                <a:sym typeface="Wingdings"/>
              </a:rPr>
              <a:t></a:t>
            </a:r>
            <a:r>
              <a:rPr lang="en-US" sz="2000" dirty="0" smtClean="0">
                <a:latin typeface="Trebuchet MS" panose="020B0603020202020204" pitchFamily="34" charset="0"/>
                <a:ea typeface="Times New Roman"/>
              </a:rPr>
              <a:t> </a:t>
            </a:r>
            <a:r>
              <a:rPr lang="en-US" sz="2000" dirty="0">
                <a:latin typeface="Trebuchet MS" panose="020B0603020202020204" pitchFamily="34" charset="0"/>
                <a:ea typeface="Times New Roman"/>
              </a:rPr>
              <a:t>can only use if inside a process</a:t>
            </a:r>
          </a:p>
          <a:p>
            <a:pPr algn="l"/>
            <a:endParaRPr lang="en-US" sz="2400" dirty="0"/>
          </a:p>
        </p:txBody>
      </p:sp>
      <p:sp>
        <p:nvSpPr>
          <p:cNvPr id="7" name="Line Callout 1 6"/>
          <p:cNvSpPr/>
          <p:nvPr/>
        </p:nvSpPr>
        <p:spPr bwMode="auto">
          <a:xfrm>
            <a:off x="3275761" y="3304301"/>
            <a:ext cx="2065782" cy="445881"/>
          </a:xfrm>
          <a:prstGeom prst="borderCallout1">
            <a:avLst>
              <a:gd name="adj1" fmla="val 46023"/>
              <a:gd name="adj2" fmla="val -811"/>
              <a:gd name="adj3" fmla="val 131431"/>
              <a:gd name="adj4" fmla="val -36139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algn="ctr" eaLnBrk="0" fontAlgn="base" hangingPunct="0">
              <a:spcBef>
                <a:spcPts val="0"/>
              </a:spcBef>
              <a:spcAft>
                <a:spcPts val="0"/>
              </a:spcAft>
            </a:pPr>
            <a:r>
              <a:rPr lang="en-US" sz="1800" kern="1200">
                <a:solidFill>
                  <a:srgbClr val="000000"/>
                </a:solidFill>
                <a:effectLst/>
                <a:latin typeface="Arial"/>
                <a:ea typeface="Times New Roman"/>
                <a:cs typeface="Times New Roman"/>
              </a:rPr>
              <a:t>Build stuff</a:t>
            </a:r>
            <a:endParaRPr lang="en-US" sz="1600">
              <a:effectLst/>
              <a:latin typeface="Times New Roman"/>
              <a:ea typeface="Times New Roman"/>
            </a:endParaRPr>
          </a:p>
        </p:txBody>
      </p:sp>
      <p:sp>
        <p:nvSpPr>
          <p:cNvPr id="8" name="Line Callout 1 7"/>
          <p:cNvSpPr/>
          <p:nvPr/>
        </p:nvSpPr>
        <p:spPr bwMode="auto">
          <a:xfrm>
            <a:off x="2916128" y="4051225"/>
            <a:ext cx="2437825" cy="647521"/>
          </a:xfrm>
          <a:prstGeom prst="borderCallout1">
            <a:avLst>
              <a:gd name="adj1" fmla="val 46023"/>
              <a:gd name="adj2" fmla="val -811"/>
              <a:gd name="adj3" fmla="val 90419"/>
              <a:gd name="adj4" fmla="val -59166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algn="ctr" eaLnBrk="0" fontAlgn="base" hangingPunct="0">
              <a:spcBef>
                <a:spcPts val="0"/>
              </a:spcBef>
              <a:spcAft>
                <a:spcPts val="0"/>
              </a:spcAft>
            </a:pPr>
            <a:r>
              <a:rPr lang="en-US" sz="1800" kern="1200" dirty="0">
                <a:solidFill>
                  <a:srgbClr val="000000"/>
                </a:solidFill>
                <a:effectLst/>
                <a:latin typeface="Arial"/>
                <a:ea typeface="Calibri"/>
                <a:cs typeface="Times New Roman"/>
              </a:rPr>
              <a:t>Runs when </a:t>
            </a:r>
            <a:r>
              <a:rPr lang="en-US" sz="1800" kern="1200" dirty="0" err="1">
                <a:solidFill>
                  <a:srgbClr val="000000"/>
                </a:solidFill>
                <a:effectLst/>
                <a:latin typeface="Arial"/>
                <a:ea typeface="Calibri"/>
                <a:cs typeface="Times New Roman"/>
              </a:rPr>
              <a:t>clk</a:t>
            </a:r>
            <a:r>
              <a:rPr lang="en-US" sz="1800" kern="1200" dirty="0">
                <a:solidFill>
                  <a:srgbClr val="000000"/>
                </a:solidFill>
                <a:effectLst/>
                <a:latin typeface="Arial"/>
                <a:ea typeface="Calibri"/>
                <a:cs typeface="Times New Roman"/>
              </a:rPr>
              <a:t> changes</a:t>
            </a:r>
            <a:endParaRPr lang="en-US" dirty="0"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9" name="Line Callout 1 8"/>
          <p:cNvSpPr/>
          <p:nvPr/>
        </p:nvSpPr>
        <p:spPr bwMode="auto">
          <a:xfrm>
            <a:off x="3568782" y="4716852"/>
            <a:ext cx="2437825" cy="759827"/>
          </a:xfrm>
          <a:prstGeom prst="borderCallout1">
            <a:avLst>
              <a:gd name="adj1" fmla="val 27264"/>
              <a:gd name="adj2" fmla="val -67"/>
              <a:gd name="adj3" fmla="val 55717"/>
              <a:gd name="adj4" fmla="val -65505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algn="ctr" eaLnBrk="0" fontAlgn="base" hangingPunct="0">
              <a:spcBef>
                <a:spcPts val="0"/>
              </a:spcBef>
              <a:spcAft>
                <a:spcPts val="0"/>
              </a:spcAft>
            </a:pPr>
            <a:r>
              <a:rPr lang="en-US" sz="1800" kern="1200" dirty="0">
                <a:solidFill>
                  <a:srgbClr val="000000"/>
                </a:solidFill>
                <a:effectLst/>
                <a:latin typeface="Arial"/>
                <a:ea typeface="Calibri"/>
                <a:cs typeface="Times New Roman"/>
              </a:rPr>
              <a:t>Only when 0</a:t>
            </a:r>
            <a:r>
              <a:rPr lang="en-US" sz="1800" kern="1200" dirty="0">
                <a:solidFill>
                  <a:srgbClr val="000000"/>
                </a:solidFill>
                <a:effectLst/>
                <a:latin typeface="Arial"/>
                <a:ea typeface="Calibri"/>
                <a:cs typeface="Times New Roman"/>
                <a:sym typeface="Wingdings"/>
              </a:rPr>
              <a:t></a:t>
            </a:r>
            <a:r>
              <a:rPr lang="en-US" sz="1800" kern="1200" dirty="0">
                <a:solidFill>
                  <a:srgbClr val="000000"/>
                </a:solidFill>
                <a:effectLst/>
                <a:latin typeface="Arial"/>
                <a:ea typeface="Calibri"/>
                <a:cs typeface="Times New Roman"/>
              </a:rPr>
              <a:t>1</a:t>
            </a:r>
            <a:endParaRPr lang="en-US" dirty="0">
              <a:effectLst/>
              <a:latin typeface="Calibri"/>
              <a:ea typeface="Calibri"/>
              <a:cs typeface="Times New Roman"/>
            </a:endParaRPr>
          </a:p>
          <a:p>
            <a:pPr marL="0" marR="0" algn="ctr" eaLnBrk="0" fontAlgn="base" hangingPunct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Cambria"/>
                <a:ea typeface="Calibri"/>
                <a:cs typeface="Times New Roman"/>
                <a:sym typeface="Wingdings"/>
              </a:rPr>
              <a:t></a:t>
            </a:r>
            <a:r>
              <a:rPr lang="en-US" dirty="0">
                <a:effectLst/>
                <a:latin typeface="Cambria"/>
                <a:ea typeface="Calibri"/>
                <a:cs typeface="Times New Roman"/>
              </a:rPr>
              <a:t> </a:t>
            </a:r>
            <a:r>
              <a:rPr lang="en-US" sz="1800" kern="1200" dirty="0">
                <a:solidFill>
                  <a:srgbClr val="000000"/>
                </a:solidFill>
                <a:effectLst/>
                <a:latin typeface="Arial"/>
                <a:ea typeface="Calibri"/>
                <a:cs typeface="Times New Roman"/>
              </a:rPr>
              <a:t>Memory</a:t>
            </a:r>
            <a:endParaRPr lang="en-US" dirty="0"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473972" y="3511077"/>
            <a:ext cx="3313568" cy="10802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eaLnBrk="0" hangingPunct="0">
              <a:spcBef>
                <a:spcPts val="0"/>
              </a:spcBef>
              <a:spcAft>
                <a:spcPts val="0"/>
              </a:spcAft>
              <a:buFont typeface="Symbol"/>
              <a:buChar char=""/>
              <a:tabLst>
                <a:tab pos="914400" algn="l"/>
                <a:tab pos="1379855" algn="l"/>
                <a:tab pos="1828800" algn="l"/>
                <a:tab pos="2294255" algn="l"/>
                <a:tab pos="2743200" algn="l"/>
              </a:tabLst>
            </a:pPr>
            <a:r>
              <a:rPr lang="en-US" sz="1800" dirty="0">
                <a:latin typeface="Cambria"/>
                <a:ea typeface="Calibri"/>
                <a:cs typeface="Times New Roman"/>
              </a:rPr>
              <a:t>How do we make a Latch:</a:t>
            </a:r>
            <a:endParaRPr lang="en-US" sz="1800" dirty="0">
              <a:latin typeface="Calibri"/>
              <a:ea typeface="Calibri"/>
              <a:cs typeface="Times New Roman"/>
            </a:endParaRPr>
          </a:p>
          <a:p>
            <a:pPr marL="22860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dirty="0">
                <a:solidFill>
                  <a:srgbClr val="0000FF"/>
                </a:solidFill>
                <a:latin typeface="Courier"/>
                <a:ea typeface="Calibri"/>
                <a:cs typeface="Courier"/>
              </a:rPr>
              <a:t>if </a:t>
            </a:r>
            <a:r>
              <a:rPr lang="en-US" dirty="0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clk</a:t>
            </a:r>
            <a:r>
              <a:rPr lang="en-US" dirty="0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 = '0') </a:t>
            </a:r>
            <a:r>
              <a:rPr lang="en-US" dirty="0">
                <a:solidFill>
                  <a:srgbClr val="0000FF"/>
                </a:solidFill>
                <a:latin typeface="Courier"/>
                <a:ea typeface="Calibri"/>
                <a:cs typeface="Courier"/>
              </a:rPr>
              <a:t>then </a:t>
            </a:r>
            <a:endParaRPr lang="en-US" sz="1800" dirty="0">
              <a:latin typeface="Calibri"/>
              <a:ea typeface="Calibri"/>
              <a:cs typeface="Times New Roman"/>
            </a:endParaRPr>
          </a:p>
          <a:p>
            <a:pPr marL="22860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dirty="0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	Q &lt;= D;	   </a:t>
            </a:r>
            <a:endParaRPr lang="en-US" sz="1800" dirty="0">
              <a:latin typeface="Calibri"/>
              <a:ea typeface="Calibri"/>
              <a:cs typeface="Times New Roman"/>
            </a:endParaRPr>
          </a:p>
          <a:p>
            <a:pPr marL="228600" eaLnBrk="0" hangingPunct="0">
              <a:spcBef>
                <a:spcPts val="0"/>
              </a:spcBef>
              <a:spcAft>
                <a:spcPts val="0"/>
              </a:spcAft>
              <a:tabLst>
                <a:tab pos="914400" algn="l"/>
                <a:tab pos="1379855" algn="l"/>
                <a:tab pos="1828800" algn="l"/>
                <a:tab pos="2294255" algn="l"/>
                <a:tab pos="2743200" algn="l"/>
              </a:tabLst>
            </a:pPr>
            <a:r>
              <a:rPr lang="en-US" dirty="0">
                <a:solidFill>
                  <a:srgbClr val="0000FF"/>
                </a:solidFill>
                <a:latin typeface="Courier"/>
                <a:ea typeface="Calibri"/>
                <a:cs typeface="Courier"/>
              </a:rPr>
              <a:t>end if</a:t>
            </a:r>
            <a:r>
              <a:rPr lang="en-US" dirty="0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;</a:t>
            </a:r>
            <a:endParaRPr lang="en-US" sz="1800" dirty="0">
              <a:effectLst/>
              <a:latin typeface="Calibri"/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55117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4D65584-0C7D-48B8-BEDE-21A2E8802255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>
                <a:solidFill>
                  <a:srgbClr val="000000"/>
                </a:solidFill>
              </a:rPr>
              <a:t>Process may not declare signals, but can use variables</a:t>
            </a:r>
          </a:p>
          <a:p>
            <a:pPr lvl="1"/>
            <a:r>
              <a:rPr lang="en-US" sz="2400" dirty="0" smtClean="0">
                <a:solidFill>
                  <a:srgbClr val="000000"/>
                </a:solidFill>
              </a:rPr>
              <a:t>Keeps track of state within a process and is not visible outside of process (i.e. local variable)</a:t>
            </a:r>
          </a:p>
          <a:p>
            <a:pPr lvl="1"/>
            <a:r>
              <a:rPr lang="en-US" sz="2400" dirty="0" smtClean="0">
                <a:solidFill>
                  <a:srgbClr val="000000"/>
                </a:solidFill>
              </a:rPr>
              <a:t>Assign values based on a Blocking Statement</a:t>
            </a:r>
          </a:p>
          <a:p>
            <a:pPr lvl="2"/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	:=	instead of  &lt;=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Blocking Statement</a:t>
            </a:r>
          </a:p>
          <a:p>
            <a:pPr lvl="1"/>
            <a:r>
              <a:rPr lang="en-US" sz="2400" dirty="0" smtClean="0">
                <a:solidFill>
                  <a:srgbClr val="000000"/>
                </a:solidFill>
              </a:rPr>
              <a:t>Evaluated in order in which they appear, like in code</a:t>
            </a:r>
          </a:p>
          <a:p>
            <a:r>
              <a:rPr lang="en-US" dirty="0" err="1" smtClean="0">
                <a:solidFill>
                  <a:srgbClr val="000000"/>
                </a:solidFill>
              </a:rPr>
              <a:t>NonBlocking</a:t>
            </a:r>
            <a:r>
              <a:rPr lang="en-US" dirty="0" smtClean="0">
                <a:solidFill>
                  <a:srgbClr val="000000"/>
                </a:solidFill>
              </a:rPr>
              <a:t> Assignments are evaluated concurrently</a:t>
            </a:r>
          </a:p>
          <a:p>
            <a:pPr lvl="1"/>
            <a:r>
              <a:rPr lang="en-US" sz="2400" dirty="0" smtClean="0">
                <a:solidFill>
                  <a:srgbClr val="000000"/>
                </a:solidFill>
              </a:rPr>
              <a:t>Signals updated afterwards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E428E89-579F-43C8-B441-BB390AD4A5E9}" type="datetime3">
              <a:rPr lang="en-US" smtClean="0"/>
              <a:pPr>
                <a:defRPr/>
              </a:pPr>
              <a:t>16 February 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037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Blocking Statement </a:t>
            </a:r>
            <a:br>
              <a:rPr lang="en-US" dirty="0" smtClean="0"/>
            </a:br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endParaRPr lang="en-US" dirty="0" smtClean="0">
              <a:solidFill>
                <a:srgbClr val="FF0000"/>
              </a:solidFill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dirty="0">
                <a:solidFill>
                  <a:srgbClr val="0000FF"/>
                </a:solidFill>
                <a:latin typeface="Courier"/>
                <a:ea typeface="Calibri"/>
                <a:cs typeface="Courier"/>
              </a:rPr>
              <a:t>process</a:t>
            </a:r>
            <a:r>
              <a:rPr lang="en-US" dirty="0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(A, B)</a:t>
            </a:r>
            <a:endParaRPr lang="en-US" sz="3200" dirty="0">
              <a:latin typeface="Calibri"/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dirty="0">
                <a:solidFill>
                  <a:srgbClr val="0000FF"/>
                </a:solidFill>
                <a:latin typeface="Courier"/>
                <a:ea typeface="Calibri"/>
                <a:cs typeface="Courier"/>
              </a:rPr>
              <a:t>	variable </a:t>
            </a:r>
            <a:r>
              <a:rPr lang="en-US" dirty="0" err="1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tmp</a:t>
            </a:r>
            <a:r>
              <a:rPr lang="en-US" dirty="0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 : </a:t>
            </a:r>
            <a:r>
              <a:rPr lang="en-US" dirty="0">
                <a:solidFill>
                  <a:srgbClr val="EF00EF"/>
                </a:solidFill>
                <a:latin typeface="Courier"/>
                <a:ea typeface="Calibri"/>
                <a:cs typeface="Courier"/>
              </a:rPr>
              <a:t>STD_LOGIC</a:t>
            </a:r>
            <a:r>
              <a:rPr lang="en-US" dirty="0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;</a:t>
            </a:r>
            <a:endParaRPr lang="en-US" sz="3200" dirty="0">
              <a:latin typeface="Calibri"/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dirty="0">
                <a:solidFill>
                  <a:srgbClr val="0000FF"/>
                </a:solidFill>
                <a:latin typeface="Courier"/>
                <a:ea typeface="Calibri"/>
                <a:cs typeface="Courier"/>
              </a:rPr>
              <a:t>begin</a:t>
            </a:r>
            <a:endParaRPr lang="en-US" sz="3200" dirty="0">
              <a:latin typeface="Calibri"/>
              <a:ea typeface="Calibri"/>
              <a:cs typeface="Times New Roman"/>
            </a:endParaRPr>
          </a:p>
          <a:p>
            <a:pPr marL="22860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dirty="0" err="1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tmp</a:t>
            </a:r>
            <a:r>
              <a:rPr lang="en-US" dirty="0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 := '0';</a:t>
            </a:r>
            <a:endParaRPr lang="en-US" sz="3200" dirty="0">
              <a:latin typeface="Calibri"/>
              <a:ea typeface="Calibri"/>
              <a:cs typeface="Times New Roman"/>
            </a:endParaRPr>
          </a:p>
          <a:p>
            <a:pPr marL="22860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dirty="0" err="1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tmp</a:t>
            </a:r>
            <a:r>
              <a:rPr lang="en-US" dirty="0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 := </a:t>
            </a:r>
            <a:r>
              <a:rPr lang="en-US" dirty="0" err="1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tmp</a:t>
            </a:r>
            <a:r>
              <a:rPr lang="en-US" dirty="0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 </a:t>
            </a:r>
            <a:r>
              <a:rPr lang="en-US" dirty="0">
                <a:solidFill>
                  <a:srgbClr val="0000FF"/>
                </a:solidFill>
                <a:latin typeface="Courier"/>
                <a:ea typeface="Calibri"/>
                <a:cs typeface="Courier"/>
              </a:rPr>
              <a:t>or</a:t>
            </a:r>
            <a:r>
              <a:rPr lang="en-US" dirty="0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A;</a:t>
            </a:r>
            <a:endParaRPr lang="en-US" sz="3200" dirty="0" smtClean="0">
              <a:latin typeface="Calibri"/>
              <a:ea typeface="Calibri"/>
              <a:cs typeface="Times New Roman"/>
            </a:endParaRPr>
          </a:p>
          <a:p>
            <a:pPr marL="22860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dirty="0" err="1" smtClean="0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tmp</a:t>
            </a:r>
            <a:r>
              <a:rPr lang="en-US" dirty="0" smtClean="0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 := </a:t>
            </a:r>
            <a:r>
              <a:rPr lang="en-US" dirty="0" err="1" smtClean="0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tmp</a:t>
            </a:r>
            <a:r>
              <a:rPr lang="en-US" dirty="0" smtClean="0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urier"/>
                <a:ea typeface="Calibri"/>
                <a:cs typeface="Courier"/>
              </a:rPr>
              <a:t>or</a:t>
            </a:r>
            <a:r>
              <a:rPr lang="en-US" dirty="0" smtClean="0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 B;</a:t>
            </a:r>
            <a:endParaRPr lang="en-US" sz="3200" dirty="0" smtClean="0">
              <a:latin typeface="Calibri"/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dirty="0" smtClean="0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	Y &lt;= </a:t>
            </a:r>
            <a:r>
              <a:rPr lang="en-US" dirty="0" err="1" smtClean="0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tmp</a:t>
            </a:r>
            <a:r>
              <a:rPr lang="en-US" dirty="0" smtClean="0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; 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dirty="0" smtClean="0">
                <a:solidFill>
                  <a:srgbClr val="0000FF"/>
                </a:solidFill>
                <a:latin typeface="Courier"/>
                <a:ea typeface="Calibri"/>
                <a:cs typeface="Courier"/>
              </a:rPr>
              <a:t>end </a:t>
            </a:r>
            <a:r>
              <a:rPr lang="en-US" dirty="0">
                <a:solidFill>
                  <a:srgbClr val="0000FF"/>
                </a:solidFill>
                <a:latin typeface="Courier"/>
                <a:ea typeface="Calibri"/>
                <a:cs typeface="Courier"/>
              </a:rPr>
              <a:t>process</a:t>
            </a:r>
            <a:r>
              <a:rPr lang="en-US" dirty="0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;</a:t>
            </a:r>
            <a:endParaRPr lang="en-US" sz="3200" dirty="0">
              <a:latin typeface="Calibri"/>
              <a:ea typeface="Calibri"/>
              <a:cs typeface="Times New Roman"/>
            </a:endParaRPr>
          </a:p>
          <a:p>
            <a:pPr marL="0" lvl="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4D65584-0C7D-48B8-BEDE-21A2E8802255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E428E89-579F-43C8-B441-BB390AD4A5E9}" type="datetime3">
              <a:rPr lang="en-US" smtClean="0"/>
              <a:pPr>
                <a:defRPr/>
              </a:pPr>
              <a:t>16 February 2017</a:t>
            </a:fld>
            <a:endParaRPr lang="en-US"/>
          </a:p>
        </p:txBody>
      </p:sp>
      <p:sp>
        <p:nvSpPr>
          <p:cNvPr id="6" name="AutoShape 2" descr="Image result for jk flip flop truth tab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939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NonBlocking</a:t>
            </a:r>
            <a:r>
              <a:rPr lang="en-US" dirty="0" smtClean="0"/>
              <a:t> Statement</a:t>
            </a:r>
            <a:br>
              <a:rPr lang="en-US" dirty="0" smtClean="0"/>
            </a:br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endParaRPr lang="en-US" dirty="0" smtClean="0">
              <a:solidFill>
                <a:srgbClr val="FF0000"/>
              </a:solidFill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dirty="0">
                <a:solidFill>
                  <a:srgbClr val="0000FF"/>
                </a:solidFill>
                <a:latin typeface="Courier"/>
                <a:ea typeface="Calibri"/>
                <a:cs typeface="Courier"/>
              </a:rPr>
              <a:t>process</a:t>
            </a:r>
            <a:r>
              <a:rPr lang="en-US" dirty="0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(A, B)</a:t>
            </a:r>
            <a:endParaRPr lang="en-US" sz="3200" dirty="0">
              <a:latin typeface="Calibri"/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dirty="0">
                <a:solidFill>
                  <a:srgbClr val="0000FF"/>
                </a:solidFill>
                <a:latin typeface="Courier"/>
                <a:ea typeface="Calibri"/>
                <a:cs typeface="Courier"/>
              </a:rPr>
              <a:t>	variable </a:t>
            </a:r>
            <a:r>
              <a:rPr lang="en-US" dirty="0" err="1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tmp</a:t>
            </a:r>
            <a:r>
              <a:rPr lang="en-US" dirty="0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 : </a:t>
            </a:r>
            <a:r>
              <a:rPr lang="en-US" dirty="0">
                <a:solidFill>
                  <a:srgbClr val="EF00EF"/>
                </a:solidFill>
                <a:latin typeface="Courier"/>
                <a:ea typeface="Calibri"/>
                <a:cs typeface="Courier"/>
              </a:rPr>
              <a:t>STD_LOGIC</a:t>
            </a:r>
            <a:r>
              <a:rPr lang="en-US" dirty="0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;</a:t>
            </a:r>
            <a:endParaRPr lang="en-US" sz="3200" dirty="0">
              <a:latin typeface="Calibri"/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dirty="0">
                <a:solidFill>
                  <a:srgbClr val="0000FF"/>
                </a:solidFill>
                <a:latin typeface="Courier"/>
                <a:ea typeface="Calibri"/>
                <a:cs typeface="Courier"/>
              </a:rPr>
              <a:t>begin</a:t>
            </a:r>
            <a:endParaRPr lang="en-US" sz="3200" dirty="0">
              <a:latin typeface="Calibri"/>
              <a:ea typeface="Calibri"/>
              <a:cs typeface="Times New Roman"/>
            </a:endParaRPr>
          </a:p>
          <a:p>
            <a:pPr marL="22860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dirty="0" err="1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tmp</a:t>
            </a:r>
            <a:r>
              <a:rPr lang="en-US" dirty="0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&lt;= </a:t>
            </a:r>
            <a:r>
              <a:rPr lang="en-US" dirty="0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'0';</a:t>
            </a:r>
            <a:endParaRPr lang="en-US" sz="3200" dirty="0">
              <a:latin typeface="Calibri"/>
              <a:ea typeface="Calibri"/>
              <a:cs typeface="Times New Roman"/>
            </a:endParaRPr>
          </a:p>
          <a:p>
            <a:pPr marL="22860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dirty="0" err="1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tmp</a:t>
            </a:r>
            <a:r>
              <a:rPr lang="en-US" dirty="0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&lt;= </a:t>
            </a:r>
            <a:r>
              <a:rPr lang="en-US" dirty="0" err="1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tmp</a:t>
            </a:r>
            <a:r>
              <a:rPr lang="en-US" dirty="0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 </a:t>
            </a:r>
            <a:r>
              <a:rPr lang="en-US" dirty="0">
                <a:solidFill>
                  <a:srgbClr val="0000FF"/>
                </a:solidFill>
                <a:latin typeface="Courier"/>
                <a:ea typeface="Calibri"/>
                <a:cs typeface="Courier"/>
              </a:rPr>
              <a:t>or</a:t>
            </a:r>
            <a:r>
              <a:rPr lang="en-US" dirty="0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 A;</a:t>
            </a:r>
            <a:endParaRPr lang="en-US" sz="3200" dirty="0">
              <a:latin typeface="Calibri"/>
              <a:ea typeface="Calibri"/>
              <a:cs typeface="Times New Roman"/>
            </a:endParaRPr>
          </a:p>
          <a:p>
            <a:pPr marL="22860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dirty="0" err="1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tmp</a:t>
            </a:r>
            <a:r>
              <a:rPr lang="en-US" dirty="0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&lt;= </a:t>
            </a:r>
            <a:r>
              <a:rPr lang="en-US" dirty="0" err="1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tmp</a:t>
            </a:r>
            <a:r>
              <a:rPr lang="en-US" dirty="0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 </a:t>
            </a:r>
            <a:r>
              <a:rPr lang="en-US" dirty="0">
                <a:solidFill>
                  <a:srgbClr val="0000FF"/>
                </a:solidFill>
                <a:latin typeface="Courier"/>
                <a:ea typeface="Calibri"/>
                <a:cs typeface="Courier"/>
              </a:rPr>
              <a:t>or</a:t>
            </a:r>
            <a:r>
              <a:rPr lang="en-US" dirty="0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 B</a:t>
            </a:r>
            <a:r>
              <a:rPr lang="en-US" dirty="0" smtClean="0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;</a:t>
            </a:r>
          </a:p>
          <a:p>
            <a:pPr marL="0" lv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dirty="0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	Y &lt;= </a:t>
            </a:r>
            <a:r>
              <a:rPr lang="en-US" dirty="0" err="1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tmp</a:t>
            </a:r>
            <a:r>
              <a:rPr lang="en-US" dirty="0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; 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dirty="0" smtClean="0">
                <a:solidFill>
                  <a:srgbClr val="0000FF"/>
                </a:solidFill>
                <a:latin typeface="Courier"/>
                <a:ea typeface="Calibri"/>
                <a:cs typeface="Courier"/>
              </a:rPr>
              <a:t>end </a:t>
            </a:r>
            <a:r>
              <a:rPr lang="en-US" dirty="0">
                <a:solidFill>
                  <a:srgbClr val="0000FF"/>
                </a:solidFill>
                <a:latin typeface="Courier"/>
                <a:ea typeface="Calibri"/>
                <a:cs typeface="Courier"/>
              </a:rPr>
              <a:t>process</a:t>
            </a:r>
            <a:r>
              <a:rPr lang="en-US" dirty="0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;</a:t>
            </a:r>
            <a:endParaRPr lang="en-US" sz="3200" dirty="0">
              <a:latin typeface="Calibri"/>
              <a:ea typeface="Calibri"/>
              <a:cs typeface="Times New Roman"/>
            </a:endParaRPr>
          </a:p>
          <a:p>
            <a:pPr marL="0" lvl="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4D65584-0C7D-48B8-BEDE-21A2E8802255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E428E89-579F-43C8-B441-BB390AD4A5E9}" type="datetime3">
              <a:rPr lang="en-US" smtClean="0"/>
              <a:pPr>
                <a:defRPr/>
              </a:pPr>
              <a:t>16 February 2017</a:t>
            </a:fld>
            <a:endParaRPr lang="en-US"/>
          </a:p>
        </p:txBody>
      </p:sp>
      <p:sp>
        <p:nvSpPr>
          <p:cNvPr id="6" name="AutoShape 2" descr="Image result for jk flip flop truth tab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139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Class Exercise #1: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 lang="en-US" dirty="0" smtClean="0"/>
                  <a:t>Write an HDL Module for a JK Flip Flop:</a:t>
                </a:r>
                <a:endParaRPr lang="en-US" dirty="0">
                  <a:latin typeface="+mj-lt"/>
                </a:endParaRPr>
              </a:p>
              <a:p>
                <a:pPr lvl="0"/>
                <a:r>
                  <a:rPr lang="en-US" dirty="0" smtClean="0">
                    <a:latin typeface="+mj-lt"/>
                  </a:rPr>
                  <a:t>Inputs:  J, K, </a:t>
                </a:r>
                <a:r>
                  <a:rPr lang="en-US" dirty="0" err="1" smtClean="0">
                    <a:latin typeface="+mj-lt"/>
                  </a:rPr>
                  <a:t>Clk</a:t>
                </a:r>
                <a:endParaRPr lang="en-US" dirty="0">
                  <a:latin typeface="+mj-lt"/>
                </a:endParaRPr>
              </a:p>
              <a:p>
                <a:pPr lvl="0"/>
                <a:r>
                  <a:rPr lang="en-US" dirty="0" smtClean="0">
                    <a:latin typeface="+mj-lt"/>
                  </a:rPr>
                  <a:t>Output:  Q</a:t>
                </a:r>
              </a:p>
              <a:p>
                <a:pPr lvl="1"/>
                <a:r>
                  <a:rPr lang="en-US" sz="2400" dirty="0" smtClean="0">
                    <a:latin typeface="+mj-lt"/>
                  </a:rPr>
                  <a:t> ↑</a:t>
                </a:r>
                <a:r>
                  <a:rPr lang="en-US" dirty="0" smtClean="0">
                    <a:latin typeface="+mj-lt"/>
                  </a:rPr>
                  <a:t>  </a:t>
                </a:r>
                <a:r>
                  <a:rPr lang="en-US" dirty="0" smtClean="0">
                    <a:latin typeface="+mj-lt"/>
                    <a:sym typeface="Wingdings" panose="05000000000000000000" pitchFamily="2" charset="2"/>
                  </a:rPr>
                  <a:t>  	Q Keeps old value if J=K=0</a:t>
                </a:r>
              </a:p>
              <a:p>
                <a:pPr lvl="1"/>
                <a:r>
                  <a:rPr lang="en-US" dirty="0">
                    <a:latin typeface="+mj-lt"/>
                    <a:sym typeface="Wingdings" panose="05000000000000000000" pitchFamily="2" charset="2"/>
                  </a:rPr>
                  <a:t> </a:t>
                </a:r>
                <a:r>
                  <a:rPr lang="en-US" dirty="0" smtClean="0">
                    <a:latin typeface="+mj-lt"/>
                    <a:sym typeface="Wingdings" panose="05000000000000000000" pitchFamily="2" charset="2"/>
                  </a:rPr>
                  <a:t>		Q = 1  if J=1 </a:t>
                </a:r>
              </a:p>
              <a:p>
                <a:pPr lvl="1"/>
                <a:r>
                  <a:rPr lang="en-US" dirty="0">
                    <a:sym typeface="Wingdings" panose="05000000000000000000" pitchFamily="2" charset="2"/>
                  </a:rPr>
                  <a:t>		Q = </a:t>
                </a:r>
                <a:r>
                  <a:rPr lang="en-US" dirty="0" smtClean="0">
                    <a:sym typeface="Wingdings" panose="05000000000000000000" pitchFamily="2" charset="2"/>
                  </a:rPr>
                  <a:t>0  if K=1</a:t>
                </a:r>
                <a:endParaRPr lang="en-US" dirty="0">
                  <a:sym typeface="Wingdings" panose="05000000000000000000" pitchFamily="2" charset="2"/>
                </a:endParaRPr>
              </a:p>
              <a:p>
                <a:pPr lvl="1"/>
                <a:r>
                  <a:rPr lang="en-US" dirty="0">
                    <a:sym typeface="Wingdings" panose="05000000000000000000" pitchFamily="2" charset="2"/>
                  </a:rPr>
                  <a:t> 		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latin typeface="Cambria Math"/>
                        <a:sym typeface="Wingdings" panose="05000000000000000000" pitchFamily="2" charset="2"/>
                      </a:rPr>
                      <m:t>𝐐</m:t>
                    </m:r>
                    <m:r>
                      <a:rPr lang="en-US" b="1" i="0" dirty="0" smtClean="0">
                        <a:latin typeface="Cambria Math"/>
                        <a:sym typeface="Wingdings" panose="05000000000000000000" pitchFamily="2" charset="2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i="1" dirty="0" smtClean="0">
                            <a:latin typeface="Cambria Math"/>
                            <a:sym typeface="Wingdings" panose="05000000000000000000" pitchFamily="2" charset="2"/>
                          </a:rPr>
                        </m:ctrlPr>
                      </m:accPr>
                      <m:e>
                        <m:r>
                          <a:rPr lang="en-US" b="1" i="1" dirty="0" smtClean="0">
                            <a:latin typeface="Cambria Math"/>
                            <a:sym typeface="Wingdings" panose="05000000000000000000" pitchFamily="2" charset="2"/>
                          </a:rPr>
                          <m:t>𝑸</m:t>
                        </m:r>
                      </m:e>
                    </m:acc>
                  </m:oMath>
                </a14:m>
                <a:r>
                  <a:rPr lang="en-US" dirty="0">
                    <a:sym typeface="Wingdings" panose="05000000000000000000" pitchFamily="2" charset="2"/>
                  </a:rPr>
                  <a:t>  if </a:t>
                </a:r>
                <a:r>
                  <a:rPr lang="en-US" dirty="0" smtClean="0">
                    <a:sym typeface="Wingdings" panose="05000000000000000000" pitchFamily="2" charset="2"/>
                  </a:rPr>
                  <a:t>J=K=1 (i.e. Toggle)</a:t>
                </a:r>
                <a:endParaRPr lang="en-US" dirty="0">
                  <a:sym typeface="Wingdings" panose="05000000000000000000" pitchFamily="2" charset="2"/>
                </a:endParaRPr>
              </a:p>
              <a:p>
                <a:pPr lvl="1"/>
                <a:endParaRPr lang="en-US" dirty="0" smtClean="0">
                  <a:latin typeface="+mj-lt"/>
                  <a:sym typeface="Wingdings" panose="05000000000000000000" pitchFamily="2" charset="2"/>
                </a:endParaRPr>
              </a:p>
              <a:p>
                <a:pPr marL="1371600" lvl="3" indent="0">
                  <a:buNone/>
                </a:pPr>
                <a:endParaRPr lang="en-US" dirty="0" smtClean="0">
                  <a:latin typeface="+mj-lt"/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25" t="-9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4D65584-0C7D-48B8-BEDE-21A2E8802255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E428E89-579F-43C8-B441-BB390AD4A5E9}" type="datetime3">
              <a:rPr lang="en-US" smtClean="0"/>
              <a:pPr>
                <a:defRPr/>
              </a:pPr>
              <a:t>16 February 2017</a:t>
            </a:fld>
            <a:endParaRPr lang="en-US"/>
          </a:p>
        </p:txBody>
      </p:sp>
      <p:sp>
        <p:nvSpPr>
          <p:cNvPr id="6" name="AutoShape 2" descr="Image result for jk flip flop truth tab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4" descr="Image result for jk flip flop truth tab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6" descr="Image result for jk flip flop truth tab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8" descr="Image result for jk flip flop truth table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10" descr="Image result for jk flip flop truth table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AutoShape 12" descr="data:image/png;base64,iVBORw0KGgoAAAANSUhEUgAAARoAAACzCAMAAABhCSMaAAABIFBMVEX///8AAAD7+vnn280vJx1tX0xzZVP/9ej/8dj07+j/5MFlV0Th1caamJUgGRDa2tmAcFzLwLSKe2b/6sbbxaeXhWz/+t/k4uESBQDMvqz/8cysp6Gqlnv//fb/9tDu6eO5s6svJRVsY1ZeUkDIxMDBtqnkzKwnJSP65cs2LiTw7+99dm6ei3FwbWhCOS+ek4RgVUhJPCmgk3y2qpDt4L5VSj+OeV25pIv///Ht1bTo1r6onYWsopZ4Zk09Ny7s5dyPi4XMuaG/u7ZUUU0kGAArHgY5Lh9bSzZDMRTFtqQaDABtbm5jXle6u7sqKCaFe28cDQDHro47LRdGQj0YFhPr3MoTAAA+Pj5/fXvGxseUiXuHh4iKdFanoZrh29TIuqifB9++AAASM0lEQVR4nO2dCVvaShfHcyKLLIWYhIKRhFV6iV4MS4wsCtgWX217rV701b5X+v2/xTuTsJuB4TZiafN/HhWSyTI/Z05m5sycMIwrV65cuXLlypUrV44r/phamqb9OBh/ZgePgZe8n3UotTfWOTmVnIW9qa+D8TFP+cnWJHgnpw3BvvM3u149wli9tm0KFv34vTNo9iYHeSeFIwmh8edUbvPRpNJ7e2kduDSh1AyODPTb73teaiIQQ79JpeYXQGMqCwZp1yEcMc/QmMqAOLvhF0WTxH9YlWV2v6M/qrk1nEIfOeALbdZEEzcG7NRBQzSsemPsmtsxGvW7EcZfRmjYgXHJMhusIZoWGDxEalUIYQMSBc/JrmVQRMEHMQ59eB+fHGShGVzgBOUdBqPxJfGXXGqERh6U8IanV8mUM7LQyEnQwduUq5ZtjUJxO/AYAp+RrCM0/dvH/TJ8VscHDdGcGqIYg1sGo/kLKmK1BNnAEE30Q6IqdkuQfpVcOaIxmkQa/b2coMG2pqIIQSELGm7YAETHB41sjSxIig92MRroSoJUL8H5EE0OREWQxMjfr5AnhzRG8x4zmUETg4oUDApDMxyyap6psRkudKtZbKyTUFKCwaAUgzf+Ow2haYNeq9frBS0SXn+eHNIYzZ/42wI0PjgcHzREM3jwYHtioslKGE0VcrWaBpdvuxApYQEsaE3+5PoBNPlEgu/W+Wk0XdAwmqpiQOnA1PXWa+TKEc2jCWFjS4WGvQADmZNDC41mVqgmcNuoQl2ehMH3KtlxUrNoROhhNEcYDXuMzPAiNAmoC0FpWGpAQhZb0FBa0wyzABvdpsGaRcN8BU5Vq2CWmkdkSmsL0JShKaGW0BCNVq/VeNDawydUBc5UpLhqe9WN0Ger6doaokknIJMB/uzdCbKyH8HjqQvD7qUXYuODPgB+7uwjHvq9F75hNE8Z0D2QGaAm3wU+pXqNWoO5MlReIU8OKRkymyv505b1fcebCUXbMR59ZFPZzEVAbp3uWAknQzLHp2Zh+H6ROY2HT1En7OY0NTjulffMkZ3WKQbHRr29TC62fKzHlStXrjZWga3fXUQ0TxnP2lUsrv+aRJWJbN6A5luzQnDGrfuaRBXJ3fo3IL71r1dh4Nd9SaK2uUVodqjtkkOKIjTrviZJfhcNSS4aolw0RK2IZtC2HyZhB2Y/LzUgDxKwg3w+2paZ9sjl1B5YmwfyJBEBzckfhby47vG81dD4M5z9LIXd8jf0O5W9zdvuRgof9ADuL/LM8UcLH3t6ixm1MtxyNNXQO+iX99Y7Q2I1NH9YA5jPlYcD1Hr2kV1maYhkDaPiE5Xs0F3AhqDBMF0oTZdDezRvoFQRmzoQ/i8vJKfQ3CM0x9AhnWo3oRckrKDkm6Cpn7T75ZkRFzs08g1ka4ogSRok5fmdLyin0CQO3u7AKenOWS8UsEsAD31Po6nlsANuSnZotjU8SBwMCoV+ZHtBVpyWY6WGEyOa/SwapLjlEXiGxgeXswnt0IwPFrg5kC8rp9BcafqC+74x/SrP0PBTc0Ms2aG5gUPrYKECxgnxGo7LKTQRALj2k87UBMMODfQTcxe3Q2NAcoimCc0NRHN11uCfzyEaybAvNRUxMefOX1ZqqhuIBj2h2vcZ0qnCoNvZGuzf/zbThrRDEwZNGtmaxqK8OKxV0XjtmxboCYUbNznCmdQy1CdPqIK5DZthWf7rKjqd0A7NH/rwCVXvexZlxWmtgEaW31ahYv98Nts17DW0CKfKQ1EUkGomGlaWZRMNwzSgNw3btslXhVIdH1uEm+UZck70aORmMvYuM7BPumt6J+P/Je2Xm5DwVZKxLG4N+3ie5/bfhgA/7DvAL+so+JNwVqlWSp7qOps1K6BplwE+dAlJd75e4z+XwBG89HLempkXZk6tSXwxv9f06LcvElNXse8oyDc6PoSvL8mMs1rF1jSID2c6NZYbUdKgxIm/0cx6YL6F+KLanPEaWS584dtr7ERtDhqsdfYul6Dp+gPrlYjQrPmSRAkL0eg+73qlwdm6L0lUtuhZgOY31yI04tvt9aqBKtSaL0nWwgq1zuERU8gMr/uSRP18T6h1X5KoV0HDEh/Cvz2adpc06fe3RxMljPq4aJhzcNEQdAyka1KgkSn8dO19wuAIUTZe4xXRLFwYQLauc+kyUzPLZzWHhlVVde6S7FeKZT5psrOQoOtPzzathEZ9PH4iOrXV/HHsnApOF+AvQsJZNPnTDwAX+ZlicvCeotSk4Q3NjUyp/XyAchU06mcgr81ir+GsTxofndVn1AZP2++aQZOPJHijUoTrqYIzeEcaY53W6miYf3rzc/pXQeOFrlLTCWOceCWl5KNZ1LZV4SHZtB8Wm0aT/3pWl0xX92TNC/ME6JeqypOapsbVKaOuml8xGtXazKrxsJmUVfGm4SwNlIplVeuArvk3DjPj98xKaBrACXiNn+1sCBn0WlCoU01mODkcOhWeawoNewpdyXQkvIPx/oC3hH5f5Kqopv2Js9TuoCJ4mx8V1jQeZi0jNA94+xe0pZVAH/gAXoS1U0b7sEHAy2KAe4MHYM9vARI4R6ny6dy9rICmBU0B595nl/td4IVgUOqXaRYoxeZX/481jQbOBMv9xE8eaPEex+DlutCK8uZIvQaVQrcEQwt4Dr18NBrFa4tCN0lPIs+wRlIs8JBm5Bhk3kT3oMjgGh0riKUEQpOHrChyuKwHfJm5e1kBzQNU0b0KoNvl3uQWlPRE3GbnvKjQFEzYGI1hRliw9ifwyrMcHiNmcxBg9rBbVKrDhWkotnolq7an8YJwtLOD10OjOglaTYjhp5bMw3emCjEpKATxQrxPJbRX0N+be+buZRU0iS5G0+/ZoXkCA6PRwDE0XTgcoqni1WKj/ThERQ43GVl0lpODvogSKZplKM5Hz2zLDIexBRDqRoxHtR2hweMIe9BUfNA1/43ADDJ61TAMvRfGpWruXv4FGts6Y6FRdOfQiLalZhaNoL3Djk2Fs9DsjezgBI1QPQOdm0WjecQhmvyVNWb18QfRdMwKFbR3e+9DBV+umHHQ1ujSc1sTwY3FMRrJN1Nq0s9LjQi6oCieGTTZcanJX12PzixzP4DmEudeKMCxXdvFfHwhQxSimW5Hh+YCZR2TqRXvx/tTZTwjZ4xGOYQmsjW1oa0JZ95b/5kxGskAAxmb/hSa1okBvCQoBWRr2uW/R/cbCOlz97JKuwY0dMYYpG0TFz01QSE82edFhQZZDh3bUGQavkwSdCLMBE1XZvuRrlTPji57DZ8b243dYfEJg0+6QT/B2HSFemICt8CLqKIhM3wEB43t7cYdKo9XU60nU6ugaYFPrABn31jbhZJoJMhz1qYVI04GmWkN70Ek2TX+7uMmdgA9k3FpTeMMhoZo0J033iNTkRlP7LlG7R0oMel7s9RcXcssbsKEtHJj+2hUalC7hvOAp6Lhdk0HH4C35Z9ZyVXQsEcZgFPSGtkWalCF6Dq8W+dUQ1n+8xy+b19Bxo20HjQxor8PZCacZ82z4ETq+d75VPi18Jcv6GvK3BQ4j1r7/QN0QPwc1534Of7nyaJYV0o9fJbwl70vuJd2+zB/Tyt1L1H7Ok7ue6OdPzyvd67nHYjHD0sJz38vDWRXKmbD7hKIHdwVJEmKCNPN3/Tz027AsHmj9alb4pSgZPUZj+b7OqvrOCaiyv9h+kR76WepNgANUh1Pk1RKVI8/Ch3j5oyWXxKVYjPQiLglomhUHTQKIcPQUJeeazPQ7DqLhk6bgSaOuyHOVSg6bQYatccpgrDmUHObgUY+ArFWceSxTa/NQMOo2YRuNvnWqFdBk7pZ3bHbNdYdqsZ17BL1Kmgur345NGpjYQNSpg16FiOOBc6jYZe3zF5MK6BJ7X1cNE0rkI8d0nkvmR6tYzd/MBykeg3Rowl4obQAzQreyzBAkTBxfRbNLpT7uQ1Aw6RrxgI0ZhxYKu8ltWOXUc+ZvzYCDQ48SEQz9l4uLzZ3MQ4OCZ7rZ2b43eajGXovExQ9QFY+hALBYv+KaJz3Xlr6BdA477209MugUVw0z+W899LSL4DGee+lpV8AzQt4L01tCBpmbwEa7L2s9nVK7yU1Gk9oM9BYrj+CWj2ACzof0TE9mvwyl8jLycFBCXrvZfuGlHBjByVeXi4aolw0RLloiHLREOWiIcpFQ9RvjyZw5669JCgac9EQFL395Vx0zNbT/oIuTXiXsr/Tol6WOnjaX+8cgCmtgibAJzxX70id7y0OPtAM8THmmjPCnlk0AQ5d0PNa/stV0MQgVut6SvYhkeNf9dIVHZo2gEbYNYuGh0q96jl7pRcxr4DGD5ogKJXpafFTCtzUfFTuBLyeDRKE0Y0ZNO2+VxCkCqSpzuq4VkCzP1pFR7IoXjo0d7kzKHXs982gecJrM4TCmiMwj7Xyoh8BLkiVnxJNSqyAGLbP7gyajrk4J0iKIPnS+hdLxUo/iAavyqIa5fsf4MVOwdeaEeDUKjosWjSUY8MytzFoRqvocmtCg0pN1zRuP3+FGi1mJk6GcBrNyAx36M7qtFZAcwfZBQ9vxnk0Wwnfhjy8GQ4qqMlHDnfhNBp0wWat6tF//iYf0w7BGXwlxjh9m6OaC8DQo0ldQBE+bkJHAXUgW98XnKuxeILoRPTey0FrdyO6l44pSXzJ2+YOSjgkllhHfns0ZLloiHLREOWiIcpFQ5SLhqjpSCRTWvdtmPp5I8dyobFeZ3XL6ywwpIkcezYVSZvkgHhR/bwLDNmFNYq6jtnWRqqjV0IjL3n9hp/yhs8TlC66Qf7LY9Tuou1/KOOfqrfHzzcO/qG50VXQ3H0LLXot5+CBGNtmTjHKyLFPPVSZEpyNY+a6RzULFw8yzb/TDWlwSxMHcwU0R5AAcsc74OvDPd2gBEu5wLADWTFY4KH0rISEI2lUcjgKE1SwQ8M83RMzPdEKCwy5ZGzBlOpUqJqlHMrqAhQpIsemwSdIQTyuOB+CUu5E/NgvNkQzVc8D859GaPzjcGH4Q8BDUWxWKDXqyaKJ+GyAepQPLzDct981G2HNfJlYsKbD3WyqVC6L7k4H7aGFcvD0+eLBnMottx60B7bTQobkrvP5U6vRyQ/RsB1N62D7oj5oWbz/8+flQ4eOrVFgqAdAt77xkGwtjRwbGL+CrvL87ZgGMjdFKOkxeUuHLF8EK1yfzuvvEl6W2YlEspynCFXJRMNGPJwvEmFlFoqchr2vRx+Wm/FXQIOXsFJEjp1Ec6xOojlaejSrkgFdRRA4MBSlpkH7pIIOUCQOfP67HIiKIp4N0bCfi3VFqUJMOUSHSLgud+Fx6V2+Cpp/HwPU0qN5vIFyHqwncMxHlISX9GJBCCIWPkmErBIMSryJxvd2NxJDDAVdk5qInvmSJXGj0VgrrDCaJFRnUxlDNIYkoLKF0YiebP1MM6MTIzQGdmAFhZiFBpUXS6W6pAFgU7PhaNhEURi97nKuEfNIQCPYozGAa2JVg0KwqQGyRRteodhTqOL3iKLc9fDFG/JUKmxrknAjIRL4ZaO4QgmlYn1YoW5mKpTSxavzscyIoj6cier98uVJPy8aJo7MKMpPod8XGfYbRCbPqXgZB3x9xGGYBR/Kv2A+31E7qFarlcDHqlmo1mrVvoWGCWiRroTfuRms1bA3FGXiz4vlremV+lCtBa1hhjlx2kUXLaLnMtfXRcnfQnnlE6OAUOzBGfo9yPQ5w99+D3ylZC5s7EBR62fx1Kh4CXT9TIf9ky388I5e9bkKr3VPvumxGFywjP/sYLl7ayU0+YuFr2c89FL3oehcdPHDMo4t2CzUdE0RgpPXG6dNSpc9HCtf5TMJn3WjOzzfrZuv3kwlucN6Bd2/GsIBYQfHqBF0yjKXuUjmCHVt9+8pxhReZVCCMnKsqcDRpw8Qm4/m+P6Tbd/5LW6+mNMVZEURfBFCrWE/kaZZTutV0AzoIseOk3+5gZvZkIWD/9hEW0u3BUEs4fc8DHa2BaEJWcJV8v+hGdL4eceGp2UFuvROzQebf5ULg8cferoeMV8w8ua+rJWAuByf7D2d1magoYvmuNt5eHgyq2q71Xno/Og89c1Ao2Z4HFS3s9Z72Qw0Mg849IAbzdFGca2vzfe/X1obgoa5S1Zu1jwJacnrh0/Y9Qqjsd3xB+oyrPleFqP5zUVGk86Ffm/Zvu7J0ppL8M8narvkypUrV65cuXLlypWr31L/B68mi0wjyneFAAAAAElFTkSuQmCC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Table 1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69719213"/>
                  </p:ext>
                </p:extLst>
              </p:nvPr>
            </p:nvGraphicFramePr>
            <p:xfrm>
              <a:off x="317500" y="4524375"/>
              <a:ext cx="8550276" cy="2196848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425046"/>
                    <a:gridCol w="1425046"/>
                    <a:gridCol w="1425046"/>
                    <a:gridCol w="1425046"/>
                    <a:gridCol w="1425046"/>
                    <a:gridCol w="1425046"/>
                  </a:tblGrid>
                  <a:tr h="35276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J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K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CLK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latin typeface="Cambria Math"/>
                                    <a:sym typeface="Wingdings" panose="05000000000000000000" pitchFamily="2" charset="2"/>
                                  </a:rPr>
                                  <m:t>𝑸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i="1" dirty="0" smtClean="0">
                                        <a:latin typeface="Cambria Math"/>
                                        <a:sym typeface="Wingdings" panose="05000000000000000000" pitchFamily="2" charset="2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1" i="1" dirty="0" smtClean="0">
                                        <a:latin typeface="Cambria Math"/>
                                        <a:sym typeface="Wingdings" panose="05000000000000000000" pitchFamily="2" charset="2"/>
                                      </a:rPr>
                                      <m:t>𝑸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Comment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5710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↑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latin typeface="Cambria Math"/>
                                    <a:sym typeface="Wingdings" panose="05000000000000000000" pitchFamily="2" charset="2"/>
                                  </a:rPr>
                                  <m:t>𝑸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i="1" dirty="0" smtClean="0">
                                        <a:latin typeface="Cambria Math"/>
                                        <a:sym typeface="Wingdings" panose="05000000000000000000" pitchFamily="2" charset="2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1" i="1" dirty="0" smtClean="0">
                                        <a:latin typeface="Cambria Math"/>
                                        <a:sym typeface="Wingdings" panose="05000000000000000000" pitchFamily="2" charset="2"/>
                                      </a:rPr>
                                      <m:t>𝑸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Latch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5710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↑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Reset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5710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↑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Set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5710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↑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i="1" dirty="0" smtClean="0">
                                        <a:latin typeface="Cambria Math"/>
                                        <a:sym typeface="Wingdings" panose="05000000000000000000" pitchFamily="2" charset="2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1" i="1" dirty="0" smtClean="0">
                                        <a:latin typeface="Cambria Math"/>
                                        <a:sym typeface="Wingdings" panose="05000000000000000000" pitchFamily="2" charset="2"/>
                                      </a:rPr>
                                      <m:t>𝑸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latin typeface="Cambria Math"/>
                                    <a:sym typeface="Wingdings" panose="05000000000000000000" pitchFamily="2" charset="2"/>
                                  </a:rPr>
                                  <m:t>𝑸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Toggle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5710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All others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latin typeface="Cambria Math"/>
                                    <a:sym typeface="Wingdings" panose="05000000000000000000" pitchFamily="2" charset="2"/>
                                  </a:rPr>
                                  <m:t>𝑸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i="1" dirty="0" smtClean="0">
                                        <a:latin typeface="Cambria Math"/>
                                        <a:sym typeface="Wingdings" panose="05000000000000000000" pitchFamily="2" charset="2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1" i="1" dirty="0" smtClean="0">
                                        <a:latin typeface="Cambria Math"/>
                                        <a:sym typeface="Wingdings" panose="05000000000000000000" pitchFamily="2" charset="2"/>
                                      </a:rPr>
                                      <m:t>𝑸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No Change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Table 1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67538613"/>
                  </p:ext>
                </p:extLst>
              </p:nvPr>
            </p:nvGraphicFramePr>
            <p:xfrm>
              <a:off x="317500" y="4524375"/>
              <a:ext cx="8550276" cy="2196848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425046"/>
                    <a:gridCol w="1425046"/>
                    <a:gridCol w="1425046"/>
                    <a:gridCol w="1425046"/>
                    <a:gridCol w="1425046"/>
                    <a:gridCol w="1425046"/>
                  </a:tblGrid>
                  <a:tr h="36633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J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K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CLK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301288" t="-8333" r="-200858" b="-5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399573" t="-8333" r="-100000" b="-5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Comment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6633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↑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301288" t="-108333" r="-200858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399573" t="-108333" r="-100000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Latch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↑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Reset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↑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Set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6633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↑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301288" t="-410000" r="-200858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399573" t="-410000" r="-100000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Toggle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6633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All others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301288" t="-510000" r="-200858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399573" t="-510000" r="-100000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No Change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935510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Class Exercise #2: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 lang="en-US" dirty="0" smtClean="0"/>
                  <a:t>Write an HDL Module for a SR Latch:</a:t>
                </a:r>
                <a:endParaRPr lang="en-US" dirty="0">
                  <a:latin typeface="+mj-lt"/>
                </a:endParaRPr>
              </a:p>
              <a:p>
                <a:pPr lvl="0"/>
                <a:r>
                  <a:rPr lang="en-US" dirty="0" smtClean="0">
                    <a:latin typeface="+mj-lt"/>
                  </a:rPr>
                  <a:t>Inputs:  S, R</a:t>
                </a:r>
                <a:endParaRPr lang="en-US" dirty="0">
                  <a:latin typeface="+mj-lt"/>
                </a:endParaRPr>
              </a:p>
              <a:p>
                <a:pPr lvl="0"/>
                <a:r>
                  <a:rPr lang="en-US" dirty="0" smtClean="0">
                    <a:latin typeface="+mj-lt"/>
                  </a:rPr>
                  <a:t>Output: 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latin typeface="Cambria Math"/>
                        <a:sym typeface="Wingdings" panose="05000000000000000000" pitchFamily="2" charset="2"/>
                      </a:rPr>
                      <m:t>𝐐</m:t>
                    </m:r>
                    <m:r>
                      <a:rPr lang="en-US" b="1" i="0" dirty="0" smtClean="0">
                        <a:latin typeface="Cambria Math"/>
                        <a:sym typeface="Wingdings" panose="05000000000000000000" pitchFamily="2" charset="2"/>
                      </a:rPr>
                      <m:t>, </m:t>
                    </m:r>
                    <m:acc>
                      <m:accPr>
                        <m:chr m:val="̅"/>
                        <m:ctrlPr>
                          <a:rPr lang="en-US" i="1" dirty="0">
                            <a:latin typeface="Cambria Math"/>
                            <a:sym typeface="Wingdings" panose="05000000000000000000" pitchFamily="2" charset="2"/>
                          </a:rPr>
                        </m:ctrlPr>
                      </m:accPr>
                      <m:e>
                        <m:r>
                          <a:rPr lang="en-US" i="1" dirty="0">
                            <a:latin typeface="Cambria Math"/>
                            <a:sym typeface="Wingdings" panose="05000000000000000000" pitchFamily="2" charset="2"/>
                          </a:rPr>
                          <m:t>𝑸</m:t>
                        </m:r>
                      </m:e>
                    </m:acc>
                  </m:oMath>
                </a14:m>
                <a:endParaRPr lang="en-US" dirty="0" smtClean="0">
                  <a:latin typeface="+mj-lt"/>
                </a:endParaRPr>
              </a:p>
              <a:p>
                <a:pPr lvl="1"/>
                <a:endParaRPr lang="en-US" dirty="0" smtClean="0">
                  <a:latin typeface="+mj-lt"/>
                  <a:sym typeface="Wingdings" panose="05000000000000000000" pitchFamily="2" charset="2"/>
                </a:endParaRPr>
              </a:p>
              <a:p>
                <a:pPr marL="1371600" lvl="3" indent="0">
                  <a:buNone/>
                </a:pPr>
                <a:endParaRPr lang="en-US" dirty="0" smtClean="0">
                  <a:latin typeface="+mj-lt"/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25" t="-9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4D65584-0C7D-48B8-BEDE-21A2E8802255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E428E89-579F-43C8-B441-BB390AD4A5E9}" type="datetime3">
              <a:rPr lang="en-US" smtClean="0"/>
              <a:pPr>
                <a:defRPr/>
              </a:pPr>
              <a:t>16 February 2017</a:t>
            </a:fld>
            <a:endParaRPr lang="en-US"/>
          </a:p>
        </p:txBody>
      </p:sp>
      <p:sp>
        <p:nvSpPr>
          <p:cNvPr id="6" name="Footer Placeholder 1"/>
          <p:cNvSpPr>
            <a:spLocks noGrp="1"/>
          </p:cNvSpPr>
          <p:nvPr/>
        </p:nvSpPr>
        <p:spPr bwMode="auto">
          <a:xfrm>
            <a:off x="2586830" y="6130714"/>
            <a:ext cx="3970337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I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rgbClr val="000000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en-US" sz="1000" dirty="0" smtClean="0">
                <a:solidFill>
                  <a:srgbClr val="000000"/>
                </a:solidFill>
              </a:rPr>
              <a:t>Copyright © 2013 Elsevier Inc. All rights reserved.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5525" y="3186112"/>
            <a:ext cx="4552950" cy="204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387725" y="5233987"/>
            <a:ext cx="23685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I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en-US" b="1"/>
              <a:t>Figure 3.5 SR latch truth table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4968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17 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Time Logs!</a:t>
            </a:r>
          </a:p>
          <a:p>
            <a:r>
              <a:rPr lang="en-US" dirty="0" smtClean="0"/>
              <a:t>Do Feedback!</a:t>
            </a:r>
          </a:p>
          <a:p>
            <a:r>
              <a:rPr lang="en-US" dirty="0" smtClean="0"/>
              <a:t>Homework #</a:t>
            </a:r>
            <a:r>
              <a:rPr lang="en-US" dirty="0"/>
              <a:t>2 (LSN 15/16 Worksheet) – </a:t>
            </a:r>
            <a:r>
              <a:rPr lang="en-US" dirty="0" smtClean="0"/>
              <a:t>Due Now!</a:t>
            </a:r>
          </a:p>
          <a:p>
            <a:r>
              <a:rPr lang="en-US" dirty="0" smtClean="0"/>
              <a:t>Lab </a:t>
            </a:r>
            <a:r>
              <a:rPr lang="en-US" dirty="0"/>
              <a:t>#2 </a:t>
            </a:r>
            <a:r>
              <a:rPr lang="en-US" dirty="0" smtClean="0"/>
              <a:t>Prelab Due LSN 19!</a:t>
            </a:r>
            <a:endParaRPr lang="en-US" dirty="0"/>
          </a:p>
          <a:p>
            <a:r>
              <a:rPr lang="en-US" dirty="0" smtClean="0"/>
              <a:t>VHDL – Sequential Logic</a:t>
            </a:r>
          </a:p>
          <a:p>
            <a:pPr lvl="1"/>
            <a:r>
              <a:rPr lang="en-US" dirty="0" smtClean="0"/>
              <a:t>Process 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4D65584-0C7D-48B8-BEDE-21A2E8802255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E428E89-579F-43C8-B441-BB390AD4A5E9}" type="datetime3">
              <a:rPr lang="en-US" smtClean="0"/>
              <a:pPr>
                <a:defRPr/>
              </a:pPr>
              <a:t>16 February 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791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>
              <a:latin typeface="+mj-lt"/>
            </a:endParaRPr>
          </a:p>
          <a:p>
            <a:pPr marL="0" indent="0">
              <a:buNone/>
              <a:tabLst>
                <a:tab pos="465138" algn="l"/>
                <a:tab pos="914400" algn="l"/>
                <a:tab pos="1379538" algn="l"/>
                <a:tab pos="1828800" algn="l"/>
                <a:tab pos="2293938" algn="l"/>
                <a:tab pos="2743200" algn="l"/>
              </a:tabLst>
            </a:pPr>
            <a:r>
              <a:rPr lang="en-US" dirty="0">
                <a:solidFill>
                  <a:srgbClr val="0000FF"/>
                </a:solidFill>
                <a:latin typeface="+mj-lt"/>
              </a:rPr>
              <a:t>process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+mj-lt"/>
              </a:rPr>
              <a:t>clk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)</a:t>
            </a:r>
          </a:p>
          <a:p>
            <a:pPr marL="0" indent="0">
              <a:buNone/>
              <a:tabLst>
                <a:tab pos="465138" algn="l"/>
                <a:tab pos="914400" algn="l"/>
                <a:tab pos="1379538" algn="l"/>
                <a:tab pos="1828800" algn="l"/>
                <a:tab pos="2293938" algn="l"/>
                <a:tab pos="2743200" algn="l"/>
              </a:tabLst>
            </a:pPr>
            <a:r>
              <a:rPr lang="en-US" dirty="0" smtClean="0">
                <a:solidFill>
                  <a:srgbClr val="0000FF"/>
                </a:solidFill>
                <a:latin typeface="+mj-lt"/>
              </a:rPr>
              <a:t>begin</a:t>
            </a:r>
            <a:endParaRPr lang="en-US" dirty="0">
              <a:solidFill>
                <a:srgbClr val="0000FF"/>
              </a:solidFill>
              <a:latin typeface="+mj-lt"/>
            </a:endParaRPr>
          </a:p>
          <a:p>
            <a:pPr marL="0" indent="0">
              <a:buNone/>
              <a:tabLst>
                <a:tab pos="465138" algn="l"/>
                <a:tab pos="914400" algn="l"/>
                <a:tab pos="1379538" algn="l"/>
                <a:tab pos="1828800" algn="l"/>
                <a:tab pos="2293938" algn="l"/>
                <a:tab pos="2743200" algn="l"/>
              </a:tabLst>
            </a:pPr>
            <a:r>
              <a:rPr lang="en-US" dirty="0" smtClean="0">
                <a:solidFill>
                  <a:srgbClr val="000000"/>
                </a:solidFill>
                <a:latin typeface="+mj-lt"/>
              </a:rPr>
              <a:t>	</a:t>
            </a:r>
            <a:r>
              <a:rPr lang="en-US" dirty="0" smtClean="0">
                <a:solidFill>
                  <a:srgbClr val="0000FF"/>
                </a:solidFill>
                <a:latin typeface="+mj-lt"/>
              </a:rPr>
              <a:t>if</a:t>
            </a:r>
            <a:r>
              <a:rPr lang="en-US" dirty="0" smtClean="0">
                <a:solidFill>
                  <a:srgbClr val="000000"/>
                </a:solidFill>
                <a:latin typeface="+mj-lt"/>
              </a:rPr>
              <a:t>(</a:t>
            </a:r>
            <a:r>
              <a:rPr lang="en-US" dirty="0" err="1" smtClean="0">
                <a:solidFill>
                  <a:srgbClr val="EF00EF"/>
                </a:solidFill>
                <a:latin typeface="+mj-lt"/>
              </a:rPr>
              <a:t>rising_edge</a:t>
            </a:r>
            <a:r>
              <a:rPr lang="en-US" dirty="0" smtClean="0">
                <a:solidFill>
                  <a:srgbClr val="000000"/>
                </a:solidFill>
                <a:latin typeface="+mj-lt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latin typeface="+mj-lt"/>
              </a:rPr>
              <a:t>clk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)) </a:t>
            </a:r>
            <a:r>
              <a:rPr lang="en-US" dirty="0">
                <a:solidFill>
                  <a:srgbClr val="0000FF"/>
                </a:solidFill>
                <a:latin typeface="+mj-lt"/>
              </a:rPr>
              <a:t>then</a:t>
            </a:r>
          </a:p>
          <a:p>
            <a:pPr marL="0" indent="0">
              <a:buNone/>
              <a:tabLst>
                <a:tab pos="465138" algn="l"/>
                <a:tab pos="914400" algn="l"/>
                <a:tab pos="1379538" algn="l"/>
                <a:tab pos="1828800" algn="l"/>
                <a:tab pos="2293938" algn="l"/>
                <a:tab pos="2743200" algn="l"/>
              </a:tabLst>
            </a:pPr>
            <a:r>
              <a:rPr lang="en-US" dirty="0" smtClean="0">
                <a:solidFill>
                  <a:srgbClr val="000000"/>
                </a:solidFill>
                <a:latin typeface="+mj-lt"/>
              </a:rPr>
              <a:t>		</a:t>
            </a:r>
            <a:r>
              <a:rPr lang="en-US" dirty="0" smtClean="0">
                <a:solidFill>
                  <a:srgbClr val="0000FF"/>
                </a:solidFill>
                <a:latin typeface="+mj-lt"/>
              </a:rPr>
              <a:t>if</a:t>
            </a:r>
            <a:r>
              <a:rPr lang="en-US" dirty="0" smtClean="0">
                <a:solidFill>
                  <a:srgbClr val="000000"/>
                </a:solidFill>
                <a:latin typeface="+mj-lt"/>
              </a:rPr>
              <a:t>(reset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='0') </a:t>
            </a:r>
            <a:r>
              <a:rPr lang="en-US" dirty="0">
                <a:solidFill>
                  <a:srgbClr val="0000FF"/>
                </a:solidFill>
                <a:latin typeface="+mj-lt"/>
              </a:rPr>
              <a:t>then</a:t>
            </a:r>
          </a:p>
          <a:p>
            <a:pPr marL="0" indent="0">
              <a:buNone/>
              <a:tabLst>
                <a:tab pos="465138" algn="l"/>
                <a:tab pos="914400" algn="l"/>
                <a:tab pos="1379538" algn="l"/>
                <a:tab pos="1828800" algn="l"/>
                <a:tab pos="2293938" algn="l"/>
                <a:tab pos="2743200" algn="l"/>
              </a:tabLst>
            </a:pPr>
            <a:r>
              <a:rPr lang="en-US" dirty="0" smtClean="0">
                <a:solidFill>
                  <a:srgbClr val="000000"/>
                </a:solidFill>
                <a:latin typeface="+mj-lt"/>
              </a:rPr>
              <a:t>			</a:t>
            </a:r>
            <a:r>
              <a:rPr lang="en-US" dirty="0" err="1" smtClean="0">
                <a:solidFill>
                  <a:srgbClr val="000000"/>
                </a:solidFill>
                <a:latin typeface="+mj-lt"/>
              </a:rPr>
              <a:t>old_button</a:t>
            </a:r>
            <a:r>
              <a:rPr lang="en-US" dirty="0" smtClean="0">
                <a:solidFill>
                  <a:srgbClr val="000000"/>
                </a:solidFill>
                <a:latin typeface="+mj-lt"/>
              </a:rPr>
              <a:t> 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&lt;= </a:t>
            </a:r>
            <a:r>
              <a:rPr lang="en-US" dirty="0">
                <a:solidFill>
                  <a:srgbClr val="808080"/>
                </a:solidFill>
                <a:latin typeface="+mj-lt"/>
              </a:rPr>
              <a:t>"00000"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;</a:t>
            </a:r>
          </a:p>
          <a:p>
            <a:pPr marL="0" indent="0">
              <a:buNone/>
              <a:tabLst>
                <a:tab pos="465138" algn="l"/>
                <a:tab pos="914400" algn="l"/>
                <a:tab pos="1379538" algn="l"/>
                <a:tab pos="1828800" algn="l"/>
                <a:tab pos="2293938" algn="l"/>
                <a:tab pos="2743200" algn="l"/>
              </a:tabLst>
            </a:pPr>
            <a:r>
              <a:rPr lang="en-US" dirty="0" smtClean="0">
                <a:solidFill>
                  <a:srgbClr val="000000"/>
                </a:solidFill>
                <a:latin typeface="+mj-lt"/>
              </a:rPr>
              <a:t>		</a:t>
            </a:r>
            <a:r>
              <a:rPr lang="en-US" dirty="0" smtClean="0">
                <a:solidFill>
                  <a:srgbClr val="0000FF"/>
                </a:solidFill>
                <a:latin typeface="+mj-lt"/>
              </a:rPr>
              <a:t>else</a:t>
            </a:r>
            <a:endParaRPr lang="en-US" dirty="0">
              <a:solidFill>
                <a:srgbClr val="0000FF"/>
              </a:solidFill>
              <a:latin typeface="+mj-lt"/>
            </a:endParaRPr>
          </a:p>
          <a:p>
            <a:pPr marL="0" indent="0">
              <a:buNone/>
              <a:tabLst>
                <a:tab pos="465138" algn="l"/>
                <a:tab pos="914400" algn="l"/>
                <a:tab pos="1379538" algn="l"/>
                <a:tab pos="1828800" algn="l"/>
                <a:tab pos="2293938" algn="l"/>
                <a:tab pos="2743200" algn="l"/>
              </a:tabLst>
            </a:pPr>
            <a:r>
              <a:rPr lang="en-US" dirty="0" smtClean="0">
                <a:solidFill>
                  <a:srgbClr val="000000"/>
                </a:solidFill>
                <a:latin typeface="+mj-lt"/>
              </a:rPr>
              <a:t>			</a:t>
            </a:r>
            <a:r>
              <a:rPr lang="en-US" dirty="0" err="1" smtClean="0">
                <a:solidFill>
                  <a:srgbClr val="000000"/>
                </a:solidFill>
                <a:latin typeface="+mj-lt"/>
              </a:rPr>
              <a:t>btnActivity</a:t>
            </a:r>
            <a:r>
              <a:rPr lang="en-US" dirty="0" smtClean="0">
                <a:solidFill>
                  <a:srgbClr val="000000"/>
                </a:solidFill>
                <a:latin typeface="+mj-lt"/>
              </a:rPr>
              <a:t> 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&lt;= (</a:t>
            </a:r>
            <a:r>
              <a:rPr lang="en-US" dirty="0" err="1">
                <a:solidFill>
                  <a:srgbClr val="000000"/>
                </a:solidFill>
                <a:latin typeface="+mj-lt"/>
              </a:rPr>
              <a:t>old_button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+mj-lt"/>
              </a:rPr>
              <a:t>xor</a:t>
            </a:r>
            <a:r>
              <a:rPr lang="en-US" dirty="0">
                <a:solidFill>
                  <a:srgbClr val="0000FF"/>
                </a:solidFill>
                <a:latin typeface="+mj-lt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+mj-lt"/>
              </a:rPr>
              <a:t>btn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) </a:t>
            </a:r>
            <a:r>
              <a:rPr lang="en-US" dirty="0">
                <a:solidFill>
                  <a:srgbClr val="0000FF"/>
                </a:solidFill>
                <a:latin typeface="+mj-lt"/>
              </a:rPr>
              <a:t>and </a:t>
            </a:r>
            <a:r>
              <a:rPr lang="en-US" dirty="0" err="1">
                <a:solidFill>
                  <a:srgbClr val="000000"/>
                </a:solidFill>
                <a:latin typeface="+mj-lt"/>
              </a:rPr>
              <a:t>btn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;</a:t>
            </a:r>
          </a:p>
          <a:p>
            <a:pPr marL="0" indent="0">
              <a:buNone/>
              <a:tabLst>
                <a:tab pos="465138" algn="l"/>
                <a:tab pos="914400" algn="l"/>
                <a:tab pos="1379538" algn="l"/>
                <a:tab pos="1828800" algn="l"/>
                <a:tab pos="2293938" algn="l"/>
                <a:tab pos="2743200" algn="l"/>
              </a:tabLst>
            </a:pPr>
            <a:r>
              <a:rPr lang="en-US" dirty="0" smtClean="0">
                <a:solidFill>
                  <a:srgbClr val="0000FF"/>
                </a:solidFill>
                <a:latin typeface="+mj-lt"/>
              </a:rPr>
              <a:t>		end </a:t>
            </a:r>
            <a:r>
              <a:rPr lang="en-US" dirty="0">
                <a:solidFill>
                  <a:srgbClr val="0000FF"/>
                </a:solidFill>
                <a:latin typeface="+mj-lt"/>
              </a:rPr>
              <a:t>if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;</a:t>
            </a:r>
          </a:p>
          <a:p>
            <a:pPr marL="0" indent="0">
              <a:buNone/>
              <a:tabLst>
                <a:tab pos="465138" algn="l"/>
                <a:tab pos="914400" algn="l"/>
                <a:tab pos="1379538" algn="l"/>
                <a:tab pos="1828800" algn="l"/>
                <a:tab pos="2293938" algn="l"/>
                <a:tab pos="2743200" algn="l"/>
              </a:tabLst>
            </a:pPr>
            <a:r>
              <a:rPr lang="en-US" dirty="0" smtClean="0">
                <a:solidFill>
                  <a:srgbClr val="000000"/>
                </a:solidFill>
                <a:latin typeface="+mj-lt"/>
              </a:rPr>
              <a:t>			</a:t>
            </a:r>
            <a:r>
              <a:rPr lang="en-US" dirty="0" err="1" smtClean="0">
                <a:solidFill>
                  <a:srgbClr val="000000"/>
                </a:solidFill>
                <a:latin typeface="+mj-lt"/>
              </a:rPr>
              <a:t>old_button</a:t>
            </a:r>
            <a:r>
              <a:rPr lang="en-US" dirty="0" smtClean="0">
                <a:solidFill>
                  <a:srgbClr val="000000"/>
                </a:solidFill>
                <a:latin typeface="+mj-lt"/>
              </a:rPr>
              <a:t> 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&lt;= </a:t>
            </a:r>
            <a:r>
              <a:rPr lang="en-US" dirty="0" err="1">
                <a:solidFill>
                  <a:srgbClr val="000000"/>
                </a:solidFill>
                <a:latin typeface="+mj-lt"/>
              </a:rPr>
              <a:t>btn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;</a:t>
            </a:r>
          </a:p>
          <a:p>
            <a:pPr marL="0" indent="0">
              <a:buNone/>
              <a:tabLst>
                <a:tab pos="465138" algn="l"/>
                <a:tab pos="914400" algn="l"/>
                <a:tab pos="1379538" algn="l"/>
                <a:tab pos="1828800" algn="l"/>
                <a:tab pos="2293938" algn="l"/>
                <a:tab pos="2743200" algn="l"/>
              </a:tabLst>
            </a:pPr>
            <a:r>
              <a:rPr lang="en-US" dirty="0" smtClean="0">
                <a:solidFill>
                  <a:srgbClr val="000000"/>
                </a:solidFill>
                <a:latin typeface="+mj-lt"/>
              </a:rPr>
              <a:t>		</a:t>
            </a:r>
            <a:r>
              <a:rPr lang="en-US" dirty="0" smtClean="0">
                <a:solidFill>
                  <a:srgbClr val="0000FF"/>
                </a:solidFill>
                <a:latin typeface="+mj-lt"/>
              </a:rPr>
              <a:t>end </a:t>
            </a:r>
            <a:r>
              <a:rPr lang="en-US" dirty="0">
                <a:solidFill>
                  <a:srgbClr val="0000FF"/>
                </a:solidFill>
                <a:latin typeface="+mj-lt"/>
              </a:rPr>
              <a:t>if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;</a:t>
            </a:r>
          </a:p>
          <a:p>
            <a:pPr marL="0" indent="0">
              <a:buNone/>
              <a:tabLst>
                <a:tab pos="465138" algn="l"/>
                <a:tab pos="914400" algn="l"/>
                <a:tab pos="1379538" algn="l"/>
                <a:tab pos="1828800" algn="l"/>
                <a:tab pos="2293938" algn="l"/>
                <a:tab pos="2743200" algn="l"/>
              </a:tabLst>
            </a:pPr>
            <a:r>
              <a:rPr lang="en-US" dirty="0" smtClean="0">
                <a:solidFill>
                  <a:srgbClr val="0000FF"/>
                </a:solidFill>
                <a:latin typeface="+mj-lt"/>
              </a:rPr>
              <a:t>end </a:t>
            </a:r>
            <a:r>
              <a:rPr lang="en-US" dirty="0">
                <a:solidFill>
                  <a:srgbClr val="0000FF"/>
                </a:solidFill>
                <a:latin typeface="+mj-lt"/>
              </a:rPr>
              <a:t>process</a:t>
            </a:r>
            <a:r>
              <a:rPr lang="en-US" dirty="0" smtClean="0">
                <a:solidFill>
                  <a:srgbClr val="000000"/>
                </a:solidFill>
                <a:latin typeface="+mj-lt"/>
              </a:rPr>
              <a:t>;</a:t>
            </a:r>
            <a:endParaRPr lang="en-US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4D65584-0C7D-48B8-BEDE-21A2E8802255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E428E89-579F-43C8-B441-BB390AD4A5E9}" type="datetime3">
              <a:rPr lang="en-US" smtClean="0"/>
              <a:pPr>
                <a:defRPr/>
              </a:pPr>
              <a:t>16 February 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146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/>
          </a:bodyPr>
          <a:lstStyle/>
          <a:p>
            <a:r>
              <a:rPr lang="en-US" b="1" dirty="0" smtClean="0"/>
              <a:t>Extra Instruction (EI)</a:t>
            </a:r>
            <a:endParaRPr lang="en-US" dirty="0"/>
          </a:p>
        </p:txBody>
      </p:sp>
      <p:sp>
        <p:nvSpPr>
          <p:cNvPr id="2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 algn="r" rtl="0">
              <a:defRPr/>
            </a:pPr>
            <a:endParaRPr lang="en-US" kern="1200" dirty="0" smtClean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62D6D4B2-7611-498F-8780-1EDC26277454}" type="slidenum">
              <a:rPr lang="en-US" kern="120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21</a:t>
            </a:fld>
            <a:endParaRPr lang="en-US" kern="1200" dirty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228600" y="1501170"/>
            <a:ext cx="4953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2400" dirty="0" smtClean="0">
                <a:solidFill>
                  <a:srgbClr val="000000"/>
                </a:solidFill>
                <a:latin typeface="Arial"/>
              </a:rPr>
              <a:t>Maj Jeffrey Falkinburg</a:t>
            </a:r>
            <a:endParaRPr lang="en-US" sz="2400" dirty="0">
              <a:solidFill>
                <a:srgbClr val="000000"/>
              </a:solidFill>
              <a:latin typeface="Arial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2400" dirty="0" smtClean="0">
                <a:solidFill>
                  <a:srgbClr val="000000"/>
                </a:solidFill>
                <a:latin typeface="Arial"/>
              </a:rPr>
              <a:t>2E46E</a:t>
            </a:r>
            <a:endParaRPr lang="en-US" sz="2400" dirty="0">
              <a:solidFill>
                <a:srgbClr val="000000"/>
              </a:solidFill>
              <a:latin typeface="Arial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2400" dirty="0" smtClean="0">
                <a:solidFill>
                  <a:srgbClr val="000000"/>
                </a:solidFill>
                <a:latin typeface="Arial"/>
              </a:rPr>
              <a:t>Office:  333-9193</a:t>
            </a:r>
          </a:p>
        </p:txBody>
      </p:sp>
      <p:sp>
        <p:nvSpPr>
          <p:cNvPr id="68" name="Rectangle 67"/>
          <p:cNvSpPr/>
          <p:nvPr/>
        </p:nvSpPr>
        <p:spPr>
          <a:xfrm>
            <a:off x="1286109" y="4953000"/>
            <a:ext cx="2951357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800" b="1" dirty="0" smtClean="0">
                <a:solidFill>
                  <a:prstClr val="white"/>
                </a:solidFill>
              </a:rPr>
              <a:t>Sometimes Available</a:t>
            </a:r>
            <a:endParaRPr lang="en-US" sz="1800" b="1" dirty="0">
              <a:solidFill>
                <a:prstClr val="white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1286109" y="4262553"/>
            <a:ext cx="2951357" cy="685800"/>
          </a:xfrm>
          <a:prstGeom prst="rect">
            <a:avLst/>
          </a:prstGeom>
          <a:solidFill>
            <a:srgbClr val="00206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800" b="1" dirty="0" smtClean="0">
                <a:solidFill>
                  <a:prstClr val="white"/>
                </a:solidFill>
              </a:rPr>
              <a:t>Available</a:t>
            </a:r>
            <a:endParaRPr lang="en-US" sz="1800" b="1" dirty="0">
              <a:solidFill>
                <a:prstClr val="white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1286109" y="5562600"/>
            <a:ext cx="2951357" cy="685800"/>
          </a:xfrm>
          <a:prstGeom prst="rect">
            <a:avLst/>
          </a:prstGeom>
          <a:solidFill>
            <a:srgbClr val="C0000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800" b="1" dirty="0" smtClean="0">
                <a:solidFill>
                  <a:prstClr val="white"/>
                </a:solidFill>
              </a:rPr>
              <a:t>Always Unavailable</a:t>
            </a:r>
            <a:endParaRPr lang="en-US" sz="1800" b="1" dirty="0">
              <a:solidFill>
                <a:prstClr val="white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334000" y="1600200"/>
            <a:ext cx="1676400" cy="685800"/>
          </a:xfrm>
          <a:prstGeom prst="rect">
            <a:avLst/>
          </a:prstGeom>
          <a:solidFill>
            <a:srgbClr val="C0000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800" b="1" dirty="0" smtClean="0">
                <a:solidFill>
                  <a:prstClr val="white"/>
                </a:solidFill>
              </a:rPr>
              <a:t>M1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solidFill>
                  <a:prstClr val="white"/>
                </a:solidFill>
              </a:rPr>
              <a:t>ECE 281 – 2F44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334000" y="4876800"/>
            <a:ext cx="1676400" cy="685800"/>
          </a:xfrm>
          <a:prstGeom prst="rect">
            <a:avLst/>
          </a:prstGeom>
          <a:solidFill>
            <a:srgbClr val="C0000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800" b="1" dirty="0" smtClean="0">
                <a:solidFill>
                  <a:prstClr val="white"/>
                </a:solidFill>
              </a:rPr>
              <a:t>M6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solidFill>
                  <a:prstClr val="white"/>
                </a:solidFill>
              </a:rPr>
              <a:t>ECE 383 – </a:t>
            </a:r>
            <a:r>
              <a:rPr lang="en-US" sz="1200" b="1" dirty="0" smtClean="0">
                <a:solidFill>
                  <a:prstClr val="white"/>
                </a:solidFill>
              </a:rPr>
              <a:t>2E48A</a:t>
            </a:r>
            <a:endParaRPr lang="en-US" sz="1200" b="1" dirty="0">
              <a:solidFill>
                <a:prstClr val="white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334000" y="5562600"/>
            <a:ext cx="1676400" cy="685800"/>
          </a:xfrm>
          <a:prstGeom prst="rect">
            <a:avLst/>
          </a:prstGeom>
          <a:solidFill>
            <a:srgbClr val="C0000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800" b="1" dirty="0" smtClean="0">
                <a:solidFill>
                  <a:prstClr val="white"/>
                </a:solidFill>
              </a:rPr>
              <a:t>M7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solidFill>
                  <a:prstClr val="white"/>
                </a:solidFill>
              </a:rPr>
              <a:t>ECE 383 – </a:t>
            </a:r>
            <a:r>
              <a:rPr lang="en-US" sz="1200" b="1" dirty="0" smtClean="0">
                <a:solidFill>
                  <a:prstClr val="white"/>
                </a:solidFill>
              </a:rPr>
              <a:t>2E48A</a:t>
            </a:r>
            <a:endParaRPr lang="en-US" sz="1800" b="1" dirty="0" smtClean="0">
              <a:solidFill>
                <a:prstClr val="white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334000" y="4191000"/>
            <a:ext cx="1676400" cy="685800"/>
          </a:xfrm>
          <a:prstGeom prst="rect">
            <a:avLst/>
          </a:prstGeom>
          <a:solidFill>
            <a:schemeClr val="bg2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800" b="1" dirty="0" smtClean="0">
                <a:solidFill>
                  <a:prstClr val="white"/>
                </a:solidFill>
              </a:rPr>
              <a:t>M5</a:t>
            </a:r>
            <a:endParaRPr lang="en-US" sz="1800" b="1" dirty="0">
              <a:solidFill>
                <a:prstClr val="white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010400" y="1600200"/>
            <a:ext cx="1676400" cy="685800"/>
          </a:xfrm>
          <a:prstGeom prst="rect">
            <a:avLst/>
          </a:prstGeom>
          <a:solidFill>
            <a:srgbClr val="00206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800" b="1" dirty="0" smtClean="0">
                <a:solidFill>
                  <a:prstClr val="white"/>
                </a:solidFill>
              </a:rPr>
              <a:t>T1</a:t>
            </a:r>
            <a:endParaRPr lang="en-US" sz="1800" b="1" dirty="0">
              <a:solidFill>
                <a:prstClr val="white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010400" y="4191000"/>
            <a:ext cx="1676400" cy="6858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800" b="1" dirty="0" smtClean="0">
                <a:solidFill>
                  <a:prstClr val="white"/>
                </a:solidFill>
              </a:rPr>
              <a:t>T5</a:t>
            </a:r>
            <a:endParaRPr lang="en-US" sz="1200" b="1" dirty="0">
              <a:solidFill>
                <a:prstClr val="white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7010400" y="4876800"/>
            <a:ext cx="1676400" cy="685800"/>
          </a:xfrm>
          <a:prstGeom prst="rect">
            <a:avLst/>
          </a:prstGeom>
          <a:solidFill>
            <a:srgbClr val="00206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800" b="1" dirty="0" smtClean="0">
                <a:solidFill>
                  <a:prstClr val="white"/>
                </a:solidFill>
              </a:rPr>
              <a:t>T6</a:t>
            </a:r>
            <a:endParaRPr lang="en-US" sz="1200" b="1" dirty="0">
              <a:solidFill>
                <a:prstClr val="white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7010400" y="5562600"/>
            <a:ext cx="1676400" cy="685800"/>
          </a:xfrm>
          <a:prstGeom prst="rect">
            <a:avLst/>
          </a:prstGeom>
          <a:solidFill>
            <a:srgbClr val="00206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800" b="1" dirty="0" smtClean="0">
                <a:solidFill>
                  <a:prstClr val="white"/>
                </a:solidFill>
              </a:rPr>
              <a:t>T7</a:t>
            </a:r>
          </a:p>
        </p:txBody>
      </p:sp>
      <p:sp>
        <p:nvSpPr>
          <p:cNvPr id="32" name="Rectangle 31"/>
          <p:cNvSpPr/>
          <p:nvPr/>
        </p:nvSpPr>
        <p:spPr>
          <a:xfrm>
            <a:off x="5334000" y="2895600"/>
            <a:ext cx="1676400" cy="609600"/>
          </a:xfrm>
          <a:prstGeom prst="rect">
            <a:avLst/>
          </a:prstGeom>
          <a:solidFill>
            <a:srgbClr val="C0000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800" b="1" dirty="0" smtClean="0">
                <a:solidFill>
                  <a:prstClr val="white"/>
                </a:solidFill>
              </a:rPr>
              <a:t>M3</a:t>
            </a:r>
            <a:endParaRPr lang="en-US" sz="1800" b="1" dirty="0">
              <a:solidFill>
                <a:prstClr val="white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solidFill>
                  <a:prstClr val="white"/>
                </a:solidFill>
              </a:rPr>
              <a:t>ECE </a:t>
            </a:r>
            <a:r>
              <a:rPr lang="en-US" sz="1200" b="1" dirty="0" smtClean="0">
                <a:solidFill>
                  <a:prstClr val="white"/>
                </a:solidFill>
              </a:rPr>
              <a:t>463 – 2G2</a:t>
            </a:r>
            <a:endParaRPr lang="en-US" sz="1200" b="1" dirty="0">
              <a:solidFill>
                <a:prstClr val="white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334000" y="3505200"/>
            <a:ext cx="1676400" cy="685800"/>
          </a:xfrm>
          <a:prstGeom prst="rect">
            <a:avLst/>
          </a:prstGeom>
          <a:solidFill>
            <a:srgbClr val="C0000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800" b="1" dirty="0" smtClean="0">
                <a:solidFill>
                  <a:prstClr val="white"/>
                </a:solidFill>
              </a:rPr>
              <a:t>M4</a:t>
            </a:r>
            <a:endParaRPr lang="en-US" sz="1800" b="1" dirty="0">
              <a:solidFill>
                <a:prstClr val="white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solidFill>
                  <a:prstClr val="white"/>
                </a:solidFill>
              </a:rPr>
              <a:t>ECE </a:t>
            </a:r>
            <a:r>
              <a:rPr lang="en-US" sz="1200" b="1" dirty="0" smtClean="0">
                <a:solidFill>
                  <a:prstClr val="white"/>
                </a:solidFill>
              </a:rPr>
              <a:t>463 – 2G2</a:t>
            </a:r>
            <a:endParaRPr lang="en-US" sz="1200" b="1" dirty="0">
              <a:solidFill>
                <a:prstClr val="white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7010400" y="2286000"/>
            <a:ext cx="1676400" cy="685800"/>
          </a:xfrm>
          <a:prstGeom prst="rect">
            <a:avLst/>
          </a:prstGeom>
          <a:solidFill>
            <a:srgbClr val="00206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prstClr val="white"/>
                </a:solidFill>
              </a:rPr>
              <a:t>T2</a:t>
            </a:r>
          </a:p>
        </p:txBody>
      </p:sp>
      <p:sp>
        <p:nvSpPr>
          <p:cNvPr id="35" name="Rectangle 34"/>
          <p:cNvSpPr/>
          <p:nvPr/>
        </p:nvSpPr>
        <p:spPr>
          <a:xfrm>
            <a:off x="5334000" y="2277979"/>
            <a:ext cx="1676400" cy="617622"/>
          </a:xfrm>
          <a:prstGeom prst="rect">
            <a:avLst/>
          </a:prstGeom>
          <a:solidFill>
            <a:srgbClr val="C0000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800" b="1" dirty="0" smtClean="0">
                <a:solidFill>
                  <a:prstClr val="white"/>
                </a:solidFill>
              </a:rPr>
              <a:t>M2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solidFill>
                  <a:prstClr val="white"/>
                </a:solidFill>
              </a:rPr>
              <a:t>ECE 281 – 2F44</a:t>
            </a:r>
          </a:p>
        </p:txBody>
      </p:sp>
      <p:sp>
        <p:nvSpPr>
          <p:cNvPr id="36" name="Rectangle 35"/>
          <p:cNvSpPr/>
          <p:nvPr/>
        </p:nvSpPr>
        <p:spPr>
          <a:xfrm>
            <a:off x="7012672" y="2879664"/>
            <a:ext cx="1676400" cy="685800"/>
          </a:xfrm>
          <a:prstGeom prst="rect">
            <a:avLst/>
          </a:prstGeom>
          <a:gradFill flip="none" rotWithShape="1">
            <a:gsLst>
              <a:gs pos="0">
                <a:srgbClr val="002060"/>
              </a:gs>
              <a:gs pos="51000">
                <a:schemeClr val="bg1">
                  <a:lumMod val="50000"/>
                </a:schemeClr>
              </a:gs>
              <a:gs pos="50000">
                <a:srgbClr val="002060"/>
              </a:gs>
              <a:gs pos="100000">
                <a:schemeClr val="bg1">
                  <a:lumMod val="50000"/>
                </a:schemeClr>
              </a:gs>
            </a:gsLst>
            <a:lin ang="5400000" scaled="0"/>
            <a:tileRect/>
          </a:gra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800" b="1" dirty="0" smtClean="0">
                <a:solidFill>
                  <a:prstClr val="white"/>
                </a:solidFill>
              </a:rPr>
              <a:t>T3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200" b="1" dirty="0" smtClean="0">
                <a:solidFill>
                  <a:prstClr val="white"/>
                </a:solidFill>
              </a:rPr>
              <a:t>ECE </a:t>
            </a:r>
            <a:r>
              <a:rPr lang="en-US" sz="1200" b="1" dirty="0">
                <a:solidFill>
                  <a:prstClr val="white"/>
                </a:solidFill>
              </a:rPr>
              <a:t>383 – </a:t>
            </a:r>
            <a:r>
              <a:rPr lang="en-US" sz="1200" b="1" dirty="0" smtClean="0">
                <a:solidFill>
                  <a:prstClr val="white"/>
                </a:solidFill>
              </a:rPr>
              <a:t>2E48A</a:t>
            </a:r>
            <a:endParaRPr lang="en-US" sz="1200" b="1" dirty="0">
              <a:solidFill>
                <a:prstClr val="white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7010400" y="3505200"/>
            <a:ext cx="1676400" cy="685800"/>
          </a:xfrm>
          <a:prstGeom prst="rect">
            <a:avLst/>
          </a:prstGeom>
          <a:gradFill flip="none" rotWithShape="1">
            <a:gsLst>
              <a:gs pos="0">
                <a:srgbClr val="002060"/>
              </a:gs>
              <a:gs pos="51000">
                <a:schemeClr val="bg1">
                  <a:lumMod val="50000"/>
                </a:schemeClr>
              </a:gs>
              <a:gs pos="50000">
                <a:srgbClr val="002060"/>
              </a:gs>
              <a:gs pos="100000">
                <a:schemeClr val="bg1">
                  <a:lumMod val="50000"/>
                </a:schemeClr>
              </a:gs>
            </a:gsLst>
            <a:lin ang="5400000" scaled="0"/>
            <a:tileRect/>
          </a:gra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800" b="1" dirty="0" smtClean="0">
                <a:solidFill>
                  <a:prstClr val="white"/>
                </a:solidFill>
              </a:rPr>
              <a:t>T4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solidFill>
                  <a:prstClr val="white"/>
                </a:solidFill>
              </a:rPr>
              <a:t>ECE 383 – </a:t>
            </a:r>
            <a:r>
              <a:rPr lang="en-US" sz="1200" b="1" dirty="0" smtClean="0">
                <a:solidFill>
                  <a:prstClr val="white"/>
                </a:solidFill>
              </a:rPr>
              <a:t>2E48A</a:t>
            </a:r>
            <a:endParaRPr lang="en-US" sz="12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8480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1"/>
          <p:cNvSpPr txBox="1">
            <a:spLocks/>
          </p:cNvSpPr>
          <p:nvPr/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D7580031-58D8-4E1D-BF97-18519902E6F9}" type="slidenum">
              <a:rPr lang="en-US" smtClean="0">
                <a:latin typeface="Trebuchet MS" panose="020B0603020202020204" pitchFamily="34" charset="0"/>
              </a:rPr>
              <a:pPr algn="ctr">
                <a:defRPr/>
              </a:pPr>
              <a:t>22</a:t>
            </a:fld>
            <a:endParaRPr lang="en-US" dirty="0">
              <a:latin typeface="Trebuchet MS" panose="020B0603020202020204" pitchFamily="34" charset="0"/>
            </a:endParaRPr>
          </a:p>
        </p:txBody>
      </p:sp>
      <p:pic>
        <p:nvPicPr>
          <p:cNvPr id="1026" name="Picture 2" descr="C:\Users\Ashley.Murphy\Desktop\USAFA%20Logo%202%20Line%20CMYK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4313" y="3004688"/>
            <a:ext cx="6815137" cy="145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362645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VHDL – </a:t>
            </a:r>
            <a:br>
              <a:rPr lang="en-US" dirty="0" smtClean="0"/>
            </a:br>
            <a:r>
              <a:rPr lang="en-US" dirty="0" smtClean="0"/>
              <a:t>What we have talked about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Entity </a:t>
            </a:r>
            <a:r>
              <a:rPr lang="en-US" dirty="0"/>
              <a:t>– Defines inputs and outputs of box</a:t>
            </a:r>
          </a:p>
          <a:p>
            <a:r>
              <a:rPr lang="en-US" dirty="0"/>
              <a:t>Architecture – Describes what is inside the box</a:t>
            </a:r>
          </a:p>
          <a:p>
            <a:r>
              <a:rPr lang="en-US" dirty="0" smtClean="0"/>
              <a:t>Two Types of Architecture:</a:t>
            </a:r>
          </a:p>
          <a:p>
            <a:pPr lvl="1"/>
            <a:r>
              <a:rPr lang="en-US" dirty="0" smtClean="0"/>
              <a:t>Behavioral </a:t>
            </a:r>
            <a:r>
              <a:rPr lang="en-US" dirty="0"/>
              <a:t>– Describes what module does in terms of the relationships between inputs and outputs</a:t>
            </a:r>
          </a:p>
          <a:p>
            <a:pPr lvl="1"/>
            <a:r>
              <a:rPr lang="en-US" dirty="0"/>
              <a:t>Structural – Describes what a module does in terms of how it is composed of simpler modules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4D65584-0C7D-48B8-BEDE-21A2E8802255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E428E89-579F-43C8-B441-BB390AD4A5E9}" type="datetime3">
              <a:rPr lang="en-US" smtClean="0"/>
              <a:pPr>
                <a:defRPr/>
              </a:pPr>
              <a:t>16 February 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742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Flip-Flops and Finite State Machines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Flip Flops Create Memory</a:t>
            </a:r>
          </a:p>
          <a:p>
            <a:r>
              <a:rPr lang="en-US" dirty="0" smtClean="0"/>
              <a:t>On the Clock Edge!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4D65584-0C7D-48B8-BEDE-21A2E8802255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E428E89-579F-43C8-B441-BB390AD4A5E9}" type="datetime3">
              <a:rPr lang="en-US" smtClean="0"/>
              <a:pPr>
                <a:defRPr/>
              </a:pPr>
              <a:t>16 February 2017</a:t>
            </a:fld>
            <a:endParaRPr lang="en-US"/>
          </a:p>
        </p:txBody>
      </p:sp>
      <p:sp>
        <p:nvSpPr>
          <p:cNvPr id="8" name="Footer Placeholder 1"/>
          <p:cNvSpPr>
            <a:spLocks noGrp="1"/>
          </p:cNvSpPr>
          <p:nvPr/>
        </p:nvSpPr>
        <p:spPr bwMode="auto">
          <a:xfrm>
            <a:off x="2705702" y="6130714"/>
            <a:ext cx="3970337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I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rgbClr val="000000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en-US" sz="1000" dirty="0" smtClean="0">
                <a:solidFill>
                  <a:srgbClr val="000000"/>
                </a:solidFill>
              </a:rPr>
              <a:t>Copyright © 2013 Elsevier Inc. All rights reserved.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0547" y="2812256"/>
            <a:ext cx="5343525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2839845" y="5860256"/>
            <a:ext cx="37020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I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en-US" b="1" dirty="0"/>
              <a:t>Figure 3.20 Flip-flop current state and next state</a:t>
            </a:r>
            <a:endParaRPr lang="en-US" alt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09" r="29465"/>
          <a:stretch/>
        </p:blipFill>
        <p:spPr bwMode="auto">
          <a:xfrm>
            <a:off x="3227831" y="2812256"/>
            <a:ext cx="2651761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9666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Finite State </a:t>
            </a:r>
            <a:r>
              <a:rPr lang="en-US" dirty="0" smtClean="0"/>
              <a:t>Machines – Design/Analysis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State Machines:</a:t>
            </a:r>
          </a:p>
          <a:p>
            <a:pPr marL="406400" lvl="1" indent="0">
              <a:buNone/>
            </a:pPr>
            <a:r>
              <a:rPr lang="en-US" dirty="0" smtClean="0"/>
              <a:t>0)  Description</a:t>
            </a:r>
          </a:p>
          <a:p>
            <a:pPr marL="406400" lvl="1" indent="0">
              <a:buNone/>
            </a:pPr>
            <a:r>
              <a:rPr lang="en-US" dirty="0" smtClean="0"/>
              <a:t>1)  State Transition Diagram</a:t>
            </a:r>
          </a:p>
          <a:p>
            <a:pPr marL="406400" lvl="1" indent="0">
              <a:buNone/>
            </a:pPr>
            <a:r>
              <a:rPr lang="en-US" dirty="0" smtClean="0"/>
              <a:t>2)  State Transition Table &amp; Output Table</a:t>
            </a:r>
          </a:p>
          <a:p>
            <a:pPr marL="406400" lvl="1" indent="0">
              <a:buNone/>
            </a:pPr>
            <a:r>
              <a:rPr lang="en-US" dirty="0" smtClean="0"/>
              <a:t>3)  Next State and Output State Equations</a:t>
            </a:r>
          </a:p>
          <a:p>
            <a:pPr marL="406400" lvl="1" indent="0">
              <a:buNone/>
            </a:pPr>
            <a:r>
              <a:rPr lang="en-US" dirty="0" smtClean="0"/>
              <a:t>4)  Schematic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4D65584-0C7D-48B8-BEDE-21A2E8802255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E428E89-579F-43C8-B441-BB390AD4A5E9}" type="datetime3">
              <a:rPr lang="en-US" smtClean="0"/>
              <a:pPr>
                <a:defRPr/>
              </a:pPr>
              <a:t>16 February 2017</a:t>
            </a:fld>
            <a:endParaRPr lang="en-US"/>
          </a:p>
        </p:txBody>
      </p:sp>
      <p:sp>
        <p:nvSpPr>
          <p:cNvPr id="8" name="Footer Placeholder 1"/>
          <p:cNvSpPr>
            <a:spLocks noGrp="1"/>
          </p:cNvSpPr>
          <p:nvPr/>
        </p:nvSpPr>
        <p:spPr bwMode="auto">
          <a:xfrm>
            <a:off x="2586830" y="6130714"/>
            <a:ext cx="3970337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I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rgbClr val="000000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en-US" sz="1000" dirty="0" smtClean="0">
                <a:solidFill>
                  <a:srgbClr val="000000"/>
                </a:solidFill>
              </a:rPr>
              <a:t>Copyright © 2013 Elsevier Inc. All rights reserved.</a:t>
            </a:r>
          </a:p>
        </p:txBody>
      </p:sp>
      <p:cxnSp>
        <p:nvCxnSpPr>
          <p:cNvPr id="9" name="Straight Arrow Connector 8"/>
          <p:cNvCxnSpPr/>
          <p:nvPr/>
        </p:nvCxnSpPr>
        <p:spPr bwMode="auto">
          <a:xfrm>
            <a:off x="6865749" y="1642820"/>
            <a:ext cx="0" cy="2836190"/>
          </a:xfrm>
          <a:prstGeom prst="straightConnector1">
            <a:avLst/>
          </a:prstGeom>
          <a:solidFill>
            <a:srgbClr val="0C2D83"/>
          </a:solidFill>
          <a:ln w="508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8" name="TextBox 17"/>
          <p:cNvSpPr txBox="1"/>
          <p:nvPr/>
        </p:nvSpPr>
        <p:spPr>
          <a:xfrm>
            <a:off x="5548394" y="1956070"/>
            <a:ext cx="13173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</a:rPr>
              <a:t>Design</a:t>
            </a:r>
            <a:endParaRPr lang="en-US" b="1" dirty="0">
              <a:solidFill>
                <a:srgbClr val="0070C0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 bwMode="auto">
          <a:xfrm flipH="1">
            <a:off x="8289003" y="1642820"/>
            <a:ext cx="1" cy="2836190"/>
          </a:xfrm>
          <a:prstGeom prst="straightConnector1">
            <a:avLst/>
          </a:prstGeom>
          <a:solidFill>
            <a:srgbClr val="0C2D83"/>
          </a:solidFill>
          <a:ln w="50800" cap="flat" cmpd="sng" algn="ctr">
            <a:solidFill>
              <a:srgbClr val="FF0000"/>
            </a:solidFill>
            <a:prstDash val="solid"/>
            <a:round/>
            <a:headEnd type="triangle" w="med" len="med"/>
            <a:tailEnd type="none"/>
          </a:ln>
          <a:effectLst/>
        </p:spPr>
      </p:cxnSp>
      <p:sp>
        <p:nvSpPr>
          <p:cNvPr id="20" name="TextBox 19"/>
          <p:cNvSpPr txBox="1"/>
          <p:nvPr/>
        </p:nvSpPr>
        <p:spPr>
          <a:xfrm>
            <a:off x="6847666" y="1956070"/>
            <a:ext cx="1441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3300"/>
                </a:solidFill>
              </a:rPr>
              <a:t>Analysis</a:t>
            </a:r>
            <a:endParaRPr lang="en-US" b="1" dirty="0">
              <a:solidFill>
                <a:srgbClr val="FF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7255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Finite State </a:t>
            </a:r>
            <a:r>
              <a:rPr lang="en-US" dirty="0" smtClean="0"/>
              <a:t>Machines </a:t>
            </a:r>
            <a:r>
              <a:rPr lang="en-US" dirty="0"/>
              <a:t>- </a:t>
            </a:r>
            <a:r>
              <a:rPr lang="en-US" dirty="0" smtClean="0"/>
              <a:t>  Moore vs Mealy Machine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Moore Machine </a:t>
            </a:r>
            <a:r>
              <a:rPr lang="en-US" dirty="0"/>
              <a:t>– outputs </a:t>
            </a:r>
            <a:r>
              <a:rPr lang="en-US" dirty="0" smtClean="0"/>
              <a:t>depend only on current state of the machine.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/>
              <a:t>Mealy Machine – outputs depend on both the current state and current inputs of the machine.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4D65584-0C7D-48B8-BEDE-21A2E8802255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E428E89-579F-43C8-B441-BB390AD4A5E9}" type="datetime3">
              <a:rPr lang="en-US" smtClean="0"/>
              <a:pPr>
                <a:defRPr/>
              </a:pPr>
              <a:t>16 February 2017</a:t>
            </a:fld>
            <a:endParaRPr lang="en-US"/>
          </a:p>
        </p:txBody>
      </p:sp>
      <p:sp>
        <p:nvSpPr>
          <p:cNvPr id="8" name="Rectangle 7"/>
          <p:cNvSpPr/>
          <p:nvPr/>
        </p:nvSpPr>
        <p:spPr bwMode="auto">
          <a:xfrm>
            <a:off x="1545336" y="2841498"/>
            <a:ext cx="1499616" cy="804672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Combinational </a:t>
            </a:r>
            <a:r>
              <a:rPr lang="en-US" dirty="0" smtClean="0"/>
              <a:t>Logic or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Next State Logic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4291584" y="2841498"/>
            <a:ext cx="646176" cy="804672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Flip Flops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6092952" y="2841498"/>
            <a:ext cx="1021080" cy="804672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Output</a:t>
            </a:r>
            <a:r>
              <a:rPr kumimoji="0" lang="en-US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 Logic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1" name="Isosceles Triangle 10"/>
          <p:cNvSpPr/>
          <p:nvPr/>
        </p:nvSpPr>
        <p:spPr bwMode="auto">
          <a:xfrm rot="10800000">
            <a:off x="4453128" y="2841499"/>
            <a:ext cx="323088" cy="155448"/>
          </a:xfrm>
          <a:prstGeom prst="triangl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cxnSp>
        <p:nvCxnSpPr>
          <p:cNvPr id="12" name="Straight Connector 11"/>
          <p:cNvCxnSpPr/>
          <p:nvPr/>
        </p:nvCxnSpPr>
        <p:spPr bwMode="auto">
          <a:xfrm flipH="1">
            <a:off x="658368" y="3243834"/>
            <a:ext cx="886968" cy="0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/>
          <p:cNvCxnSpPr>
            <a:stCxn id="9" idx="1"/>
          </p:cNvCxnSpPr>
          <p:nvPr/>
        </p:nvCxnSpPr>
        <p:spPr bwMode="auto">
          <a:xfrm flipH="1">
            <a:off x="3044952" y="3243834"/>
            <a:ext cx="1246632" cy="0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/>
          <p:cNvCxnSpPr/>
          <p:nvPr/>
        </p:nvCxnSpPr>
        <p:spPr bwMode="auto">
          <a:xfrm flipH="1">
            <a:off x="4937760" y="3243834"/>
            <a:ext cx="1155192" cy="0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Straight Connector 14"/>
          <p:cNvCxnSpPr/>
          <p:nvPr/>
        </p:nvCxnSpPr>
        <p:spPr bwMode="auto">
          <a:xfrm flipH="1">
            <a:off x="7114032" y="3243834"/>
            <a:ext cx="1155192" cy="0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TextBox 15"/>
          <p:cNvSpPr txBox="1"/>
          <p:nvPr/>
        </p:nvSpPr>
        <p:spPr>
          <a:xfrm>
            <a:off x="262890" y="2919223"/>
            <a:ext cx="7909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Inputs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478268" y="2919223"/>
            <a:ext cx="888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Outputs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121275" y="2703779"/>
            <a:ext cx="8023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Current</a:t>
            </a:r>
          </a:p>
          <a:p>
            <a:r>
              <a:rPr lang="en-US" dirty="0" smtClean="0"/>
              <a:t>State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379470" y="2703780"/>
            <a:ext cx="8884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Next</a:t>
            </a:r>
          </a:p>
          <a:p>
            <a:r>
              <a:rPr lang="en-US" dirty="0" smtClean="0"/>
              <a:t>State</a:t>
            </a:r>
            <a:endParaRPr lang="en-US" dirty="0"/>
          </a:p>
        </p:txBody>
      </p:sp>
      <p:cxnSp>
        <p:nvCxnSpPr>
          <p:cNvPr id="20" name="Straight Connector 19"/>
          <p:cNvCxnSpPr>
            <a:stCxn id="11" idx="3"/>
            <a:endCxn id="21" idx="2"/>
          </p:cNvCxnSpPr>
          <p:nvPr/>
        </p:nvCxnSpPr>
        <p:spPr bwMode="auto">
          <a:xfrm flipV="1">
            <a:off x="4614672" y="2538186"/>
            <a:ext cx="0" cy="303313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1" name="TextBox 20"/>
          <p:cNvSpPr txBox="1"/>
          <p:nvPr/>
        </p:nvSpPr>
        <p:spPr>
          <a:xfrm>
            <a:off x="4245102" y="2230409"/>
            <a:ext cx="739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Clock</a:t>
            </a:r>
          </a:p>
        </p:txBody>
      </p:sp>
      <p:cxnSp>
        <p:nvCxnSpPr>
          <p:cNvPr id="22" name="Straight Connector 21"/>
          <p:cNvCxnSpPr/>
          <p:nvPr/>
        </p:nvCxnSpPr>
        <p:spPr bwMode="auto">
          <a:xfrm>
            <a:off x="5427726" y="3243834"/>
            <a:ext cx="0" cy="612648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/>
          <p:nvPr/>
        </p:nvCxnSpPr>
        <p:spPr bwMode="auto">
          <a:xfrm>
            <a:off x="1230376" y="3463290"/>
            <a:ext cx="0" cy="393192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/>
          <p:nvPr/>
        </p:nvCxnSpPr>
        <p:spPr bwMode="auto">
          <a:xfrm flipH="1">
            <a:off x="1226820" y="3844290"/>
            <a:ext cx="4200906" cy="0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/>
          <p:nvPr/>
        </p:nvCxnSpPr>
        <p:spPr bwMode="auto">
          <a:xfrm>
            <a:off x="1226820" y="3463290"/>
            <a:ext cx="318516" cy="0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/>
          <p:nvPr/>
        </p:nvCxnSpPr>
        <p:spPr bwMode="auto">
          <a:xfrm flipH="1">
            <a:off x="1258697" y="3150054"/>
            <a:ext cx="137922" cy="153889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/>
          <p:nvPr/>
        </p:nvCxnSpPr>
        <p:spPr bwMode="auto">
          <a:xfrm flipH="1">
            <a:off x="3189351" y="3166889"/>
            <a:ext cx="137922" cy="153889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/>
          <p:cNvCxnSpPr/>
          <p:nvPr/>
        </p:nvCxnSpPr>
        <p:spPr bwMode="auto">
          <a:xfrm flipH="1">
            <a:off x="5110988" y="3166888"/>
            <a:ext cx="137922" cy="153889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/>
          <p:cNvCxnSpPr/>
          <p:nvPr/>
        </p:nvCxnSpPr>
        <p:spPr bwMode="auto">
          <a:xfrm flipH="1">
            <a:off x="7275068" y="3163839"/>
            <a:ext cx="137922" cy="153889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0" name="TextBox 29"/>
          <p:cNvSpPr txBox="1"/>
          <p:nvPr/>
        </p:nvSpPr>
        <p:spPr>
          <a:xfrm>
            <a:off x="1178687" y="2914650"/>
            <a:ext cx="270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123057" y="2913161"/>
            <a:ext cx="270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044694" y="2911672"/>
            <a:ext cx="270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208774" y="2928400"/>
            <a:ext cx="270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 bwMode="auto">
          <a:xfrm>
            <a:off x="1739265" y="5298948"/>
            <a:ext cx="1499616" cy="804672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Combinational </a:t>
            </a:r>
            <a:r>
              <a:rPr lang="en-US" dirty="0" smtClean="0"/>
              <a:t>Logic or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Next State Logic</a:t>
            </a:r>
          </a:p>
        </p:txBody>
      </p:sp>
      <p:sp>
        <p:nvSpPr>
          <p:cNvPr id="35" name="Rectangle 34"/>
          <p:cNvSpPr/>
          <p:nvPr/>
        </p:nvSpPr>
        <p:spPr bwMode="auto">
          <a:xfrm>
            <a:off x="4485513" y="5298948"/>
            <a:ext cx="646176" cy="804672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Flip Flops</a:t>
            </a:r>
          </a:p>
        </p:txBody>
      </p:sp>
      <p:sp>
        <p:nvSpPr>
          <p:cNvPr id="36" name="Rectangle 35"/>
          <p:cNvSpPr/>
          <p:nvPr/>
        </p:nvSpPr>
        <p:spPr bwMode="auto">
          <a:xfrm>
            <a:off x="6286881" y="5298948"/>
            <a:ext cx="1021080" cy="804672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Output</a:t>
            </a:r>
            <a:r>
              <a:rPr kumimoji="0" lang="en-US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 Logic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7" name="Isosceles Triangle 36"/>
          <p:cNvSpPr/>
          <p:nvPr/>
        </p:nvSpPr>
        <p:spPr bwMode="auto">
          <a:xfrm rot="10800000">
            <a:off x="4647057" y="5298949"/>
            <a:ext cx="323088" cy="155448"/>
          </a:xfrm>
          <a:prstGeom prst="triangl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cxnSp>
        <p:nvCxnSpPr>
          <p:cNvPr id="38" name="Straight Connector 37"/>
          <p:cNvCxnSpPr/>
          <p:nvPr/>
        </p:nvCxnSpPr>
        <p:spPr bwMode="auto">
          <a:xfrm flipH="1">
            <a:off x="852297" y="5701284"/>
            <a:ext cx="886968" cy="0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9" name="Straight Connector 38"/>
          <p:cNvCxnSpPr>
            <a:stCxn id="35" idx="1"/>
          </p:cNvCxnSpPr>
          <p:nvPr/>
        </p:nvCxnSpPr>
        <p:spPr bwMode="auto">
          <a:xfrm flipH="1">
            <a:off x="3238881" y="5701284"/>
            <a:ext cx="1246632" cy="0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Straight Connector 39"/>
          <p:cNvCxnSpPr/>
          <p:nvPr/>
        </p:nvCxnSpPr>
        <p:spPr bwMode="auto">
          <a:xfrm flipH="1">
            <a:off x="5131689" y="5701284"/>
            <a:ext cx="1155192" cy="0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Straight Connector 40"/>
          <p:cNvCxnSpPr/>
          <p:nvPr/>
        </p:nvCxnSpPr>
        <p:spPr bwMode="auto">
          <a:xfrm flipH="1">
            <a:off x="7307961" y="5701284"/>
            <a:ext cx="1155192" cy="0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2" name="TextBox 41"/>
          <p:cNvSpPr txBox="1"/>
          <p:nvPr/>
        </p:nvSpPr>
        <p:spPr>
          <a:xfrm>
            <a:off x="456819" y="5376673"/>
            <a:ext cx="7909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Inputs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7672197" y="5376673"/>
            <a:ext cx="888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Outputs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5315204" y="5161229"/>
            <a:ext cx="8023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Current</a:t>
            </a:r>
          </a:p>
          <a:p>
            <a:r>
              <a:rPr lang="en-US" dirty="0" smtClean="0"/>
              <a:t>State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3573399" y="5161230"/>
            <a:ext cx="8884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Next</a:t>
            </a:r>
          </a:p>
          <a:p>
            <a:r>
              <a:rPr lang="en-US" dirty="0" smtClean="0"/>
              <a:t>State</a:t>
            </a:r>
            <a:endParaRPr lang="en-US" dirty="0"/>
          </a:p>
        </p:txBody>
      </p:sp>
      <p:cxnSp>
        <p:nvCxnSpPr>
          <p:cNvPr id="46" name="Straight Connector 45"/>
          <p:cNvCxnSpPr>
            <a:stCxn id="37" idx="3"/>
            <a:endCxn id="47" idx="2"/>
          </p:cNvCxnSpPr>
          <p:nvPr/>
        </p:nvCxnSpPr>
        <p:spPr bwMode="auto">
          <a:xfrm flipV="1">
            <a:off x="4808601" y="4995636"/>
            <a:ext cx="0" cy="303313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7" name="TextBox 46"/>
          <p:cNvSpPr txBox="1"/>
          <p:nvPr/>
        </p:nvSpPr>
        <p:spPr>
          <a:xfrm>
            <a:off x="4439031" y="4687859"/>
            <a:ext cx="739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Clock</a:t>
            </a:r>
          </a:p>
        </p:txBody>
      </p:sp>
      <p:cxnSp>
        <p:nvCxnSpPr>
          <p:cNvPr id="48" name="Straight Connector 47"/>
          <p:cNvCxnSpPr/>
          <p:nvPr/>
        </p:nvCxnSpPr>
        <p:spPr bwMode="auto">
          <a:xfrm>
            <a:off x="5621655" y="5701284"/>
            <a:ext cx="0" cy="612648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9" name="Straight Connector 48"/>
          <p:cNvCxnSpPr/>
          <p:nvPr/>
        </p:nvCxnSpPr>
        <p:spPr bwMode="auto">
          <a:xfrm>
            <a:off x="1424305" y="5920740"/>
            <a:ext cx="0" cy="393192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Straight Connector 49"/>
          <p:cNvCxnSpPr/>
          <p:nvPr/>
        </p:nvCxnSpPr>
        <p:spPr bwMode="auto">
          <a:xfrm flipH="1">
            <a:off x="1420749" y="6301740"/>
            <a:ext cx="4200906" cy="0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Straight Connector 50"/>
          <p:cNvCxnSpPr/>
          <p:nvPr/>
        </p:nvCxnSpPr>
        <p:spPr bwMode="auto">
          <a:xfrm>
            <a:off x="1420749" y="5920740"/>
            <a:ext cx="318516" cy="0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2" name="Straight Connector 51"/>
          <p:cNvCxnSpPr/>
          <p:nvPr/>
        </p:nvCxnSpPr>
        <p:spPr bwMode="auto">
          <a:xfrm flipH="1">
            <a:off x="1452626" y="5607504"/>
            <a:ext cx="137922" cy="153889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3" name="Straight Connector 52"/>
          <p:cNvCxnSpPr/>
          <p:nvPr/>
        </p:nvCxnSpPr>
        <p:spPr bwMode="auto">
          <a:xfrm flipH="1">
            <a:off x="3383280" y="5624339"/>
            <a:ext cx="137922" cy="153889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4" name="Straight Connector 53"/>
          <p:cNvCxnSpPr/>
          <p:nvPr/>
        </p:nvCxnSpPr>
        <p:spPr bwMode="auto">
          <a:xfrm flipH="1">
            <a:off x="5304917" y="5624338"/>
            <a:ext cx="137922" cy="153889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5" name="Straight Connector 54"/>
          <p:cNvCxnSpPr/>
          <p:nvPr/>
        </p:nvCxnSpPr>
        <p:spPr bwMode="auto">
          <a:xfrm flipH="1">
            <a:off x="7468997" y="5621289"/>
            <a:ext cx="137922" cy="153889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6" name="TextBox 55"/>
          <p:cNvSpPr txBox="1"/>
          <p:nvPr/>
        </p:nvSpPr>
        <p:spPr>
          <a:xfrm>
            <a:off x="1372616" y="5372100"/>
            <a:ext cx="270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3316986" y="5370611"/>
            <a:ext cx="270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238623" y="5369122"/>
            <a:ext cx="270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7402703" y="5385850"/>
            <a:ext cx="270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cxnSp>
        <p:nvCxnSpPr>
          <p:cNvPr id="60" name="Straight Connector 59"/>
          <p:cNvCxnSpPr/>
          <p:nvPr/>
        </p:nvCxnSpPr>
        <p:spPr bwMode="auto">
          <a:xfrm>
            <a:off x="1293495" y="5097781"/>
            <a:ext cx="0" cy="612648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1" name="Straight Connector 60"/>
          <p:cNvCxnSpPr/>
          <p:nvPr/>
        </p:nvCxnSpPr>
        <p:spPr bwMode="auto">
          <a:xfrm>
            <a:off x="6131306" y="5088638"/>
            <a:ext cx="0" cy="393192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2" name="Straight Connector 61"/>
          <p:cNvCxnSpPr/>
          <p:nvPr/>
        </p:nvCxnSpPr>
        <p:spPr bwMode="auto">
          <a:xfrm flipH="1">
            <a:off x="1293495" y="5097781"/>
            <a:ext cx="4846955" cy="0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3" name="Straight Connector 62"/>
          <p:cNvCxnSpPr/>
          <p:nvPr/>
        </p:nvCxnSpPr>
        <p:spPr bwMode="auto">
          <a:xfrm flipH="1">
            <a:off x="6117591" y="5472686"/>
            <a:ext cx="169290" cy="0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819104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/>
              <a:t>Process</a:t>
            </a:r>
            <a:r>
              <a:rPr lang="en-US" dirty="0"/>
              <a:t> – Collection of sequential statements that execute in parallel with other concurrent statements and other </a:t>
            </a:r>
            <a:r>
              <a:rPr lang="en-US" dirty="0" smtClean="0"/>
              <a:t>processes</a:t>
            </a:r>
          </a:p>
          <a:p>
            <a:pPr lvl="1"/>
            <a:r>
              <a:rPr lang="en-US" dirty="0"/>
              <a:t>Always running or suspended                 </a:t>
            </a:r>
          </a:p>
          <a:p>
            <a:pPr lvl="1"/>
            <a:r>
              <a:rPr lang="en-US" dirty="0"/>
              <a:t>Creates a “box” that listens for </a:t>
            </a:r>
            <a:r>
              <a:rPr lang="en-US" dirty="0" smtClean="0"/>
              <a:t>signals </a:t>
            </a:r>
            <a:r>
              <a:rPr lang="en-US" dirty="0"/>
              <a:t>(wires)</a:t>
            </a:r>
          </a:p>
          <a:p>
            <a:pPr lvl="1"/>
            <a:r>
              <a:rPr lang="en-US" dirty="0"/>
              <a:t>When the signal changes the box is told to </a:t>
            </a:r>
            <a:r>
              <a:rPr lang="en-US" dirty="0" smtClean="0"/>
              <a:t>run</a:t>
            </a:r>
          </a:p>
          <a:p>
            <a:pPr lvl="1"/>
            <a:r>
              <a:rPr lang="en-US" dirty="0"/>
              <a:t>*** Processes are scary</a:t>
            </a:r>
            <a:r>
              <a:rPr lang="en-US" dirty="0" smtClean="0"/>
              <a:t>!</a:t>
            </a:r>
          </a:p>
          <a:p>
            <a:pPr lvl="2"/>
            <a:r>
              <a:rPr lang="en-US" dirty="0"/>
              <a:t>Add memory </a:t>
            </a:r>
          </a:p>
          <a:p>
            <a:pPr lvl="2"/>
            <a:r>
              <a:rPr lang="en-US" dirty="0"/>
              <a:t>Make circuit hard to visualized</a:t>
            </a:r>
          </a:p>
          <a:p>
            <a:pPr marL="0" indent="0">
              <a:buNone/>
            </a:pPr>
            <a:r>
              <a:rPr lang="en-US" dirty="0">
                <a:sym typeface="Wingdings"/>
              </a:rPr>
              <a:t></a:t>
            </a:r>
            <a:r>
              <a:rPr lang="en-US" dirty="0"/>
              <a:t> If you want a Flip-Flop you need a </a:t>
            </a:r>
            <a:r>
              <a:rPr lang="en-US" dirty="0" smtClean="0"/>
              <a:t>process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4D65584-0C7D-48B8-BEDE-21A2E8802255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E428E89-579F-43C8-B441-BB390AD4A5E9}" type="datetime3">
              <a:rPr lang="en-US" smtClean="0"/>
              <a:pPr>
                <a:defRPr/>
              </a:pPr>
              <a:t>16 February 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279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Generic Example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tabLst>
                <a:tab pos="914400" algn="l"/>
                <a:tab pos="1379538" algn="l"/>
                <a:tab pos="1828800" algn="l"/>
                <a:tab pos="2293938" algn="l"/>
                <a:tab pos="2743200" algn="l"/>
              </a:tabLst>
            </a:pPr>
            <a:r>
              <a:rPr lang="en-US" dirty="0" smtClean="0">
                <a:solidFill>
                  <a:srgbClr val="0000FF"/>
                </a:solidFill>
                <a:latin typeface="+mj-lt"/>
              </a:rPr>
              <a:t>process</a:t>
            </a:r>
            <a:r>
              <a:rPr lang="en-US" dirty="0" smtClean="0">
                <a:solidFill>
                  <a:srgbClr val="000000"/>
                </a:solidFill>
                <a:latin typeface="+mj-lt"/>
              </a:rPr>
              <a:t>(signal 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name, signal name, …., signal name</a:t>
            </a:r>
            <a:r>
              <a:rPr lang="en-US" dirty="0" smtClean="0">
                <a:solidFill>
                  <a:srgbClr val="000000"/>
                </a:solidFill>
                <a:latin typeface="+mj-lt"/>
              </a:rPr>
              <a:t>)</a:t>
            </a:r>
          </a:p>
          <a:p>
            <a:pPr marL="0" indent="0">
              <a:buNone/>
              <a:tabLst>
                <a:tab pos="914400" algn="l"/>
                <a:tab pos="1379538" algn="l"/>
                <a:tab pos="1828800" algn="l"/>
                <a:tab pos="2293938" algn="l"/>
                <a:tab pos="2743200" algn="l"/>
              </a:tabLst>
            </a:pPr>
            <a:r>
              <a:rPr lang="en-US" dirty="0">
                <a:solidFill>
                  <a:srgbClr val="000000"/>
                </a:solidFill>
                <a:latin typeface="+mj-lt"/>
              </a:rPr>
              <a:t>	Type declarations</a:t>
            </a:r>
          </a:p>
          <a:p>
            <a:pPr marL="0" indent="0">
              <a:buNone/>
              <a:tabLst>
                <a:tab pos="914400" algn="l"/>
                <a:tab pos="1379538" algn="l"/>
                <a:tab pos="1828800" algn="l"/>
                <a:tab pos="2293938" algn="l"/>
                <a:tab pos="2743200" algn="l"/>
              </a:tabLst>
            </a:pPr>
            <a:r>
              <a:rPr lang="en-US" dirty="0" smtClean="0">
                <a:solidFill>
                  <a:srgbClr val="000000"/>
                </a:solidFill>
                <a:latin typeface="+mj-lt"/>
              </a:rPr>
              <a:t>	Variable 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declarations</a:t>
            </a:r>
          </a:p>
          <a:p>
            <a:pPr marL="0" indent="0">
              <a:buNone/>
              <a:tabLst>
                <a:tab pos="914400" algn="l"/>
                <a:tab pos="1379538" algn="l"/>
                <a:tab pos="1828800" algn="l"/>
                <a:tab pos="2293938" algn="l"/>
                <a:tab pos="2743200" algn="l"/>
              </a:tabLst>
            </a:pPr>
            <a:r>
              <a:rPr lang="en-US" dirty="0">
                <a:solidFill>
                  <a:srgbClr val="000000"/>
                </a:solidFill>
                <a:latin typeface="+mj-lt"/>
              </a:rPr>
              <a:t>	Constant declarations</a:t>
            </a:r>
          </a:p>
          <a:p>
            <a:pPr marL="0" indent="0">
              <a:buNone/>
              <a:tabLst>
                <a:tab pos="914400" algn="l"/>
                <a:tab pos="1379538" algn="l"/>
                <a:tab pos="1828800" algn="l"/>
                <a:tab pos="2293938" algn="l"/>
                <a:tab pos="2743200" algn="l"/>
              </a:tabLst>
            </a:pPr>
            <a:r>
              <a:rPr lang="en-US" dirty="0">
                <a:solidFill>
                  <a:srgbClr val="000000"/>
                </a:solidFill>
                <a:latin typeface="+mj-lt"/>
              </a:rPr>
              <a:t>	Functions declarations</a:t>
            </a:r>
          </a:p>
          <a:p>
            <a:pPr marL="0" indent="0">
              <a:buNone/>
              <a:tabLst>
                <a:tab pos="914400" algn="l"/>
                <a:tab pos="1379538" algn="l"/>
                <a:tab pos="1828800" algn="l"/>
                <a:tab pos="2293938" algn="l"/>
                <a:tab pos="2743200" algn="l"/>
              </a:tabLst>
            </a:pPr>
            <a:r>
              <a:rPr lang="en-US" dirty="0">
                <a:solidFill>
                  <a:srgbClr val="000000"/>
                </a:solidFill>
                <a:latin typeface="+mj-lt"/>
              </a:rPr>
              <a:t>	Procedure definitions</a:t>
            </a:r>
          </a:p>
          <a:p>
            <a:pPr marL="0" indent="0">
              <a:buNone/>
              <a:tabLst>
                <a:tab pos="914400" algn="l"/>
                <a:tab pos="1379538" algn="l"/>
                <a:tab pos="1828800" algn="l"/>
                <a:tab pos="2293938" algn="l"/>
                <a:tab pos="2743200" algn="l"/>
              </a:tabLst>
            </a:pPr>
            <a:r>
              <a:rPr lang="en-US" dirty="0" smtClean="0">
                <a:solidFill>
                  <a:srgbClr val="0000FF"/>
                </a:solidFill>
                <a:latin typeface="+mj-lt"/>
              </a:rPr>
              <a:t>begin</a:t>
            </a:r>
            <a:endParaRPr lang="en-US" dirty="0">
              <a:solidFill>
                <a:srgbClr val="0000FF"/>
              </a:solidFill>
              <a:latin typeface="+mj-lt"/>
            </a:endParaRPr>
          </a:p>
          <a:p>
            <a:pPr marL="0" indent="0">
              <a:buNone/>
              <a:tabLst>
                <a:tab pos="914400" algn="l"/>
                <a:tab pos="1379538" algn="l"/>
                <a:tab pos="1828800" algn="l"/>
                <a:tab pos="2293938" algn="l"/>
                <a:tab pos="2743200" algn="l"/>
              </a:tabLst>
            </a:pPr>
            <a:r>
              <a:rPr lang="en-US" dirty="0" smtClean="0">
                <a:solidFill>
                  <a:srgbClr val="000000"/>
                </a:solidFill>
                <a:latin typeface="+mj-lt"/>
              </a:rPr>
              <a:t>	sequential statement</a:t>
            </a:r>
          </a:p>
          <a:p>
            <a:pPr marL="0" indent="0">
              <a:buNone/>
              <a:tabLst>
                <a:tab pos="914400" algn="l"/>
                <a:tab pos="1379538" algn="l"/>
                <a:tab pos="1828800" algn="l"/>
                <a:tab pos="2293938" algn="l"/>
                <a:tab pos="2743200" algn="l"/>
              </a:tabLst>
            </a:pPr>
            <a:r>
              <a:rPr lang="en-US" dirty="0">
                <a:solidFill>
                  <a:srgbClr val="000000"/>
                </a:solidFill>
                <a:latin typeface="+mj-lt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+mj-lt"/>
              </a:rPr>
              <a:t>…</a:t>
            </a:r>
          </a:p>
          <a:p>
            <a:pPr marL="0" indent="0">
              <a:buNone/>
              <a:tabLst>
                <a:tab pos="914400" algn="l"/>
                <a:tab pos="1379538" algn="l"/>
                <a:tab pos="1828800" algn="l"/>
                <a:tab pos="2293938" algn="l"/>
                <a:tab pos="2743200" algn="l"/>
              </a:tabLst>
            </a:pPr>
            <a:r>
              <a:rPr lang="en-US" dirty="0">
                <a:solidFill>
                  <a:srgbClr val="000000"/>
                </a:solidFill>
                <a:latin typeface="+mj-lt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+mj-lt"/>
              </a:rPr>
              <a:t>sequential statement</a:t>
            </a:r>
          </a:p>
          <a:p>
            <a:pPr marL="0" indent="0">
              <a:buNone/>
              <a:tabLst>
                <a:tab pos="914400" algn="l"/>
                <a:tab pos="1379538" algn="l"/>
                <a:tab pos="1828800" algn="l"/>
                <a:tab pos="2293938" algn="l"/>
                <a:tab pos="2743200" algn="l"/>
              </a:tabLst>
            </a:pPr>
            <a:r>
              <a:rPr lang="en-US" dirty="0" smtClean="0">
                <a:solidFill>
                  <a:srgbClr val="0000FF"/>
                </a:solidFill>
                <a:latin typeface="+mj-lt"/>
              </a:rPr>
              <a:t>end </a:t>
            </a:r>
            <a:r>
              <a:rPr lang="en-US" dirty="0">
                <a:solidFill>
                  <a:srgbClr val="0000FF"/>
                </a:solidFill>
                <a:latin typeface="+mj-lt"/>
              </a:rPr>
              <a:t>process</a:t>
            </a:r>
            <a:r>
              <a:rPr lang="en-US" dirty="0" smtClean="0">
                <a:solidFill>
                  <a:srgbClr val="000000"/>
                </a:solidFill>
                <a:latin typeface="+mj-lt"/>
              </a:rPr>
              <a:t>;</a:t>
            </a:r>
            <a:endParaRPr lang="en-US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4D65584-0C7D-48B8-BEDE-21A2E8802255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E428E89-579F-43C8-B441-BB390AD4A5E9}" type="datetime3">
              <a:rPr lang="en-US" smtClean="0"/>
              <a:pPr>
                <a:defRPr/>
              </a:pPr>
              <a:t>16 February 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467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Specific Example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>
                <a:solidFill>
                  <a:srgbClr val="000000"/>
                </a:solidFill>
              </a:rPr>
              <a:t>Specific Example Process:</a:t>
            </a:r>
            <a:endParaRPr lang="en-US" dirty="0">
              <a:solidFill>
                <a:srgbClr val="000000"/>
              </a:solidFill>
            </a:endParaRPr>
          </a:p>
          <a:p>
            <a:pPr marL="465138" indent="0">
              <a:buNone/>
              <a:tabLst>
                <a:tab pos="914400" algn="l"/>
                <a:tab pos="1379538" algn="l"/>
                <a:tab pos="1828800" algn="l"/>
                <a:tab pos="2293938" algn="l"/>
                <a:tab pos="2743200" algn="l"/>
              </a:tabLst>
            </a:pPr>
            <a:r>
              <a:rPr lang="en-US" dirty="0" smtClean="0">
                <a:solidFill>
                  <a:srgbClr val="0000FF"/>
                </a:solidFill>
                <a:latin typeface="+mj-lt"/>
              </a:rPr>
              <a:t>process</a:t>
            </a:r>
            <a:r>
              <a:rPr lang="en-US" dirty="0" smtClean="0">
                <a:solidFill>
                  <a:srgbClr val="000000"/>
                </a:solidFill>
                <a:latin typeface="+mj-lt"/>
              </a:rPr>
              <a:t>(A, B)</a:t>
            </a:r>
          </a:p>
          <a:p>
            <a:pPr marL="465138" indent="0">
              <a:buNone/>
              <a:tabLst>
                <a:tab pos="914400" algn="l"/>
                <a:tab pos="1379538" algn="l"/>
                <a:tab pos="1828800" algn="l"/>
                <a:tab pos="2293938" algn="l"/>
                <a:tab pos="2743200" algn="l"/>
              </a:tabLst>
            </a:pPr>
            <a:r>
              <a:rPr lang="en-US" dirty="0" smtClean="0">
                <a:solidFill>
                  <a:srgbClr val="0000FF"/>
                </a:solidFill>
                <a:latin typeface="+mj-lt"/>
              </a:rPr>
              <a:t>begin</a:t>
            </a:r>
            <a:endParaRPr lang="en-US" dirty="0">
              <a:solidFill>
                <a:srgbClr val="0000FF"/>
              </a:solidFill>
              <a:latin typeface="+mj-lt"/>
            </a:endParaRPr>
          </a:p>
          <a:p>
            <a:pPr marL="465138" indent="0">
              <a:buNone/>
              <a:tabLst>
                <a:tab pos="914400" algn="l"/>
                <a:tab pos="1379538" algn="l"/>
                <a:tab pos="1828800" algn="l"/>
                <a:tab pos="2293938" algn="l"/>
                <a:tab pos="2743200" algn="l"/>
              </a:tabLst>
            </a:pPr>
            <a:r>
              <a:rPr lang="en-US" dirty="0" smtClean="0">
                <a:solidFill>
                  <a:srgbClr val="000000"/>
                </a:solidFill>
                <a:latin typeface="+mj-lt"/>
              </a:rPr>
              <a:t>		Y &lt;= A </a:t>
            </a:r>
            <a:r>
              <a:rPr lang="en-US" dirty="0" smtClean="0">
                <a:solidFill>
                  <a:srgbClr val="0000FF"/>
                </a:solidFill>
                <a:latin typeface="+mj-lt"/>
              </a:rPr>
              <a:t>and </a:t>
            </a:r>
            <a:r>
              <a:rPr lang="en-US" dirty="0" smtClean="0">
                <a:solidFill>
                  <a:srgbClr val="000000"/>
                </a:solidFill>
                <a:latin typeface="+mj-lt"/>
              </a:rPr>
              <a:t>B;</a:t>
            </a:r>
          </a:p>
          <a:p>
            <a:pPr marL="465138" indent="0">
              <a:buNone/>
              <a:tabLst>
                <a:tab pos="914400" algn="l"/>
                <a:tab pos="1379538" algn="l"/>
                <a:tab pos="1828800" algn="l"/>
                <a:tab pos="2293938" algn="l"/>
                <a:tab pos="2743200" algn="l"/>
              </a:tabLst>
            </a:pPr>
            <a:r>
              <a:rPr lang="en-US" dirty="0" smtClean="0">
                <a:solidFill>
                  <a:srgbClr val="0000FF"/>
                </a:solidFill>
                <a:latin typeface="+mj-lt"/>
              </a:rPr>
              <a:t>end </a:t>
            </a:r>
            <a:r>
              <a:rPr lang="en-US" dirty="0">
                <a:solidFill>
                  <a:srgbClr val="0000FF"/>
                </a:solidFill>
                <a:latin typeface="+mj-lt"/>
              </a:rPr>
              <a:t>process</a:t>
            </a:r>
            <a:r>
              <a:rPr lang="en-US" dirty="0" smtClean="0">
                <a:solidFill>
                  <a:srgbClr val="000000"/>
                </a:solidFill>
                <a:latin typeface="+mj-lt"/>
              </a:rPr>
              <a:t>;</a:t>
            </a:r>
          </a:p>
          <a:p>
            <a:pPr marL="0" indent="0">
              <a:buNone/>
              <a:tabLst>
                <a:tab pos="914400" algn="l"/>
                <a:tab pos="1379538" algn="l"/>
                <a:tab pos="1828800" algn="l"/>
                <a:tab pos="2293938" algn="l"/>
                <a:tab pos="2743200" algn="l"/>
              </a:tabLst>
            </a:pPr>
            <a:endParaRPr lang="en-US" b="0" dirty="0" smtClean="0">
              <a:solidFill>
                <a:srgbClr val="000000"/>
              </a:solidFill>
              <a:latin typeface="+mj-lt"/>
            </a:endParaRPr>
          </a:p>
          <a:p>
            <a:pPr lvl="0"/>
            <a:r>
              <a:rPr lang="en-US" dirty="0" smtClean="0">
                <a:solidFill>
                  <a:srgbClr val="000000"/>
                </a:solidFill>
                <a:latin typeface="+mj-lt"/>
              </a:rPr>
              <a:t>What do we get?</a:t>
            </a:r>
            <a:endParaRPr lang="en-US" dirty="0">
              <a:solidFill>
                <a:srgbClr val="000000"/>
              </a:solidFill>
              <a:latin typeface="+mj-lt"/>
            </a:endParaRPr>
          </a:p>
          <a:p>
            <a:pPr marL="0" indent="0">
              <a:buNone/>
              <a:tabLst>
                <a:tab pos="914400" algn="l"/>
                <a:tab pos="1379538" algn="l"/>
                <a:tab pos="1828800" algn="l"/>
                <a:tab pos="2293938" algn="l"/>
                <a:tab pos="2743200" algn="l"/>
              </a:tabLst>
            </a:pPr>
            <a:endParaRPr lang="en-US" b="0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4D65584-0C7D-48B8-BEDE-21A2E8802255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E428E89-579F-43C8-B441-BB390AD4A5E9}" type="datetime3">
              <a:rPr lang="en-US" smtClean="0"/>
              <a:pPr>
                <a:defRPr/>
              </a:pPr>
              <a:t>16 February 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597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4_USAFA Standard">
  <a:themeElements>
    <a:clrScheme name="4_USAFA Standar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4_USAFA Standar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4_USAFA Standar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USAFA Standard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8">
        <a:dk1>
          <a:srgbClr val="0C2D83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9256F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5_USAFA Standard">
  <a:themeElements>
    <a:clrScheme name="4_USAFA Standar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4_USAFA Standar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4_USAFA Standar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USAFA Standard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8">
        <a:dk1>
          <a:srgbClr val="0C2D83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9256F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Unknown Document Type" ma:contentTypeID="0x010104" ma:contentTypeVersion="0" ma:contentTypeDescription="" ma:contentTypeScope="" ma:versionID="05d83ceaa0bbd2e3bc716e6e66bd857a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3d69fe45253d5ff147bb69036b756a7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3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A6BADE1-4A4A-48A5-911B-5F6548B33A51}">
  <ds:schemaRefs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purl.org/dc/dcmitype/"/>
    <ds:schemaRef ds:uri="http://schemas.openxmlformats.org/package/2006/metadata/core-properties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7DC1FC98-47FD-484D-96C4-FA35BF0221F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7898C6F1-02C7-4807-8DB1-44412B5FAC7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68505</TotalTime>
  <Words>769</Words>
  <Application>Microsoft Office PowerPoint</Application>
  <PresentationFormat>On-screen Show (4:3)</PresentationFormat>
  <Paragraphs>377</Paragraphs>
  <Slides>22</Slides>
  <Notes>1</Notes>
  <HiddenSlides>1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24" baseType="lpstr">
      <vt:lpstr>4_USAFA Standard</vt:lpstr>
      <vt:lpstr>5_USAFA Standard</vt:lpstr>
      <vt:lpstr>PowerPoint Presentation</vt:lpstr>
      <vt:lpstr>Lesson 17 Outline</vt:lpstr>
      <vt:lpstr>VHDL –  What we have talked about</vt:lpstr>
      <vt:lpstr>Flip-Flops and Finite State Machines</vt:lpstr>
      <vt:lpstr>Finite State Machines – Design/Analysis</vt:lpstr>
      <vt:lpstr>Finite State Machines -   Moore vs Mealy Machine</vt:lpstr>
      <vt:lpstr>Process</vt:lpstr>
      <vt:lpstr>Generic Example Process</vt:lpstr>
      <vt:lpstr>Specific Example Process</vt:lpstr>
      <vt:lpstr>No Process</vt:lpstr>
      <vt:lpstr>Make a Process</vt:lpstr>
      <vt:lpstr>Rules for Processes</vt:lpstr>
      <vt:lpstr>If Statements</vt:lpstr>
      <vt:lpstr>Flip-Flop Example</vt:lpstr>
      <vt:lpstr>Processes</vt:lpstr>
      <vt:lpstr>Blocking Statement  Example</vt:lpstr>
      <vt:lpstr>NonBlocking Statement Example</vt:lpstr>
      <vt:lpstr>In Class Exercise #1:</vt:lpstr>
      <vt:lpstr>In Class Exercise #2:</vt:lpstr>
      <vt:lpstr>Example Process</vt:lpstr>
      <vt:lpstr>Extra Instruction (EI)</vt:lpstr>
      <vt:lpstr>PowerPoint Presentation</vt:lpstr>
    </vt:vector>
  </TitlesOfParts>
  <Company>usafa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Briefing Topic Title Goes Here  (1 January 2005)</dc:title>
  <dc:creator>Falkinburg, Jeffrey L MAJ USAF USAFA USAFA/DFEC</dc:creator>
  <cp:lastModifiedBy>Maj Jeff Falkinburg</cp:lastModifiedBy>
  <cp:revision>4278</cp:revision>
  <cp:lastPrinted>2015-06-02T19:35:14Z</cp:lastPrinted>
  <dcterms:created xsi:type="dcterms:W3CDTF">2005-08-12T19:45:51Z</dcterms:created>
  <dcterms:modified xsi:type="dcterms:W3CDTF">2017-02-16T22:13:37Z</dcterms:modified>
</cp:coreProperties>
</file>