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7"/>
  </p:notesMasterIdLst>
  <p:handoutMasterIdLst>
    <p:handoutMasterId r:id="rId28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25" r:id="rId21"/>
    <p:sldId id="326" r:id="rId22"/>
    <p:sldId id="327" r:id="rId23"/>
    <p:sldId id="328" r:id="rId24"/>
    <p:sldId id="309" r:id="rId25"/>
    <p:sldId id="280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60" d="100"/>
          <a:sy n="60" d="100"/>
        </p:scale>
        <p:origin x="-144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21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21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18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State Machine for Stoplight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3"/>
            <a:endCxn id="19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  <p:bldP spid="17" grpId="0"/>
      <p:bldP spid="19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stoplight_state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(red, green, yellow);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signal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next_state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urier"/>
              </a:rPr>
              <a:t>stoplight_state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;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State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process 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"/>
              </a:rPr>
              <a:t>clk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, reset</a:t>
            </a:r>
            <a:r>
              <a:rPr lang="en-US" sz="22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US" sz="2200" dirty="0">
              <a:solidFill>
                <a:srgbClr val="0081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begin</a:t>
            </a:r>
            <a:endParaRPr lang="en-US" sz="22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reset = '1'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then	</a:t>
            </a:r>
            <a:endParaRPr lang="en-US" dirty="0">
              <a:solidFill>
                <a:srgbClr val="0000FF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&lt;= yellow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b="0" dirty="0" smtClean="0">
                <a:solidFill>
                  <a:srgbClr val="008100"/>
                </a:solidFill>
                <a:latin typeface="Courier"/>
              </a:rPr>
              <a:t>--Reset state</a:t>
            </a:r>
            <a:endParaRPr lang="en-US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urier"/>
              </a:rPr>
              <a:t>elsif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EF00EF"/>
                </a:solidFill>
                <a:latin typeface="Courier"/>
              </a:rPr>
              <a:t>rising_edge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clk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))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then</a:t>
            </a: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next_state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;</a:t>
            </a:r>
            <a:r>
              <a:rPr lang="en-US" b="0" dirty="0" smtClean="0">
                <a:solidFill>
                  <a:srgbClr val="008100"/>
                </a:solidFill>
                <a:latin typeface="Courier"/>
              </a:rPr>
              <a:t>--Next state 				   becomes current state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200" dirty="0">
                <a:solidFill>
                  <a:srgbClr val="0000FF"/>
                </a:solidFill>
                <a:latin typeface="Courier"/>
              </a:rPr>
              <a:t>process</a:t>
            </a:r>
            <a:r>
              <a:rPr lang="en-US" sz="2200" dirty="0">
                <a:solidFill>
                  <a:srgbClr val="000000"/>
                </a:solidFill>
                <a:latin typeface="Courier"/>
              </a:rPr>
              <a:t>;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09" y="4333837"/>
            <a:ext cx="3556828" cy="20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process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,</a:t>
            </a:r>
            <a:r>
              <a:rPr lang="en-US" sz="1800" dirty="0" smtClean="0">
                <a:solidFill>
                  <a:srgbClr val="008100"/>
                </a:solidFill>
                <a:latin typeface="Courier"/>
              </a:rPr>
              <a:t>–- Other sensitive inputs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)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begin</a:t>
            </a:r>
            <a:endParaRPr lang="en-US" sz="1800" dirty="0">
              <a:solidFill>
                <a:srgbClr val="0000FF"/>
              </a:solidFill>
              <a:latin typeface="Courier"/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case </a:t>
            </a:r>
            <a:r>
              <a:rPr lang="en-US" sz="1800" dirty="0" err="1">
                <a:solidFill>
                  <a:srgbClr val="000000"/>
                </a:solidFill>
                <a:latin typeface="Courier"/>
              </a:rPr>
              <a:t>current_state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is</a:t>
            </a: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state1=&gt;</a:t>
            </a:r>
            <a:endParaRPr lang="en-US" sz="1800" dirty="0">
              <a:solidFill>
                <a:srgbClr val="000000"/>
              </a:solidFill>
              <a:latin typeface="Courier"/>
            </a:endParaRP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 smtClean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state2 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state3 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others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=&gt;</a:t>
            </a:r>
          </a:p>
          <a:p>
            <a:pPr marL="1314450" lvl="3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b="1" dirty="0">
                <a:solidFill>
                  <a:srgbClr val="008100"/>
                </a:solidFill>
                <a:latin typeface="Courier"/>
              </a:rPr>
              <a:t>-- Sequential Statements</a:t>
            </a:r>
            <a:endParaRPr lang="en-US" sz="1800" b="1" dirty="0">
              <a:solidFill>
                <a:srgbClr val="000000"/>
              </a:solidFill>
              <a:latin typeface="Courier"/>
            </a:endParaRPr>
          </a:p>
          <a:p>
            <a:pPr marL="403225" lvl="1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1800" dirty="0">
                <a:solidFill>
                  <a:srgbClr val="0000FF"/>
                </a:solidFill>
                <a:latin typeface="Courier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Courier"/>
              </a:rPr>
              <a:t>;</a:t>
            </a:r>
            <a:endParaRPr lang="en-US" sz="18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200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/>
              <a:t> (check output)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Report</a:t>
            </a:r>
            <a:r>
              <a:rPr lang="en-US" dirty="0" smtClean="0"/>
              <a:t> (report message)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Severity</a:t>
            </a:r>
            <a:r>
              <a:rPr lang="en-US" dirty="0" smtClean="0"/>
              <a:t> (Error, Warning, Note, Failure)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A &lt;= '0'; B &lt;= '0'; C &lt;= '0'; D &lt;= '0' ; S &lt;=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"00"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nn-NO" sz="1800" b="0" dirty="0" smtClean="0">
                <a:solidFill>
                  <a:srgbClr val="0000FF"/>
                </a:solidFill>
                <a:latin typeface="Courier"/>
              </a:rPr>
              <a:t>wait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for 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10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ns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0000FF"/>
                </a:solidFill>
                <a:latin typeface="Courier"/>
              </a:rPr>
              <a:t>ASSERT 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Y = '1'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REPORT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"Test 0000 00 Failed"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SEVERITY 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ERROR;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		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Can use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Error, Warning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,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Note Failure</a:t>
            </a:r>
            <a:endParaRPr lang="en-US" sz="1800" dirty="0" smtClean="0"/>
          </a:p>
          <a:p>
            <a:r>
              <a:rPr lang="en-US" dirty="0" smtClean="0"/>
              <a:t>Be Careful with its use:  What could be an issue?</a:t>
            </a:r>
          </a:p>
          <a:p>
            <a:pPr lvl="1"/>
            <a:r>
              <a:rPr lang="en-US" dirty="0" smtClean="0"/>
              <a:t>Propagation Delay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sz="2200" dirty="0" smtClean="0"/>
              <a:t>How Many of you have investigated your </a:t>
            </a:r>
            <a:r>
              <a:rPr lang="en-US" sz="2200" dirty="0" err="1" smtClean="0"/>
              <a:t>testbenches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Declaration:  In Architecture…Before Begin (</a:t>
            </a:r>
            <a:r>
              <a:rPr lang="en-US" sz="2200" i="1" dirty="0" smtClean="0"/>
              <a:t>Make Known</a:t>
            </a:r>
            <a:r>
              <a:rPr lang="en-US" sz="2200" dirty="0" smtClean="0"/>
              <a:t>)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component </a:t>
            </a:r>
            <a:r>
              <a:rPr lang="en-US" sz="2000" dirty="0" err="1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: mode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signal_type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;</a:t>
            </a:r>
            <a:endParaRPr lang="it-IT" sz="2000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	Input0, Input1 : </a:t>
            </a:r>
            <a:r>
              <a:rPr lang="it-IT" sz="2000" dirty="0">
                <a:solidFill>
                  <a:srgbClr val="0000FF"/>
                </a:solidFill>
                <a:latin typeface="Courier"/>
              </a:rPr>
              <a:t>in </a:t>
            </a:r>
            <a:r>
              <a:rPr lang="it-IT" sz="2000" dirty="0">
                <a:solidFill>
                  <a:srgbClr val="EF00EF"/>
                </a:solidFill>
                <a:latin typeface="Courier"/>
              </a:rPr>
              <a:t>std_logic</a:t>
            </a:r>
            <a:r>
              <a:rPr lang="it-IT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741363" lvl="2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 	Output :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out </a:t>
            </a:r>
            <a:r>
              <a:rPr lang="en-US" sz="2000" dirty="0" err="1">
                <a:solidFill>
                  <a:srgbClr val="EF00EF"/>
                </a:solidFill>
                <a:latin typeface="Courier"/>
              </a:rPr>
              <a:t>std_logic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component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2000" dirty="0" smtClean="0"/>
              <a:t>Instantiation:  </a:t>
            </a:r>
            <a:r>
              <a:rPr lang="en-US" sz="2000" dirty="0"/>
              <a:t>In </a:t>
            </a:r>
            <a:r>
              <a:rPr lang="en-US" sz="2000" dirty="0" smtClean="0"/>
              <a:t>Architecture…After Begin (</a:t>
            </a:r>
            <a:r>
              <a:rPr lang="en-US" sz="2000" i="1" dirty="0" smtClean="0"/>
              <a:t>Component Used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Component_Label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map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Port_name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=&gt; Signal name,</a:t>
            </a:r>
            <a:endParaRPr lang="en-US" sz="20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Input0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a,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Input1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b,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Output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Y);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 smtClean="0"/>
              <a:t>Draw me a picture of a Mealy or Moore State Transition Diagram that shows</a:t>
            </a:r>
          </a:p>
          <a:p>
            <a:r>
              <a:rPr lang="en-US" dirty="0" smtClean="0"/>
              <a:t>A Snail is crawling across a sequence of numbers and he smiles if the last 2 numbers are “11”</a:t>
            </a:r>
          </a:p>
          <a:p>
            <a:r>
              <a:rPr lang="en-US" dirty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pic>
        <p:nvPicPr>
          <p:cNvPr id="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Exercise – One Moore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800100" y="1536700"/>
            <a:ext cx="522363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 Snail is crawling across a sequence of numbers and he smiles if the last 2 numbers are “11”</a:t>
            </a:r>
          </a:p>
          <a:p>
            <a:r>
              <a:rPr lang="en-US" sz="2000" kern="0" dirty="0" smtClean="0"/>
              <a:t>Sequence:  0100110111</a:t>
            </a:r>
          </a:p>
          <a:p>
            <a:endParaRPr lang="en-US" kern="0" dirty="0" smtClean="0"/>
          </a:p>
        </p:txBody>
      </p:sp>
      <p:pic>
        <p:nvPicPr>
          <p:cNvPr id="30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8671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S1</a:t>
            </a:r>
          </a:p>
          <a:p>
            <a:pPr algn="ctr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=0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16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/>
              <a:t>=0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67150" y="50958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=1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Curved Connector 6"/>
          <p:cNvCxnSpPr>
            <a:stCxn id="5" idx="7"/>
            <a:endCxn id="4" idx="1"/>
          </p:cNvCxnSpPr>
          <p:nvPr/>
        </p:nvCxnSpPr>
        <p:spPr bwMode="auto">
          <a:xfrm rot="5400000" flipH="1" flipV="1">
            <a:off x="3343275" y="28328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urved Connector 7"/>
          <p:cNvCxnSpPr>
            <a:stCxn id="4" idx="6"/>
            <a:endCxn id="6" idx="6"/>
          </p:cNvCxnSpPr>
          <p:nvPr/>
        </p:nvCxnSpPr>
        <p:spPr bwMode="auto">
          <a:xfrm>
            <a:off x="4914900" y="38671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urved Connector 8"/>
          <p:cNvCxnSpPr>
            <a:stCxn id="6" idx="2"/>
            <a:endCxn id="5" idx="4"/>
          </p:cNvCxnSpPr>
          <p:nvPr/>
        </p:nvCxnSpPr>
        <p:spPr bwMode="auto">
          <a:xfrm rot="10800000">
            <a:off x="2295526" y="43719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5" idx="0"/>
            <a:endCxn id="5" idx="2"/>
          </p:cNvCxnSpPr>
          <p:nvPr/>
        </p:nvCxnSpPr>
        <p:spPr bwMode="auto">
          <a:xfrm rot="16200000" flipH="1" flipV="1">
            <a:off x="1781175" y="33527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47800" y="283308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25762" y="283159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675" y="458003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94198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19" name="Curved Connector 18"/>
          <p:cNvCxnSpPr>
            <a:stCxn id="4" idx="3"/>
            <a:endCxn id="5" idx="5"/>
          </p:cNvCxnSpPr>
          <p:nvPr/>
        </p:nvCxnSpPr>
        <p:spPr bwMode="auto">
          <a:xfrm rot="5400000">
            <a:off x="3343275" y="354680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925762" y="419212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23" name="Curved Connector 22"/>
          <p:cNvCxnSpPr>
            <a:stCxn id="6" idx="3"/>
            <a:endCxn id="6" idx="6"/>
          </p:cNvCxnSpPr>
          <p:nvPr/>
        </p:nvCxnSpPr>
        <p:spPr bwMode="auto">
          <a:xfrm rot="5400000" flipH="1" flipV="1">
            <a:off x="4289261" y="5332029"/>
            <a:ext cx="356965" cy="894311"/>
          </a:xfrm>
          <a:prstGeom prst="curvedConnector4">
            <a:avLst>
              <a:gd name="adj1" fmla="val -121471"/>
              <a:gd name="adj2" fmla="val 11917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19675" y="578722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endCxn id="5" idx="2"/>
          </p:cNvCxnSpPr>
          <p:nvPr/>
        </p:nvCxnSpPr>
        <p:spPr bwMode="auto">
          <a:xfrm>
            <a:off x="800100" y="3867150"/>
            <a:ext cx="97155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2475" y="347183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09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/>
      <p:bldP spid="15" grpId="0"/>
      <p:bldP spid="17" grpId="0"/>
      <p:bldP spid="18" grpId="0"/>
      <p:bldP spid="22" grpId="0"/>
      <p:bldP spid="48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3.7 on p 132</a:t>
            </a:r>
          </a:p>
          <a:p>
            <a:r>
              <a:rPr lang="en-US" dirty="0"/>
              <a:t>A Snail is crawling across a sequence of numbers and he smiles if the last 2 numbers are “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”</a:t>
            </a:r>
          </a:p>
          <a:p>
            <a:r>
              <a:rPr lang="en-US" dirty="0"/>
              <a:t>Sequence:  0100110111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668121"/>
            <a:ext cx="78136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31937" y="5877921"/>
            <a:ext cx="608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3.30 FSM state transition diagrams: (a) Moore machine, (b) Mealy machine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7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18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Lab 2 Prelab Due BOC LSN 19!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err="1" smtClean="0"/>
              <a:t>Testbenches</a:t>
            </a:r>
            <a:endParaRPr lang="en-US" dirty="0"/>
          </a:p>
          <a:p>
            <a:r>
              <a:rPr lang="en-US" dirty="0" smtClean="0"/>
              <a:t>VHDL,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Structural VHDL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21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Statement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A;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B;</a:t>
            </a:r>
            <a:endParaRPr lang="en-US" sz="3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Statement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rgbClr val="FF0000"/>
              </a:solidFill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(A, B)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variable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'0';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A;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2286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B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Y &lt;= </a:t>
            </a:r>
            <a:r>
              <a:rPr lang="en-US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3200" dirty="0">
              <a:latin typeface="Calibri"/>
              <a:ea typeface="Calibri"/>
              <a:cs typeface="Times New Roman"/>
            </a:endParaRPr>
          </a:p>
          <a:p>
            <a:pPr marL="0" lv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#1: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Write an HDL Module for a JK Flip Flop: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Inputs:  J, K, </a:t>
                </a:r>
                <a:r>
                  <a:rPr lang="en-US" dirty="0" err="1" smtClean="0">
                    <a:latin typeface="+mj-lt"/>
                  </a:rPr>
                  <a:t>Clk</a:t>
                </a:r>
                <a:endParaRPr lang="en-US" dirty="0">
                  <a:latin typeface="+mj-lt"/>
                </a:endParaRPr>
              </a:p>
              <a:p>
                <a:pPr lvl="0"/>
                <a:r>
                  <a:rPr lang="en-US" dirty="0" smtClean="0">
                    <a:latin typeface="+mj-lt"/>
                  </a:rPr>
                  <a:t>Output:  Q</a:t>
                </a:r>
              </a:p>
              <a:p>
                <a:pPr lvl="1"/>
                <a:r>
                  <a:rPr lang="en-US" sz="2400" dirty="0" smtClean="0">
                    <a:latin typeface="+mj-lt"/>
                  </a:rPr>
                  <a:t> ↑</a:t>
                </a:r>
                <a:r>
                  <a:rPr lang="en-US" dirty="0" smtClean="0">
                    <a:latin typeface="+mj-lt"/>
                  </a:rPr>
                  <a:t> 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  	Q Keeps old value if J=K=0</a:t>
                </a:r>
              </a:p>
              <a:p>
                <a:pPr lvl="1"/>
                <a:r>
                  <a:rPr lang="en-US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latin typeface="+mj-lt"/>
                    <a:sym typeface="Wingdings" panose="05000000000000000000" pitchFamily="2" charset="2"/>
                  </a:rPr>
                  <a:t>		Q = 1  if J=1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		Q = </a:t>
                </a:r>
                <a:r>
                  <a:rPr lang="en-US" dirty="0" smtClean="0">
                    <a:sym typeface="Wingdings" panose="05000000000000000000" pitchFamily="2" charset="2"/>
                  </a:rPr>
                  <a:t>0  if K=1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𝐐</m:t>
                    </m:r>
                    <m:r>
                      <a:rPr lang="en-US" b="1" i="0" dirty="0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  <a:sym typeface="Wingdings" panose="05000000000000000000" pitchFamily="2" charset="2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if </a:t>
                </a:r>
                <a:r>
                  <a:rPr lang="en-US" dirty="0" smtClean="0">
                    <a:sym typeface="Wingdings" panose="05000000000000000000" pitchFamily="2" charset="2"/>
                  </a:rPr>
                  <a:t>J=K=1 (i.e. Toggle)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  <a:p>
                <a:pPr marL="1371600" lvl="3" indent="0">
                  <a:buNone/>
                </a:pPr>
                <a:endParaRPr lang="en-US" dirty="0" smtClean="0">
                  <a:latin typeface="+mj-lt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6" name="AutoShape 2" descr="Image result for jk flip flop truth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jk flip flop truth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jk flip flop truth tab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Image result for jk flip flop truth tab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jk flip flop truth tabl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RoAAACzCAMAAABhCSMaAAABIFBMVEX///8AAAD7+vnn280vJx1tX0xzZVP/9ej/8dj07+j/5MFlV0Th1caamJUgGRDa2tmAcFzLwLSKe2b/6sbbxaeXhWz/+t/k4uESBQDMvqz/8cysp6Gqlnv//fb/9tDu6eO5s6svJRVsY1ZeUkDIxMDBtqnkzKwnJSP65cs2LiTw7+99dm6ei3FwbWhCOS+ek4RgVUhJPCmgk3y2qpDt4L5VSj+OeV25pIv///Ht1bTo1r6onYWsopZ4Zk09Ny7s5dyPi4XMuaG/u7ZUUU0kGAArHgY5Lh9bSzZDMRTFtqQaDABtbm5jXle6u7sqKCaFe28cDQDHro47LRdGQj0YFhPr3MoTAAA+Pj5/fXvGxseUiXuHh4iKdFanoZrh29TIuqifB9++AAASM0lEQVR4nO2dCVvaShfHcyKLLIWYhIKRhFV6iV4MS4wsCtgWX217rV701b5X+v2/xTuTsJuB4TZiafN/HhWSyTI/Z05m5sycMIwrV65cuXLlypUrV44r/phamqb9OBh/ZgePgZe8n3UotTfWOTmVnIW9qa+D8TFP+cnWJHgnpw3BvvM3u149wli9tm0KFv34vTNo9iYHeSeFIwmh8edUbvPRpNJ7e2kduDSh1AyODPTb73teaiIQQ79JpeYXQGMqCwZp1yEcMc/QmMqAOLvhF0WTxH9YlWV2v6M/qrk1nEIfOeALbdZEEzcG7NRBQzSsemPsmtsxGvW7EcZfRmjYgXHJMhusIZoWGDxEalUIYQMSBc/JrmVQRMEHMQ59eB+fHGShGVzgBOUdBqPxJfGXXGqERh6U8IanV8mUM7LQyEnQwduUq5ZtjUJxO/AYAp+RrCM0/dvH/TJ8VscHDdGcGqIYg1sGo/kLKmK1BNnAEE30Q6IqdkuQfpVcOaIxmkQa/b2coMG2pqIIQSELGm7YAETHB41sjSxIig92MRroSoJUL8H5EE0OREWQxMjfr5AnhzRG8x4zmUETg4oUDApDMxyyap6psRkudKtZbKyTUFKCwaAUgzf+Ow2haYNeq9frBS0SXn+eHNIYzZ/42wI0PjgcHzREM3jwYHtioslKGE0VcrWaBpdvuxApYQEsaE3+5PoBNPlEgu/W+Wk0XdAwmqpiQOnA1PXWa+TKEc2jCWFjS4WGvQADmZNDC41mVqgmcNuoQl2ehMH3KtlxUrNoROhhNEcYDXuMzPAiNAmoC0FpWGpAQhZb0FBa0wyzABvdpsGaRcN8BU5Vq2CWmkdkSmsL0JShKaGW0BCNVq/VeNDawydUBc5UpLhqe9WN0Ger6doaokknIJMB/uzdCbKyH8HjqQvD7qUXYuODPgB+7uwjHvq9F75hNE8Z0D2QGaAm3wU+pXqNWoO5MlReIU8OKRkymyv505b1fcebCUXbMR59ZFPZzEVAbp3uWAknQzLHp2Zh+H6ROY2HT1En7OY0NTjulffMkZ3WKQbHRr29TC62fKzHlStXrjZWga3fXUQ0TxnP2lUsrv+aRJWJbN6A5luzQnDGrfuaRBXJ3fo3IL71r1dh4Nd9SaK2uUVodqjtkkOKIjTrviZJfhcNSS4aolw0RK2IZtC2HyZhB2Y/LzUgDxKwg3w+2paZ9sjl1B5YmwfyJBEBzckfhby47vG81dD4M5z9LIXd8jf0O5W9zdvuRgof9ADuL/LM8UcLH3t6ixm1MtxyNNXQO+iX99Y7Q2I1NH9YA5jPlYcD1Hr2kV1maYhkDaPiE5Xs0F3AhqDBMF0oTZdDezRvoFQRmzoQ/i8vJKfQ3CM0x9AhnWo3oRckrKDkm6Cpn7T75ZkRFzs08g1ka4ogSRok5fmdLyin0CQO3u7AKenOWS8UsEsAD31Po6nlsANuSnZotjU8SBwMCoV+ZHtBVpyWY6WGEyOa/SwapLjlEXiGxgeXswnt0IwPFrg5kC8rp9BcafqC+74x/SrP0PBTc0Ms2aG5gUPrYKECxgnxGo7LKTQRALj2k87UBMMODfQTcxe3Q2NAcoimCc0NRHN11uCfzyEaybAvNRUxMefOX1ZqqhuIBj2h2vcZ0qnCoNvZGuzf/zbThrRDEwZNGtmaxqK8OKxV0XjtmxboCYUbNznCmdQy1CdPqIK5DZthWf7rKjqd0A7NH/rwCVXvexZlxWmtgEaW31ahYv98Nts17DW0CKfKQ1EUkGomGlaWZRMNwzSgNw3btslXhVIdH1uEm+UZck70aORmMvYuM7BPumt6J+P/Je2Xm5DwVZKxLG4N+3ie5/bfhgA/7DvAL+so+JNwVqlWSp7qOps1K6BplwE+dAlJd75e4z+XwBG89HLempkXZk6tSXwxv9f06LcvElNXse8oyDc6PoSvL8mMs1rF1jSID2c6NZYbUdKgxIm/0cx6YL6F+KLanPEaWS584dtr7ERtDhqsdfYul6Dp+gPrlYjQrPmSRAkL0eg+73qlwdm6L0lUtuhZgOY31yI04tvt9aqBKtSaL0nWwgq1zuERU8gMr/uSRP18T6h1X5KoV0HDEh/Cvz2adpc06fe3RxMljPq4aJhzcNEQdAyka1KgkSn8dO19wuAIUTZe4xXRLFwYQLauc+kyUzPLZzWHhlVVde6S7FeKZT5psrOQoOtPzzathEZ9PH4iOrXV/HHsnApOF+AvQsJZNPnTDwAX+ZlicvCeotSk4Q3NjUyp/XyAchU06mcgr81ir+GsTxofndVn1AZP2++aQZOPJHijUoTrqYIzeEcaY53W6miYf3rzc/pXQeOFrlLTCWOceCWl5KNZ1LZV4SHZtB8Wm0aT/3pWl0xX92TNC/ME6JeqypOapsbVKaOuml8xGtXazKrxsJmUVfGm4SwNlIplVeuArvk3DjPj98xKaBrACXiNn+1sCBn0WlCoU01mODkcOhWeawoNewpdyXQkvIPx/oC3hH5f5Kqopv2Js9TuoCJ4mx8V1jQeZi0jNA94+xe0pZVAH/gAXoS1U0b7sEHAy2KAe4MHYM9vARI4R6ny6dy9rICmBU0B595nl/td4IVgUOqXaRYoxeZX/481jQbOBMv9xE8eaPEex+DlutCK8uZIvQaVQrcEQwt4Dr18NBrFa4tCN0lPIs+wRlIs8JBm5Bhk3kT3oMjgGh0riKUEQpOHrChyuKwHfJm5e1kBzQNU0b0KoNvl3uQWlPRE3GbnvKjQFEzYGI1hRliw9ifwyrMcHiNmcxBg9rBbVKrDhWkotnolq7an8YJwtLOD10OjOglaTYjhp5bMw3emCjEpKATxQrxPJbRX0N+be+buZRU0iS5G0+/ZoXkCA6PRwDE0XTgcoqni1WKj/ThERQ43GVl0lpODvogSKZplKM5Hz2zLDIexBRDqRoxHtR2hweMIe9BUfNA1/43ADDJ61TAMvRfGpWruXv4FGts6Y6FRdOfQiLalZhaNoL3Djk2Fs9DsjezgBI1QPQOdm0WjecQhmvyVNWb18QfRdMwKFbR3e+9DBV+umHHQ1ujSc1sTwY3FMRrJN1Nq0s9LjQi6oCieGTTZcanJX12PzixzP4DmEudeKMCxXdvFfHwhQxSimW5Hh+YCZR2TqRXvx/tTZTwjZ4xGOYQmsjW1oa0JZ95b/5kxGskAAxmb/hSa1okBvCQoBWRr2uW/R/cbCOlz97JKuwY0dMYYpG0TFz01QSE82edFhQZZDh3bUGQavkwSdCLMBE1XZvuRrlTPji57DZ8b243dYfEJg0+6QT/B2HSFemICt8CLqKIhM3wEB43t7cYdKo9XU60nU6ugaYFPrABn31jbhZJoJMhz1qYVI04GmWkN70Ek2TX+7uMmdgA9k3FpTeMMhoZo0J033iNTkRlP7LlG7R0oMel7s9RcXcssbsKEtHJj+2hUalC7hvOAp6Lhdk0HH4C35Z9ZyVXQsEcZgFPSGtkWalCF6Dq8W+dUQ1n+8xy+b19Bxo20HjQxor8PZCacZ82z4ETq+d75VPi18Jcv6GvK3BQ4j1r7/QN0QPwc1534Of7nyaJYV0o9fJbwl70vuJd2+zB/Tyt1L1H7Ok7ue6OdPzyvd67nHYjHD0sJz38vDWRXKmbD7hKIHdwVJEmKCNPN3/Tz027AsHmj9alb4pSgZPUZj+b7OqvrOCaiyv9h+kR76WepNgANUh1Pk1RKVI8/Ch3j5oyWXxKVYjPQiLglomhUHTQKIcPQUJeeazPQ7DqLhk6bgSaOuyHOVSg6bQYatccpgrDmUHObgUY+ArFWceSxTa/NQMOo2YRuNvnWqFdBk7pZ3bHbNdYdqsZ17BL1Kmgur345NGpjYQNSpg16FiOOBc6jYZe3zF5MK6BJ7X1cNE0rkI8d0nkvmR6tYzd/MBykeg3Rowl4obQAzQreyzBAkTBxfRbNLpT7uQ1Aw6RrxgI0ZhxYKu8ltWOXUc+ZvzYCDQ48SEQz9l4uLzZ3MQ4OCZ7rZ2b43eajGXovExQ9QFY+hALBYv+KaJz3Xlr6BdA477209MugUVw0z+W899LSL4DGee+lpV8AzQt4L01tCBpmbwEa7L2s9nVK7yU1Gk9oM9BYrj+CWj2ACzof0TE9mvwyl8jLycFBCXrvZfuGlHBjByVeXi4aolw0RLloiHLREOWiIcpFQ9RvjyZw5669JCgac9EQFL395Vx0zNbT/oIuTXiXsr/Tol6WOnjaX+8cgCmtgibAJzxX70id7y0OPtAM8THmmjPCnlk0AQ5d0PNa/stV0MQgVut6SvYhkeNf9dIVHZo2gEbYNYuGh0q96jl7pRcxr4DGD5ogKJXpafFTCtzUfFTuBLyeDRKE0Y0ZNO2+VxCkCqSpzuq4VkCzP1pFR7IoXjo0d7kzKHXs982gecJrM4TCmiMwj7Xyoh8BLkiVnxJNSqyAGLbP7gyajrk4J0iKIPnS+hdLxUo/iAavyqIa5fsf4MVOwdeaEeDUKjosWjSUY8MytzFoRqvocmtCg0pN1zRuP3+FGi1mJk6GcBrNyAx36M7qtFZAcwfZBQ9vxnk0Wwnfhjy8GQ4qqMlHDnfhNBp0wWat6tF//iYf0w7BGXwlxjh9m6OaC8DQo0ldQBE+bkJHAXUgW98XnKuxeILoRPTey0FrdyO6l44pSXzJ2+YOSjgkllhHfns0ZLloiHLREOWiIcpFQ5SLhqjpSCRTWvdtmPp5I8dyobFeZ3XL6ywwpIkcezYVSZvkgHhR/bwLDNmFNYq6jtnWRqqjV0IjL3n9hp/yhs8TlC66Qf7LY9Tuou1/KOOfqrfHzzcO/qG50VXQ3H0LLXot5+CBGNtmTjHKyLFPPVSZEpyNY+a6RzULFw8yzb/TDWlwSxMHcwU0R5AAcsc74OvDPd2gBEu5wLADWTFY4KH0rISEI2lUcjgKE1SwQ8M83RMzPdEKCwy5ZGzBlOpUqJqlHMrqAhQpIsemwSdIQTyuOB+CUu5E/NgvNkQzVc8D859GaPzjcGH4Q8BDUWxWKDXqyaKJ+GyAepQPLzDct981G2HNfJlYsKbD3WyqVC6L7k4H7aGFcvD0+eLBnMottx60B7bTQobkrvP5U6vRyQ/RsB1N62D7oj5oWbz/8+flQ4eOrVFgqAdAt77xkGwtjRwbGL+CrvL87ZgGMjdFKOkxeUuHLF8EK1yfzuvvEl6W2YlEspynCFXJRMNGPJwvEmFlFoqchr2vRx+Wm/FXQIOXsFJEjp1Ec6xOojlaejSrkgFdRRA4MBSlpkH7pIIOUCQOfP67HIiKIp4N0bCfi3VFqUJMOUSHSLgud+Fx6V2+Cpp/HwPU0qN5vIFyHqwncMxHlISX9GJBCCIWPkmErBIMSryJxvd2NxJDDAVdk5qInvmSJXGj0VgrrDCaJFRnUxlDNIYkoLKF0YiebP1MM6MTIzQGdmAFhZiFBpUXS6W6pAFgU7PhaNhEURi97nKuEfNIQCPYozGAa2JVg0KwqQGyRRteodhTqOL3iKLc9fDFG/JUKmxrknAjIRL4ZaO4QgmlYn1YoW5mKpTSxavzscyIoj6cier98uVJPy8aJo7MKMpPod8XGfYbRCbPqXgZB3x9xGGYBR/Kv2A+31E7qFarlcDHqlmo1mrVvoWGCWiRroTfuRms1bA3FGXiz4vlremV+lCtBa1hhjlx2kUXLaLnMtfXRcnfQnnlE6OAUOzBGfo9yPQ5w99+D3ylZC5s7EBR62fx1Kh4CXT9TIf9ky388I5e9bkKr3VPvumxGFywjP/sYLl7ayU0+YuFr2c89FL3oehcdPHDMo4t2CzUdE0RgpPXG6dNSpc9HCtf5TMJn3WjOzzfrZuv3kwlucN6Bd2/GsIBYQfHqBF0yjKXuUjmCHVt9+8pxhReZVCCMnKsqcDRpw8Qm4/m+P6Tbd/5LW6+mNMVZEURfBFCrWE/kaZZTutV0AzoIseOk3+5gZvZkIWD/9hEW0u3BUEs4fc8DHa2BaEJWcJV8v+hGdL4eceGp2UFuvROzQebf5ULg8cferoeMV8w8ua+rJWAuByf7D2d1magoYvmuNt5eHgyq2q71Xno/Og89c1Ao2Z4HFS3s9Z72Qw0Mg849IAbzdFGca2vzfe/X1obgoa5S1Zu1jwJacnrh0/Y9Qqjsd3xB+oyrPleFqP5zUVGk86Ffm/Zvu7J0ppL8M8narvkypUrV65cuXLlypWr31L/B68mi0wjyneF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272572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52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57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38613"/>
                  </p:ext>
                </p:extLst>
              </p:nvPr>
            </p:nvGraphicFramePr>
            <p:xfrm>
              <a:off x="317500" y="4524375"/>
              <a:ext cx="8550276" cy="219684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5046"/>
                    <a:gridCol w="1425046"/>
                    <a:gridCol w="1425046"/>
                    <a:gridCol w="1425046"/>
                    <a:gridCol w="1425046"/>
                    <a:gridCol w="1425046"/>
                  </a:tblGrid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8333" r="-2008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8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108333" r="-20085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10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Latch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Set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410000" r="-20085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410000" r="-1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Toggle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others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288" t="-510000" r="-20085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573" t="-510000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 Change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6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– </a:t>
            </a:r>
            <a:br>
              <a:rPr lang="en-US" dirty="0" smtClean="0"/>
            </a:br>
            <a:r>
              <a:rPr lang="en-US" dirty="0" smtClean="0"/>
              <a:t>What we have talked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– Defines inputs and outputs of box</a:t>
            </a:r>
          </a:p>
          <a:p>
            <a:r>
              <a:rPr lang="en-US" dirty="0"/>
              <a:t>Architecture – Describes what is inside the box</a:t>
            </a:r>
          </a:p>
          <a:p>
            <a:r>
              <a:rPr lang="en-US" dirty="0" smtClean="0"/>
              <a:t>Two Types of Architecture:</a:t>
            </a:r>
          </a:p>
          <a:p>
            <a:pPr lvl="1"/>
            <a:r>
              <a:rPr lang="en-US" dirty="0" smtClean="0"/>
              <a:t>Behavioral </a:t>
            </a:r>
            <a:r>
              <a:rPr lang="en-US" dirty="0"/>
              <a:t>– Describes what module does in terms of the relationships between inputs and outputs</a:t>
            </a:r>
          </a:p>
          <a:p>
            <a:pPr lvl="1"/>
            <a:r>
              <a:rPr lang="en-US" dirty="0"/>
              <a:t>Structural – Describes what a module does in terms of how it is composed of simpler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 and 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Flip Flops Create Memory</a:t>
            </a:r>
          </a:p>
          <a:p>
            <a:r>
              <a:rPr lang="en-US" dirty="0" smtClean="0"/>
              <a:t>On the Clock Edge!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8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– Design/Analysis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865749" y="1642820"/>
            <a:ext cx="0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48394" y="1956070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Design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8289003" y="1642820"/>
            <a:ext cx="1" cy="2836190"/>
          </a:xfrm>
          <a:prstGeom prst="straightConnector1">
            <a:avLst/>
          </a:prstGeom>
          <a:solidFill>
            <a:srgbClr val="0C2D83"/>
          </a:solidFill>
          <a:ln w="508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7666" y="1956070"/>
            <a:ext cx="144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3300"/>
                </a:solidFill>
              </a:rPr>
              <a:t>Analysis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21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32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68480</TotalTime>
  <Words>831</Words>
  <Application>Microsoft Office PowerPoint</Application>
  <PresentationFormat>On-screen Show (4:3)</PresentationFormat>
  <Paragraphs>341</Paragraphs>
  <Slides>21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4_USAFA Standard</vt:lpstr>
      <vt:lpstr>5_USAFA Standard</vt:lpstr>
      <vt:lpstr>PowerPoint Presentation</vt:lpstr>
      <vt:lpstr>Lesson 18 Outline</vt:lpstr>
      <vt:lpstr>Blocking Statement  Example</vt:lpstr>
      <vt:lpstr>NonBlocking Statement Example</vt:lpstr>
      <vt:lpstr>In Class Exercise #1:</vt:lpstr>
      <vt:lpstr>VHDL –  What we have talked about</vt:lpstr>
      <vt:lpstr>Flip-Flops and Finite State Machines</vt:lpstr>
      <vt:lpstr>Finite State Machines – Design/Analysis</vt:lpstr>
      <vt:lpstr>Finite State Machines -   Moore vs Mealy Machine</vt:lpstr>
      <vt:lpstr>State Machines</vt:lpstr>
      <vt:lpstr>Enumerate Data Types</vt:lpstr>
      <vt:lpstr>Next State Flip Flop</vt:lpstr>
      <vt:lpstr>Case Statements</vt:lpstr>
      <vt:lpstr>Testbenches</vt:lpstr>
      <vt:lpstr>Component Declaration and Instantiation</vt:lpstr>
      <vt:lpstr>In-Class Exercise</vt:lpstr>
      <vt:lpstr>In-Class Exercise – One Moore Solution</vt:lpstr>
      <vt:lpstr>Homework – Review          Book Example</vt:lpstr>
      <vt:lpstr>Homework – Review          Book Example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4276</cp:revision>
  <cp:lastPrinted>2015-06-02T19:35:14Z</cp:lastPrinted>
  <dcterms:created xsi:type="dcterms:W3CDTF">2005-08-12T19:45:51Z</dcterms:created>
  <dcterms:modified xsi:type="dcterms:W3CDTF">2017-02-22T02:41:18Z</dcterms:modified>
</cp:coreProperties>
</file>