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29"/>
  </p:notesMasterIdLst>
  <p:handoutMasterIdLst>
    <p:handoutMasterId r:id="rId30"/>
  </p:handoutMasterIdLst>
  <p:sldIdLst>
    <p:sldId id="286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09" r:id="rId27"/>
    <p:sldId id="280" r:id="rId2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337"/>
    <a:srgbClr val="003399"/>
    <a:srgbClr val="0C2D83"/>
    <a:srgbClr val="A42C79"/>
    <a:srgbClr val="923799"/>
    <a:srgbClr val="874789"/>
    <a:srgbClr val="1D4A73"/>
    <a:srgbClr val="C808A3"/>
    <a:srgbClr val="7B44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92989" autoAdjust="0"/>
  </p:normalViewPr>
  <p:slideViewPr>
    <p:cSldViewPr snapToGrid="0">
      <p:cViewPr>
        <p:scale>
          <a:sx n="60" d="100"/>
          <a:sy n="60" d="100"/>
        </p:scale>
        <p:origin x="-1452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828A729-6264-454A-894C-FD3ACBF8A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C104480-063D-49C3-B37B-6FDC4DA8C788}" type="datetime3">
              <a:rPr lang="en-US"/>
              <a:pPr>
                <a:defRPr/>
              </a:pPr>
              <a:t>29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29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8" r:id="rId2"/>
    <p:sldLayoutId id="2147483779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281</a:t>
            </a:r>
            <a:br>
              <a:rPr lang="en-US" dirty="0"/>
            </a:br>
            <a:r>
              <a:rPr lang="en-US" dirty="0"/>
              <a:t>Lesson </a:t>
            </a:r>
            <a:r>
              <a:rPr lang="en-US" dirty="0" smtClean="0"/>
              <a:t>19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401671" y="4743731"/>
            <a:ext cx="4266453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>
              <a:spcBef>
                <a:spcPts val="0"/>
              </a:spcBef>
            </a:pPr>
            <a:r>
              <a:rPr lang="en-US" dirty="0"/>
              <a:t>Maj Jeffrey Falkinburg</a:t>
            </a:r>
            <a:br>
              <a:rPr lang="en-US" dirty="0"/>
            </a:br>
            <a:r>
              <a:rPr lang="en-US" dirty="0" smtClean="0"/>
              <a:t>USAFA/DFEC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Room 2E46E</a:t>
            </a:r>
            <a:br>
              <a:rPr lang="en-US" dirty="0" smtClean="0"/>
            </a:br>
            <a:r>
              <a:rPr lang="en-US" dirty="0" smtClean="0"/>
              <a:t>333-9193</a:t>
            </a:r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have assignments not in a process:</a:t>
            </a:r>
            <a:endParaRPr lang="en-US" dirty="0" smtClean="0"/>
          </a:p>
          <a:p>
            <a:pPr marL="465138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 marL="465138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marL="465138" lvl="2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sz="2600" dirty="0"/>
              <a:t>Y &lt;= A </a:t>
            </a:r>
            <a:r>
              <a:rPr lang="en-US" sz="2600" dirty="0">
                <a:solidFill>
                  <a:srgbClr val="0000FF"/>
                </a:solidFill>
              </a:rPr>
              <a:t>or </a:t>
            </a:r>
            <a:r>
              <a:rPr lang="en-US" sz="2600" dirty="0"/>
              <a:t>C;</a:t>
            </a:r>
          </a:p>
          <a:p>
            <a:pPr marL="465138" lvl="2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sz="2600" dirty="0" smtClean="0"/>
              <a:t>		Y </a:t>
            </a:r>
            <a:r>
              <a:rPr lang="en-US" sz="2600" dirty="0"/>
              <a:t>&lt;= A </a:t>
            </a:r>
            <a:r>
              <a:rPr lang="en-US" sz="2600" dirty="0">
                <a:solidFill>
                  <a:srgbClr val="0000FF"/>
                </a:solidFill>
              </a:rPr>
              <a:t>and </a:t>
            </a:r>
            <a:r>
              <a:rPr lang="en-US" sz="2600" dirty="0"/>
              <a:t>B;</a:t>
            </a:r>
          </a:p>
          <a:p>
            <a:pPr marL="465138" lvl="2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sz="2600" dirty="0" smtClean="0"/>
              <a:t>		Y </a:t>
            </a:r>
            <a:r>
              <a:rPr lang="en-US" sz="2600" dirty="0"/>
              <a:t>&lt;= C </a:t>
            </a:r>
            <a:r>
              <a:rPr lang="en-US" sz="2600" dirty="0">
                <a:solidFill>
                  <a:srgbClr val="0000FF"/>
                </a:solidFill>
              </a:rPr>
              <a:t>and </a:t>
            </a:r>
            <a:r>
              <a:rPr lang="en-US" sz="2600" dirty="0"/>
              <a:t>D;</a:t>
            </a:r>
          </a:p>
          <a:p>
            <a:pPr lvl="0"/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What </a:t>
            </a:r>
            <a:r>
              <a:rPr lang="en-US" dirty="0">
                <a:solidFill>
                  <a:srgbClr val="000000"/>
                </a:solidFill>
              </a:rPr>
              <a:t>do we get?</a:t>
            </a:r>
          </a:p>
          <a:p>
            <a:pPr marL="403225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1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we make a process:</a:t>
            </a:r>
          </a:p>
          <a:p>
            <a:pPr marL="465138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process</a:t>
            </a:r>
            <a:r>
              <a:rPr lang="en-US" dirty="0" smtClean="0">
                <a:solidFill>
                  <a:srgbClr val="000000"/>
                </a:solidFill>
              </a:rPr>
              <a:t>(                  )</a:t>
            </a:r>
            <a:endParaRPr lang="en-US" dirty="0">
              <a:solidFill>
                <a:srgbClr val="000000"/>
              </a:solidFill>
            </a:endParaRPr>
          </a:p>
          <a:p>
            <a:pPr marL="465138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>
                <a:solidFill>
                  <a:srgbClr val="0000FF"/>
                </a:solidFill>
              </a:rPr>
              <a:t>begin</a:t>
            </a:r>
          </a:p>
          <a:p>
            <a:pPr marL="465138" lvl="2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sz="2600" dirty="0"/>
              <a:t>Y &lt;= A </a:t>
            </a:r>
            <a:r>
              <a:rPr lang="en-US" sz="2600" dirty="0">
                <a:solidFill>
                  <a:srgbClr val="0000FF"/>
                </a:solidFill>
              </a:rPr>
              <a:t>or </a:t>
            </a:r>
            <a:r>
              <a:rPr lang="en-US" sz="2600" dirty="0"/>
              <a:t>C;</a:t>
            </a:r>
          </a:p>
          <a:p>
            <a:pPr marL="465138" lvl="2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sz="2600" dirty="0" smtClean="0"/>
              <a:t>		Y </a:t>
            </a:r>
            <a:r>
              <a:rPr lang="en-US" sz="2600" dirty="0"/>
              <a:t>&lt;= A </a:t>
            </a:r>
            <a:r>
              <a:rPr lang="en-US" sz="2600" dirty="0">
                <a:solidFill>
                  <a:srgbClr val="0000FF"/>
                </a:solidFill>
              </a:rPr>
              <a:t>and </a:t>
            </a:r>
            <a:r>
              <a:rPr lang="en-US" sz="2600" dirty="0"/>
              <a:t>B;</a:t>
            </a:r>
          </a:p>
          <a:p>
            <a:pPr marL="465138" lvl="2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sz="2600" dirty="0" smtClean="0"/>
              <a:t>		Y </a:t>
            </a:r>
            <a:r>
              <a:rPr lang="en-US" sz="2600" dirty="0"/>
              <a:t>&lt;= C </a:t>
            </a:r>
            <a:r>
              <a:rPr lang="en-US" sz="2600" dirty="0">
                <a:solidFill>
                  <a:srgbClr val="0000FF"/>
                </a:solidFill>
              </a:rPr>
              <a:t>and </a:t>
            </a:r>
            <a:r>
              <a:rPr lang="en-US" sz="2600" dirty="0"/>
              <a:t>D;</a:t>
            </a:r>
          </a:p>
          <a:p>
            <a:pPr marL="465138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end </a:t>
            </a:r>
            <a:r>
              <a:rPr lang="en-US" dirty="0">
                <a:solidFill>
                  <a:srgbClr val="0000FF"/>
                </a:solidFill>
              </a:rPr>
              <a:t>process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lvl="0"/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What </a:t>
            </a:r>
            <a:r>
              <a:rPr lang="en-US" dirty="0">
                <a:solidFill>
                  <a:srgbClr val="000000"/>
                </a:solidFill>
              </a:rPr>
              <a:t>do we get?</a:t>
            </a:r>
          </a:p>
          <a:p>
            <a:pPr marL="403225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48733" y="1966642"/>
            <a:ext cx="192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A, B, C, D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33992" y="4164178"/>
            <a:ext cx="41535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 smtClean="0"/>
              <a:t>Things are scheduled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 smtClean="0"/>
              <a:t>Rest of stuff is ignored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 smtClean="0"/>
              <a:t>Y is never assigned the first two values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 smtClean="0"/>
              <a:t>Schedule is overwritten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1660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0000"/>
                </a:solidFill>
              </a:rPr>
              <a:t>Rules for Processes:</a:t>
            </a:r>
            <a:endParaRPr lang="en-US" b="0" dirty="0">
              <a:solidFill>
                <a:srgbClr val="000000"/>
              </a:solidFill>
              <a:latin typeface="+mj-lt"/>
            </a:endParaRPr>
          </a:p>
          <a:p>
            <a:pPr marL="860425" lvl="1" indent="-457200">
              <a:buFont typeface="+mj-lt"/>
              <a:buAutoNum type="arabicPeriod"/>
            </a:pPr>
            <a:r>
              <a:rPr lang="en-US" sz="2400" dirty="0"/>
              <a:t>Think before using variables (don’t use them if you can help it)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2400" dirty="0"/>
              <a:t>Avoid “innovative” use of language constructs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Avoid overriding a signal in a process (don’t assign a value twice)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Only use processes for sequential circuits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* Indicates </a:t>
            </a:r>
            <a:r>
              <a:rPr lang="en-US" dirty="0">
                <a:solidFill>
                  <a:srgbClr val="FF0000"/>
                </a:solidFill>
              </a:rPr>
              <a:t>a rule for this class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/>
          </a:p>
        </p:txBody>
      </p:sp>
      <p:sp>
        <p:nvSpPr>
          <p:cNvPr id="6" name="AutoShape 2" descr="Image result for jk flip flop truth tab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0000"/>
                </a:solidFill>
              </a:rPr>
              <a:t>If Statements</a:t>
            </a:r>
          </a:p>
          <a:p>
            <a:pPr marL="0" indent="0">
              <a:buNone/>
              <a:tabLst>
                <a:tab pos="465138" algn="l"/>
              </a:tabLst>
            </a:pPr>
            <a:r>
              <a:rPr lang="en-US" dirty="0" smtClean="0"/>
              <a:t>	if </a:t>
            </a:r>
            <a:r>
              <a:rPr lang="en-US" i="1" dirty="0" err="1"/>
              <a:t>boolean</a:t>
            </a:r>
            <a:r>
              <a:rPr lang="en-US" i="1" dirty="0"/>
              <a:t> expression</a:t>
            </a:r>
            <a:r>
              <a:rPr lang="en-US" dirty="0"/>
              <a:t> then </a:t>
            </a:r>
            <a:endParaRPr lang="en-US" dirty="0" smtClean="0"/>
          </a:p>
          <a:p>
            <a:pPr marL="0" indent="0">
              <a:buNone/>
              <a:tabLst>
                <a:tab pos="465138" algn="l"/>
              </a:tabLst>
            </a:pPr>
            <a:r>
              <a:rPr lang="en-US" i="1" dirty="0"/>
              <a:t>	</a:t>
            </a:r>
            <a:r>
              <a:rPr lang="en-US" i="1" dirty="0" smtClean="0"/>
              <a:t>	sequential </a:t>
            </a:r>
            <a:r>
              <a:rPr lang="en-US" i="1" dirty="0"/>
              <a:t>statement</a:t>
            </a:r>
            <a:endParaRPr lang="en-US" dirty="0"/>
          </a:p>
          <a:p>
            <a:pPr marL="0" indent="0">
              <a:buNone/>
              <a:tabLst>
                <a:tab pos="46513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elsif</a:t>
            </a:r>
            <a:r>
              <a:rPr lang="en-US" dirty="0" smtClean="0"/>
              <a:t> </a:t>
            </a:r>
            <a:r>
              <a:rPr lang="en-US" i="1" dirty="0" err="1"/>
              <a:t>boolean</a:t>
            </a:r>
            <a:r>
              <a:rPr lang="en-US" i="1" dirty="0"/>
              <a:t> expression</a:t>
            </a:r>
            <a:r>
              <a:rPr lang="en-US" dirty="0"/>
              <a:t> then </a:t>
            </a:r>
            <a:endParaRPr lang="en-US" dirty="0" smtClean="0"/>
          </a:p>
          <a:p>
            <a:pPr marL="0" indent="0">
              <a:buNone/>
              <a:tabLst>
                <a:tab pos="465138" algn="l"/>
              </a:tabLst>
            </a:pPr>
            <a:r>
              <a:rPr lang="en-US" i="1" dirty="0"/>
              <a:t>	</a:t>
            </a:r>
            <a:r>
              <a:rPr lang="en-US" i="1" dirty="0" smtClean="0"/>
              <a:t>	sequential statement</a:t>
            </a:r>
          </a:p>
          <a:p>
            <a:pPr marL="0" indent="0">
              <a:buNone/>
              <a:tabLst>
                <a:tab pos="465138" algn="l"/>
              </a:tabLst>
            </a:pPr>
            <a:r>
              <a:rPr lang="en-US" dirty="0" smtClean="0"/>
              <a:t>	…</a:t>
            </a:r>
            <a:r>
              <a:rPr lang="en-US" dirty="0"/>
              <a:t>							</a:t>
            </a:r>
            <a:endParaRPr lang="en-US" dirty="0" smtClean="0"/>
          </a:p>
          <a:p>
            <a:pPr marL="0" indent="0">
              <a:buNone/>
              <a:tabLst>
                <a:tab pos="465138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elsif</a:t>
            </a:r>
            <a:r>
              <a:rPr lang="en-US" dirty="0" smtClean="0"/>
              <a:t> </a:t>
            </a:r>
            <a:r>
              <a:rPr lang="en-US" i="1" dirty="0" err="1"/>
              <a:t>boolean</a:t>
            </a:r>
            <a:r>
              <a:rPr lang="en-US" i="1" dirty="0"/>
              <a:t> expression</a:t>
            </a:r>
            <a:r>
              <a:rPr lang="en-US" dirty="0"/>
              <a:t> then </a:t>
            </a:r>
            <a:endParaRPr lang="en-US" dirty="0" smtClean="0"/>
          </a:p>
          <a:p>
            <a:pPr marL="0" indent="0">
              <a:buNone/>
              <a:tabLst>
                <a:tab pos="465138" algn="l"/>
              </a:tabLst>
            </a:pPr>
            <a:r>
              <a:rPr lang="en-US" i="1" dirty="0"/>
              <a:t>	</a:t>
            </a:r>
            <a:r>
              <a:rPr lang="en-US" i="1" dirty="0" smtClean="0"/>
              <a:t>	sequential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36568" y="5145435"/>
            <a:ext cx="4866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err="1"/>
              <a:t>elsif</a:t>
            </a:r>
            <a:r>
              <a:rPr lang="en-US" sz="2400" dirty="0"/>
              <a:t> executed only if </a:t>
            </a:r>
            <a:r>
              <a:rPr lang="en-US" sz="2400" dirty="0" err="1" smtClean="0"/>
              <a:t>boolean</a:t>
            </a:r>
            <a:endParaRPr lang="en-US" sz="2400" dirty="0" smtClean="0"/>
          </a:p>
          <a:p>
            <a:pPr algn="l"/>
            <a:r>
              <a:rPr lang="en-US" sz="2400" dirty="0"/>
              <a:t>expression true and </a:t>
            </a:r>
            <a:r>
              <a:rPr lang="en-US" sz="2400" dirty="0" smtClean="0"/>
              <a:t>previous</a:t>
            </a:r>
          </a:p>
          <a:p>
            <a:pPr algn="l"/>
            <a:r>
              <a:rPr lang="en-US" sz="2400" dirty="0" err="1"/>
              <a:t>boolean</a:t>
            </a:r>
            <a:r>
              <a:rPr lang="en-US" sz="2400" dirty="0"/>
              <a:t> expressions were false</a:t>
            </a:r>
          </a:p>
        </p:txBody>
      </p:sp>
    </p:spTree>
    <p:extLst>
      <p:ext uri="{BB962C8B-B14F-4D97-AF65-F5344CB8AC3E}">
        <p14:creationId xmlns:p14="http://schemas.microsoft.com/office/powerpoint/2010/main" val="48246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0000"/>
                </a:solidFill>
              </a:rPr>
              <a:t>Flip-Flop Example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>
                <a:solidFill>
                  <a:srgbClr val="0000FF"/>
                </a:solidFill>
              </a:rPr>
              <a:t>process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clk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>
                <a:solidFill>
                  <a:srgbClr val="0000FF"/>
                </a:solidFill>
              </a:rPr>
              <a:t>begin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if 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EF00EF"/>
                </a:solidFill>
              </a:rPr>
              <a:t>rising_edge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clk</a:t>
            </a:r>
            <a:r>
              <a:rPr lang="en-US" dirty="0">
                <a:solidFill>
                  <a:srgbClr val="000000"/>
                </a:solidFill>
              </a:rPr>
              <a:t>)) </a:t>
            </a:r>
            <a:r>
              <a:rPr lang="en-US" dirty="0">
                <a:solidFill>
                  <a:srgbClr val="0000FF"/>
                </a:solidFill>
              </a:rPr>
              <a:t>then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dirty="0" smtClean="0">
                <a:solidFill>
                  <a:srgbClr val="000000"/>
                </a:solidFill>
              </a:rPr>
              <a:t>Q </a:t>
            </a:r>
            <a:r>
              <a:rPr lang="en-US" dirty="0">
                <a:solidFill>
                  <a:srgbClr val="000000"/>
                </a:solidFill>
              </a:rPr>
              <a:t>&lt;= </a:t>
            </a:r>
            <a:r>
              <a:rPr lang="en-US" dirty="0" smtClean="0">
                <a:solidFill>
                  <a:srgbClr val="000000"/>
                </a:solidFill>
              </a:rPr>
              <a:t>D;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end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>
                <a:solidFill>
                  <a:srgbClr val="0000FF"/>
                </a:solidFill>
              </a:rPr>
              <a:t>end process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endParaRPr lang="en-US" b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28462" y="1954865"/>
            <a:ext cx="3859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400" dirty="0"/>
              <a:t>Note:  Do not use</a:t>
            </a:r>
          </a:p>
          <a:p>
            <a:pPr algn="l"/>
            <a:r>
              <a:rPr lang="en-US" sz="2400" dirty="0"/>
              <a:t>*** </a:t>
            </a:r>
            <a:r>
              <a:rPr lang="en-US" sz="2400" dirty="0" err="1"/>
              <a:t>clk’event</a:t>
            </a:r>
            <a:r>
              <a:rPr lang="en-US" sz="2400" dirty="0"/>
              <a:t> and </a:t>
            </a:r>
            <a:r>
              <a:rPr lang="en-US" sz="2400" dirty="0" err="1"/>
              <a:t>clk</a:t>
            </a:r>
            <a:r>
              <a:rPr lang="en-US" sz="2400" dirty="0"/>
              <a:t> = ‘1</a:t>
            </a:r>
            <a:r>
              <a:rPr lang="en-US" sz="2400" dirty="0" smtClean="0"/>
              <a:t>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511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0000"/>
                </a:solidFill>
              </a:rPr>
              <a:t>Flip-Flop Example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>
                <a:solidFill>
                  <a:srgbClr val="0000FF"/>
                </a:solidFill>
              </a:rPr>
              <a:t>process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clk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>
                <a:solidFill>
                  <a:srgbClr val="0000FF"/>
                </a:solidFill>
              </a:rPr>
              <a:t>begin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if 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EF00EF"/>
                </a:solidFill>
              </a:rPr>
              <a:t>rising_edge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clk</a:t>
            </a:r>
            <a:r>
              <a:rPr lang="en-US" dirty="0">
                <a:solidFill>
                  <a:srgbClr val="000000"/>
                </a:solidFill>
              </a:rPr>
              <a:t>)) </a:t>
            </a:r>
            <a:r>
              <a:rPr lang="en-US" dirty="0">
                <a:solidFill>
                  <a:srgbClr val="0000FF"/>
                </a:solidFill>
              </a:rPr>
              <a:t>then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dirty="0" smtClean="0">
                <a:solidFill>
                  <a:srgbClr val="000000"/>
                </a:solidFill>
              </a:rPr>
              <a:t>Q </a:t>
            </a:r>
            <a:r>
              <a:rPr lang="en-US" dirty="0">
                <a:solidFill>
                  <a:srgbClr val="000000"/>
                </a:solidFill>
              </a:rPr>
              <a:t>&lt;= </a:t>
            </a:r>
            <a:r>
              <a:rPr lang="en-US" dirty="0" smtClean="0">
                <a:solidFill>
                  <a:srgbClr val="000000"/>
                </a:solidFill>
              </a:rPr>
              <a:t>D;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end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>
                <a:solidFill>
                  <a:srgbClr val="0000FF"/>
                </a:solidFill>
              </a:rPr>
              <a:t>end process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endParaRPr lang="en-US" b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28462" y="1954865"/>
            <a:ext cx="3859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2400" dirty="0"/>
              <a:t>Note:  Do not use</a:t>
            </a:r>
          </a:p>
          <a:p>
            <a:pPr algn="l"/>
            <a:r>
              <a:rPr lang="en-US" sz="2400" dirty="0"/>
              <a:t>*** </a:t>
            </a:r>
            <a:r>
              <a:rPr lang="en-US" sz="2400" dirty="0" err="1"/>
              <a:t>clk’event</a:t>
            </a:r>
            <a:r>
              <a:rPr lang="en-US" sz="2400" dirty="0"/>
              <a:t> and </a:t>
            </a:r>
            <a:r>
              <a:rPr lang="en-US" sz="2400" dirty="0" err="1"/>
              <a:t>clk</a:t>
            </a:r>
            <a:r>
              <a:rPr lang="en-US" sz="2400" dirty="0"/>
              <a:t> = ‘1</a:t>
            </a:r>
            <a:r>
              <a:rPr lang="en-US" sz="2400" dirty="0" smtClean="0"/>
              <a:t>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424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0000"/>
                </a:solidFill>
              </a:rPr>
              <a:t>Process may not declare signals, but can use variables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Keeps track of state within a process and is not visible outside of process (i.e. local variable)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Assign values based on a Blocking Statement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	:=	instead of  &lt;=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Blocking Statement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Evaluated in order in which they appear, like in code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NonBlocking</a:t>
            </a:r>
            <a:r>
              <a:rPr lang="en-US" dirty="0" smtClean="0">
                <a:solidFill>
                  <a:srgbClr val="000000"/>
                </a:solidFill>
              </a:rPr>
              <a:t> Assignments are evaluated concurrently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Signals updated afterwards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3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Statement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>
              <a:solidFill>
                <a:srgbClr val="FF0000"/>
              </a:solidFill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process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(A, B)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	variable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: </a:t>
            </a:r>
            <a:r>
              <a:rPr lang="en-US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begin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:= '0';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:=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or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A;</a:t>
            </a:r>
            <a:endParaRPr lang="en-US" sz="3200" dirty="0" smtClean="0">
              <a:latin typeface="Calibri"/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:=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or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B;</a:t>
            </a:r>
            <a:endParaRPr lang="en-US" sz="3200" dirty="0" smtClean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Y &lt;=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smtClean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</a:t>
            </a: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process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0" lv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/>
          </a:p>
        </p:txBody>
      </p:sp>
      <p:sp>
        <p:nvSpPr>
          <p:cNvPr id="6" name="AutoShape 2" descr="Image result for jk flip flop truth tab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NonBlocking</a:t>
            </a:r>
            <a:r>
              <a:rPr lang="en-US" dirty="0" smtClean="0"/>
              <a:t> Statement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>
              <a:solidFill>
                <a:srgbClr val="FF0000"/>
              </a:solidFill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process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(A, B)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	variable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: </a:t>
            </a:r>
            <a:r>
              <a:rPr lang="en-US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begin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&lt;= 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'0';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&lt;=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or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A;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&lt;=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or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B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Y &lt;=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smtClean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</a:t>
            </a: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process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0" lv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/>
          </a:p>
        </p:txBody>
      </p:sp>
      <p:sp>
        <p:nvSpPr>
          <p:cNvPr id="6" name="AutoShape 2" descr="Image result for jk flip flop truth tab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3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 #1: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 smtClean="0"/>
                  <a:t>Write an HDL Module for a JK Flip Flop:</a:t>
                </a:r>
                <a:endParaRPr lang="en-US" dirty="0">
                  <a:latin typeface="+mj-lt"/>
                </a:endParaRPr>
              </a:p>
              <a:p>
                <a:pPr lvl="0"/>
                <a:r>
                  <a:rPr lang="en-US" dirty="0" smtClean="0">
                    <a:latin typeface="+mj-lt"/>
                  </a:rPr>
                  <a:t>Inputs:  J, K, </a:t>
                </a:r>
                <a:r>
                  <a:rPr lang="en-US" dirty="0" err="1" smtClean="0">
                    <a:latin typeface="+mj-lt"/>
                  </a:rPr>
                  <a:t>Clk</a:t>
                </a:r>
                <a:endParaRPr lang="en-US" dirty="0">
                  <a:latin typeface="+mj-lt"/>
                </a:endParaRPr>
              </a:p>
              <a:p>
                <a:pPr lvl="0"/>
                <a:r>
                  <a:rPr lang="en-US" dirty="0" smtClean="0">
                    <a:latin typeface="+mj-lt"/>
                  </a:rPr>
                  <a:t>Output:  Q</a:t>
                </a:r>
              </a:p>
              <a:p>
                <a:pPr lvl="1"/>
                <a:r>
                  <a:rPr lang="en-US" sz="2400" dirty="0" smtClean="0">
                    <a:latin typeface="+mj-lt"/>
                  </a:rPr>
                  <a:t> ↑</a:t>
                </a:r>
                <a:r>
                  <a:rPr lang="en-US" dirty="0" smtClean="0">
                    <a:latin typeface="+mj-lt"/>
                  </a:rPr>
                  <a:t>  </a:t>
                </a:r>
                <a:r>
                  <a:rPr lang="en-US" dirty="0" smtClean="0">
                    <a:latin typeface="+mj-lt"/>
                    <a:sym typeface="Wingdings" panose="05000000000000000000" pitchFamily="2" charset="2"/>
                  </a:rPr>
                  <a:t>  	Q Keeps old value if J=K=0</a:t>
                </a:r>
              </a:p>
              <a:p>
                <a:pPr lvl="1"/>
                <a:r>
                  <a:rPr lang="en-US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en-US" dirty="0" smtClean="0">
                    <a:latin typeface="+mj-lt"/>
                    <a:sym typeface="Wingdings" panose="05000000000000000000" pitchFamily="2" charset="2"/>
                  </a:rPr>
                  <a:t>		Q = 1  if J=1 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		Q = </a:t>
                </a:r>
                <a:r>
                  <a:rPr lang="en-US" dirty="0" smtClean="0">
                    <a:sym typeface="Wingdings" panose="05000000000000000000" pitchFamily="2" charset="2"/>
                  </a:rPr>
                  <a:t>0  if K=1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 		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  <a:sym typeface="Wingdings" panose="05000000000000000000" pitchFamily="2" charset="2"/>
                      </a:rPr>
                      <m:t>𝐐</m:t>
                    </m:r>
                    <m:r>
                      <a:rPr lang="en-US" b="1" i="0" dirty="0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  <a:sym typeface="Wingdings" panose="05000000000000000000" pitchFamily="2" charset="2"/>
                          </a:rPr>
                          <m:t>𝑸</m:t>
                        </m:r>
                      </m:e>
                    </m:acc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 if </a:t>
                </a:r>
                <a:r>
                  <a:rPr lang="en-US" dirty="0" smtClean="0">
                    <a:sym typeface="Wingdings" panose="05000000000000000000" pitchFamily="2" charset="2"/>
                  </a:rPr>
                  <a:t>J=K=1 (i.e. Toggle)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endParaRPr lang="en-US" dirty="0" smtClean="0">
                  <a:latin typeface="+mj-lt"/>
                  <a:sym typeface="Wingdings" panose="05000000000000000000" pitchFamily="2" charset="2"/>
                </a:endParaRPr>
              </a:p>
              <a:p>
                <a:pPr marL="1371600" lvl="3" indent="0">
                  <a:buNone/>
                </a:pPr>
                <a:endParaRPr lang="en-US" dirty="0" smtClean="0">
                  <a:latin typeface="+mj-lt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5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/>
          </a:p>
        </p:txBody>
      </p:sp>
      <p:sp>
        <p:nvSpPr>
          <p:cNvPr id="6" name="AutoShape 2" descr="Image result for jk flip flop truth tab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jk flip flop truth tab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Image result for jk flip flop truth tab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Image result for jk flip flop truth tabl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Image result for jk flip flop truth tabl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RoAAACzCAMAAABhCSMaAAABIFBMVEX///8AAAD7+vnn280vJx1tX0xzZVP/9ej/8dj07+j/5MFlV0Th1caamJUgGRDa2tmAcFzLwLSKe2b/6sbbxaeXhWz/+t/k4uESBQDMvqz/8cysp6Gqlnv//fb/9tDu6eO5s6svJRVsY1ZeUkDIxMDBtqnkzKwnJSP65cs2LiTw7+99dm6ei3FwbWhCOS+ek4RgVUhJPCmgk3y2qpDt4L5VSj+OeV25pIv///Ht1bTo1r6onYWsopZ4Zk09Ny7s5dyPi4XMuaG/u7ZUUU0kGAArHgY5Lh9bSzZDMRTFtqQaDABtbm5jXle6u7sqKCaFe28cDQDHro47LRdGQj0YFhPr3MoTAAA+Pj5/fXvGxseUiXuHh4iKdFanoZrh29TIuqifB9++AAASM0lEQVR4nO2dCVvaShfHcyKLLIWYhIKRhFV6iV4MS4wsCtgWX217rV701b5X+v2/xTuTsJuB4TZiafN/HhWSyTI/Z05m5sycMIwrV65cuXLlypUrV44r/phamqb9OBh/ZgePgZe8n3UotTfWOTmVnIW9qa+D8TFP+cnWJHgnpw3BvvM3u149wli9tm0KFv34vTNo9iYHeSeFIwmh8edUbvPRpNJ7e2kduDSh1AyODPTb73teaiIQQ79JpeYXQGMqCwZp1yEcMc/QmMqAOLvhF0WTxH9YlWV2v6M/qrk1nEIfOeALbdZEEzcG7NRBQzSsemPsmtsxGvW7EcZfRmjYgXHJMhusIZoWGDxEalUIYQMSBc/JrmVQRMEHMQ59eB+fHGShGVzgBOUdBqPxJfGXXGqERh6U8IanV8mUM7LQyEnQwduUq5ZtjUJxO/AYAp+RrCM0/dvH/TJ8VscHDdGcGqIYg1sGo/kLKmK1BNnAEE30Q6IqdkuQfpVcOaIxmkQa/b2coMG2pqIIQSELGm7YAETHB41sjSxIig92MRroSoJUL8H5EE0OREWQxMjfr5AnhzRG8x4zmUETg4oUDApDMxyyap6psRkudKtZbKyTUFKCwaAUgzf+Ow2haYNeq9frBS0SXn+eHNIYzZ/42wI0PjgcHzREM3jwYHtioslKGE0VcrWaBpdvuxApYQEsaE3+5PoBNPlEgu/W+Wk0XdAwmqpiQOnA1PXWa+TKEc2jCWFjS4WGvQADmZNDC41mVqgmcNuoQl2ehMH3KtlxUrNoROhhNEcYDXuMzPAiNAmoC0FpWGpAQhZb0FBa0wyzABvdpsGaRcN8BU5Vq2CWmkdkSmsL0JShKaGW0BCNVq/VeNDawydUBc5UpLhqe9WN0Ger6doaokknIJMB/uzdCbKyH8HjqQvD7qUXYuODPgB+7uwjHvq9F75hNE8Z0D2QGaAm3wU+pXqNWoO5MlReIU8OKRkymyv505b1fcebCUXbMR59ZFPZzEVAbp3uWAknQzLHp2Zh+H6ROY2HT1En7OY0NTjulffMkZ3WKQbHRr29TC62fKzHlStXrjZWga3fXUQ0TxnP2lUsrv+aRJWJbN6A5luzQnDGrfuaRBXJ3fo3IL71r1dh4Nd9SaK2uUVodqjtkkOKIjTrviZJfhcNSS4aolw0RK2IZtC2HyZhB2Y/LzUgDxKwg3w+2paZ9sjl1B5YmwfyJBEBzckfhby47vG81dD4M5z9LIXd8jf0O5W9zdvuRgof9ADuL/LM8UcLH3t6ixm1MtxyNNXQO+iX99Y7Q2I1NH9YA5jPlYcD1Hr2kV1maYhkDaPiE5Xs0F3AhqDBMF0oTZdDezRvoFQRmzoQ/i8vJKfQ3CM0x9AhnWo3oRckrKDkm6Cpn7T75ZkRFzs08g1ka4ogSRok5fmdLyin0CQO3u7AKenOWS8UsEsAD31Po6nlsANuSnZotjU8SBwMCoV+ZHtBVpyWY6WGEyOa/SwapLjlEXiGxgeXswnt0IwPFrg5kC8rp9BcafqC+74x/SrP0PBTc0Ms2aG5gUPrYKECxgnxGo7LKTQRALj2k87UBMMODfQTcxe3Q2NAcoimCc0NRHN11uCfzyEaybAvNRUxMefOX1ZqqhuIBj2h2vcZ0qnCoNvZGuzf/zbThrRDEwZNGtmaxqK8OKxV0XjtmxboCYUbNznCmdQy1CdPqIK5DZthWf7rKjqd0A7NH/rwCVXvexZlxWmtgEaW31ahYv98Nts17DW0CKfKQ1EUkGomGlaWZRMNwzSgNw3btslXhVIdH1uEm+UZck70aORmMvYuM7BPumt6J+P/Je2Xm5DwVZKxLG4N+3ie5/bfhgA/7DvAL+so+JNwVqlWSp7qOps1K6BplwE+dAlJd75e4z+XwBG89HLempkXZk6tSXwxv9f06LcvElNXse8oyDc6PoSvL8mMs1rF1jSID2c6NZYbUdKgxIm/0cx6YL6F+KLanPEaWS584dtr7ERtDhqsdfYul6Dp+gPrlYjQrPmSRAkL0eg+73qlwdm6L0lUtuhZgOY31yI04tvt9aqBKtSaL0nWwgq1zuERU8gMr/uSRP18T6h1X5KoV0HDEh/Cvz2adpc06fe3RxMljPq4aJhzcNEQdAyka1KgkSn8dO19wuAIUTZe4xXRLFwYQLauc+kyUzPLZzWHhlVVde6S7FeKZT5psrOQoOtPzzathEZ9PH4iOrXV/HHsnApOF+AvQsJZNPnTDwAX+ZlicvCeotSk4Q3NjUyp/XyAchU06mcgr81ir+GsTxofndVn1AZP2++aQZOPJHijUoTrqYIzeEcaY53W6miYf3rzc/pXQeOFrlLTCWOceCWl5KNZ1LZV4SHZtB8Wm0aT/3pWl0xX92TNC/ME6JeqypOapsbVKaOuml8xGtXazKrxsJmUVfGm4SwNlIplVeuArvk3DjPj98xKaBrACXiNn+1sCBn0WlCoU01mODkcOhWeawoNewpdyXQkvIPx/oC3hH5f5Kqopv2Js9TuoCJ4mx8V1jQeZi0jNA94+xe0pZVAH/gAXoS1U0b7sEHAy2KAe4MHYM9vARI4R6ny6dy9rICmBU0B595nl/td4IVgUOqXaRYoxeZX/481jQbOBMv9xE8eaPEex+DlutCK8uZIvQaVQrcEQwt4Dr18NBrFa4tCN0lPIs+wRlIs8JBm5Bhk3kT3oMjgGh0riKUEQpOHrChyuKwHfJm5e1kBzQNU0b0KoNvl3uQWlPRE3GbnvKjQFEzYGI1hRliw9ifwyrMcHiNmcxBg9rBbVKrDhWkotnolq7an8YJwtLOD10OjOglaTYjhp5bMw3emCjEpKATxQrxPJbRX0N+be+buZRU0iS5G0+/ZoXkCA6PRwDE0XTgcoqni1WKj/ThERQ43GVl0lpODvogSKZplKM5Hz2zLDIexBRDqRoxHtR2hweMIe9BUfNA1/43ADDJ61TAMvRfGpWruXv4FGts6Y6FRdOfQiLalZhaNoL3Djk2Fs9DsjezgBI1QPQOdm0WjecQhmvyVNWb18QfRdMwKFbR3e+9DBV+umHHQ1ujSc1sTwY3FMRrJN1Nq0s9LjQi6oCieGTTZcanJX12PzixzP4DmEudeKMCxXdvFfHwhQxSimW5Hh+YCZR2TqRXvx/tTZTwjZ4xGOYQmsjW1oa0JZ95b/5kxGskAAxmb/hSa1okBvCQoBWRr2uW/R/cbCOlz97JKuwY0dMYYpG0TFz01QSE82edFhQZZDh3bUGQavkwSdCLMBE1XZvuRrlTPji57DZ8b243dYfEJg0+6QT/B2HSFemICt8CLqKIhM3wEB43t7cYdKo9XU60nU6ugaYFPrABn31jbhZJoJMhz1qYVI04GmWkN70Ek2TX+7uMmdgA9k3FpTeMMhoZo0J033iNTkRlP7LlG7R0oMel7s9RcXcssbsKEtHJj+2hUalC7hvOAp6Lhdk0HH4C35Z9ZyVXQsEcZgFPSGtkWalCF6Dq8W+dUQ1n+8xy+b19Bxo20HjQxor8PZCacZ82z4ETq+d75VPi18Jcv6GvK3BQ4j1r7/QN0QPwc1534Of7nyaJYV0o9fJbwl70vuJd2+zB/Tyt1L1H7Ok7ue6OdPzyvd67nHYjHD0sJz38vDWRXKmbD7hKIHdwVJEmKCNPN3/Tz027AsHmj9alb4pSgZPUZj+b7OqvrOCaiyv9h+kR76WepNgANUh1Pk1RKVI8/Ch3j5oyWXxKVYjPQiLglomhUHTQKIcPQUJeeazPQ7DqLhk6bgSaOuyHOVSg6bQYatccpgrDmUHObgUY+ArFWceSxTa/NQMOo2YRuNvnWqFdBk7pZ3bHbNdYdqsZ17BL1Kmgur345NGpjYQNSpg16FiOOBc6jYZe3zF5MK6BJ7X1cNE0rkI8d0nkvmR6tYzd/MBykeg3Rowl4obQAzQreyzBAkTBxfRbNLpT7uQ1Aw6RrxgI0ZhxYKu8ltWOXUc+ZvzYCDQ48SEQz9l4uLzZ3MQ4OCZ7rZ2b43eajGXovExQ9QFY+hALBYv+KaJz3Xlr6BdA477209MugUVw0z+W899LSL4DGee+lpV8AzQt4L01tCBpmbwEa7L2s9nVK7yU1Gk9oM9BYrj+CWj2ACzof0TE9mvwyl8jLycFBCXrvZfuGlHBjByVeXi4aolw0RLloiHLREOWiIcpFQ9RvjyZw5669JCgac9EQFL395Vx0zNbT/oIuTXiXsr/Tol6WOnjaX+8cgCmtgibAJzxX70id7y0OPtAM8THmmjPCnlk0AQ5d0PNa/stV0MQgVut6SvYhkeNf9dIVHZo2gEbYNYuGh0q96jl7pRcxr4DGD5ogKJXpafFTCtzUfFTuBLyeDRKE0Y0ZNO2+VxCkCqSpzuq4VkCzP1pFR7IoXjo0d7kzKHXs982gecJrM4TCmiMwj7Xyoh8BLkiVnxJNSqyAGLbP7gyajrk4J0iKIPnS+hdLxUo/iAavyqIa5fsf4MVOwdeaEeDUKjosWjSUY8MytzFoRqvocmtCg0pN1zRuP3+FGi1mJk6GcBrNyAx36M7qtFZAcwfZBQ9vxnk0Wwnfhjy8GQ4qqMlHDnfhNBp0wWat6tF//iYf0w7BGXwlxjh9m6OaC8DQo0ldQBE+bkJHAXUgW98XnKuxeILoRPTey0FrdyO6l44pSXzJ2+YOSjgkllhHfns0ZLloiHLREOWiIcpFQ5SLhqjpSCRTWvdtmPp5I8dyobFeZ3XL6ywwpIkcezYVSZvkgHhR/bwLDNmFNYq6jtnWRqqjV0IjL3n9hp/yhs8TlC66Qf7LY9Tuou1/KOOfqrfHzzcO/qG50VXQ3H0LLXot5+CBGNtmTjHKyLFPPVSZEpyNY+a6RzULFw8yzb/TDWlwSxMHcwU0R5AAcsc74OvDPd2gBEu5wLADWTFY4KH0rISEI2lUcjgKE1SwQ8M83RMzPdEKCwy5ZGzBlOpUqJqlHMrqAhQpIsemwSdIQTyuOB+CUu5E/NgvNkQzVc8D859GaPzjcGH4Q8BDUWxWKDXqyaKJ+GyAepQPLzDct981G2HNfJlYsKbD3WyqVC6L7k4H7aGFcvD0+eLBnMottx60B7bTQobkrvP5U6vRyQ/RsB1N62D7oj5oWbz/8+flQ4eOrVFgqAdAt77xkGwtjRwbGL+CrvL87ZgGMjdFKOkxeUuHLF8EK1yfzuvvEl6W2YlEspynCFXJRMNGPJwvEmFlFoqchr2vRx+Wm/FXQIOXsFJEjp1Ec6xOojlaejSrkgFdRRA4MBSlpkH7pIIOUCQOfP67HIiKIp4N0bCfi3VFqUJMOUSHSLgud+Fx6V2+Cpp/HwPU0qN5vIFyHqwncMxHlISX9GJBCCIWPkmErBIMSryJxvd2NxJDDAVdk5qInvmSJXGj0VgrrDCaJFRnUxlDNIYkoLKF0YiebP1MM6MTIzQGdmAFhZiFBpUXS6W6pAFgU7PhaNhEURi97nKuEfNIQCPYozGAa2JVg0KwqQGyRRteodhTqOL3iKLc9fDFG/JUKmxrknAjIRL4ZaO4QgmlYn1YoW5mKpTSxavzscyIoj6cier98uVJPy8aJo7MKMpPod8XGfYbRCbPqXgZB3x9xGGYBR/Kv2A+31E7qFarlcDHqlmo1mrVvoWGCWiRroTfuRms1bA3FGXiz4vlremV+lCtBa1hhjlx2kUXLaLnMtfXRcnfQnnlE6OAUOzBGfo9yPQ5w99+D3ylZC5s7EBR62fx1Kh4CXT9TIf9ky388I5e9bkKr3VPvumxGFywjP/sYLl7ayU0+YuFr2c89FL3oehcdPHDMo4t2CzUdE0RgpPXG6dNSpc9HCtf5TMJn3WjOzzfrZuv3kwlucN6Bd2/GsIBYQfHqBF0yjKXuUjmCHVt9+8pxhReZVCCMnKsqcDRpw8Qm4/m+P6Tbd/5LW6+mNMVZEURfBFCrWE/kaZZTutV0AzoIseOk3+5gZvZkIWD/9hEW0u3BUEs4fc8DHa2BaEJWcJV8v+hGdL4eceGp2UFuvROzQebf5ULg8cferoeMV8w8ua+rJWAuByf7D2d1magoYvmuNt5eHgyq2q71Xno/Og89c1Ao2Z4HFS3s9Z72Qw0Mg849IAbzdFGca2vzfe/X1obgoa5S1Zu1jwJacnrh0/Y9Qqjsd3xB+oyrPleFqP5zUVGk86Ffm/Zvu7J0ppL8M8narvkypUrV65cuXLlypWr31L/B68mi0wjyneFAAAAAElFTkSuQmC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9719213"/>
                  </p:ext>
                </p:extLst>
              </p:nvPr>
            </p:nvGraphicFramePr>
            <p:xfrm>
              <a:off x="317500" y="4524375"/>
              <a:ext cx="8550276" cy="219684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25046"/>
                    <a:gridCol w="1425046"/>
                    <a:gridCol w="1425046"/>
                    <a:gridCol w="1425046"/>
                    <a:gridCol w="1425046"/>
                    <a:gridCol w="1425046"/>
                  </a:tblGrid>
                  <a:tr h="352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Comment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7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Latch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7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Reset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7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Set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7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Toggle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7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All others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 Change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7538613"/>
                  </p:ext>
                </p:extLst>
              </p:nvPr>
            </p:nvGraphicFramePr>
            <p:xfrm>
              <a:off x="317500" y="4524375"/>
              <a:ext cx="8550276" cy="219684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25046"/>
                    <a:gridCol w="1425046"/>
                    <a:gridCol w="1425046"/>
                    <a:gridCol w="1425046"/>
                    <a:gridCol w="1425046"/>
                    <a:gridCol w="1425046"/>
                  </a:tblGrid>
                  <a:tr h="366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288" t="-8333" r="-200858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9573" t="-8333" r="-100000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Comment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288" t="-108333" r="-20085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9573" t="-108333" r="-10000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Latch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Reset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Set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288" t="-410000" r="-200858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9573" t="-410000" r="-10000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Toggle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All others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288" t="-510000" r="-200858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9573" t="-510000" r="-1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 Change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3551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19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Time Logs!</a:t>
            </a:r>
          </a:p>
          <a:p>
            <a:r>
              <a:rPr lang="en-US" dirty="0" smtClean="0"/>
              <a:t>Do Feedback!</a:t>
            </a:r>
          </a:p>
          <a:p>
            <a:r>
              <a:rPr lang="en-US" dirty="0" smtClean="0"/>
              <a:t>Lab </a:t>
            </a:r>
            <a:r>
              <a:rPr lang="en-US" dirty="0"/>
              <a:t>#2 </a:t>
            </a:r>
            <a:r>
              <a:rPr lang="en-US" dirty="0" smtClean="0"/>
              <a:t>Lab Notebook Due Now!</a:t>
            </a:r>
            <a:endParaRPr lang="en-US" dirty="0"/>
          </a:p>
          <a:p>
            <a:r>
              <a:rPr lang="en-US" dirty="0" smtClean="0"/>
              <a:t>VHDL – Sequential Logic</a:t>
            </a:r>
          </a:p>
          <a:p>
            <a:pPr lvl="1"/>
            <a:r>
              <a:rPr lang="en-US" dirty="0" smtClean="0"/>
              <a:t>Process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 #2: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 smtClean="0"/>
                  <a:t>Write an HDL Module for a SR Latch:</a:t>
                </a:r>
                <a:endParaRPr lang="en-US" dirty="0">
                  <a:latin typeface="+mj-lt"/>
                </a:endParaRPr>
              </a:p>
              <a:p>
                <a:pPr lvl="0"/>
                <a:r>
                  <a:rPr lang="en-US" dirty="0" smtClean="0">
                    <a:latin typeface="+mj-lt"/>
                  </a:rPr>
                  <a:t>Inputs:  S, R</a:t>
                </a:r>
                <a:endParaRPr lang="en-US" dirty="0">
                  <a:latin typeface="+mj-lt"/>
                </a:endParaRPr>
              </a:p>
              <a:p>
                <a:pPr lvl="0"/>
                <a:r>
                  <a:rPr lang="en-US" dirty="0" smtClean="0">
                    <a:latin typeface="+mj-lt"/>
                  </a:rPr>
                  <a:t>Output: 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  <a:sym typeface="Wingdings" panose="05000000000000000000" pitchFamily="2" charset="2"/>
                      </a:rPr>
                      <m:t>𝐐</m:t>
                    </m:r>
                    <m:r>
                      <a:rPr lang="en-US" b="1" i="0" dirty="0" smtClean="0">
                        <a:latin typeface="Cambria Math"/>
                        <a:sym typeface="Wingdings" panose="05000000000000000000" pitchFamily="2" charset="2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  <a:sym typeface="Wingdings" panose="05000000000000000000" pitchFamily="2" charset="2"/>
                          </a:rPr>
                          <m:t>𝑸</m:t>
                        </m:r>
                      </m:e>
                    </m:acc>
                  </m:oMath>
                </a14:m>
                <a:endParaRPr lang="en-US" dirty="0" smtClean="0">
                  <a:latin typeface="+mj-lt"/>
                </a:endParaRPr>
              </a:p>
              <a:p>
                <a:pPr lvl="1"/>
                <a:endParaRPr lang="en-US" dirty="0" smtClean="0">
                  <a:latin typeface="+mj-lt"/>
                  <a:sym typeface="Wingdings" panose="05000000000000000000" pitchFamily="2" charset="2"/>
                </a:endParaRPr>
              </a:p>
              <a:p>
                <a:pPr marL="1371600" lvl="3" indent="0">
                  <a:buNone/>
                </a:pPr>
                <a:endParaRPr lang="en-US" dirty="0" smtClean="0">
                  <a:latin typeface="+mj-lt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5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/>
          </a:p>
        </p:txBody>
      </p:sp>
      <p:sp>
        <p:nvSpPr>
          <p:cNvPr id="6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3186112"/>
            <a:ext cx="45529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387725" y="5233987"/>
            <a:ext cx="2368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/>
              <a:t>Figure 3.5 SR latch truth table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+mj-lt"/>
            </a:endParaRP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>
                <a:solidFill>
                  <a:srgbClr val="0000FF"/>
                </a:solidFill>
                <a:latin typeface="+mj-lt"/>
              </a:rPr>
              <a:t>process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clk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begin</a:t>
            </a:r>
            <a:endParaRPr lang="en-US" dirty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+mj-lt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US" dirty="0" err="1" smtClean="0">
                <a:solidFill>
                  <a:srgbClr val="EF00EF"/>
                </a:solidFill>
                <a:latin typeface="+mj-lt"/>
              </a:rPr>
              <a:t>rising_edge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clk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))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then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+mj-lt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(reset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='0')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then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old_button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&lt;= 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"00000"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+mj-lt"/>
              </a:rPr>
              <a:t>else</a:t>
            </a:r>
            <a:endParaRPr lang="en-US" dirty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btnActivity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&lt;= (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old_button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+mj-lt"/>
              </a:rPr>
              <a:t>xor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btn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)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and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btn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		end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if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old_button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&lt;=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btn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+mj-lt"/>
              </a:rPr>
              <a:t>end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if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end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process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;</a:t>
            </a:r>
            <a:endParaRPr lang="en-US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4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Extra Instruction (EI)</a:t>
            </a:r>
            <a:endParaRPr lang="en-US" dirty="0"/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28600" y="1501170"/>
            <a:ext cx="495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Maj Jeffrey Falkinburg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2E46E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Office:  333-9193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286109" y="4953000"/>
            <a:ext cx="2951357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Sometimes 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86109" y="4262553"/>
            <a:ext cx="2951357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286109" y="5562600"/>
            <a:ext cx="2951357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Always Unavailable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4000" y="1600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281 – 2F44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34000" y="48768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M6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34000" y="55626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M7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800" b="1" dirty="0" smtClean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34000" y="4191000"/>
            <a:ext cx="1676400" cy="6858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M5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10400" y="1600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T1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10400" y="4191000"/>
            <a:ext cx="16764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T5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10400" y="48768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T6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104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334000" y="2895600"/>
            <a:ext cx="1676400" cy="6096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M3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34000" y="3505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M4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10400" y="2286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white"/>
                </a:solidFill>
              </a:rPr>
              <a:t>T2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4000" y="2277979"/>
            <a:ext cx="1676400" cy="617622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281 – 2F44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012672" y="2879664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</a:rPr>
              <a:t>ECE </a:t>
            </a:r>
            <a:r>
              <a:rPr lang="en-US" sz="1200" b="1" dirty="0">
                <a:solidFill>
                  <a:prstClr val="white"/>
                </a:solidFill>
              </a:rPr>
              <a:t>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10400" y="3505200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4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23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VHDL – </a:t>
            </a:r>
            <a:br>
              <a:rPr lang="en-US" dirty="0" smtClean="0"/>
            </a:br>
            <a:r>
              <a:rPr lang="en-US" dirty="0" smtClean="0"/>
              <a:t>What we have talked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</a:t>
            </a:r>
            <a:r>
              <a:rPr lang="en-US" dirty="0"/>
              <a:t>– Defines inputs and outputs of box</a:t>
            </a:r>
          </a:p>
          <a:p>
            <a:r>
              <a:rPr lang="en-US" dirty="0"/>
              <a:t>Architecture – Describes what is inside the box</a:t>
            </a:r>
          </a:p>
          <a:p>
            <a:r>
              <a:rPr lang="en-US" dirty="0" smtClean="0"/>
              <a:t>Two Types of Architecture:</a:t>
            </a:r>
          </a:p>
          <a:p>
            <a:pPr lvl="1"/>
            <a:r>
              <a:rPr lang="en-US" dirty="0" smtClean="0"/>
              <a:t>Behavioral </a:t>
            </a:r>
            <a:r>
              <a:rPr lang="en-US" dirty="0"/>
              <a:t>– Describes what module does in terms of the relationships between inputs and outputs</a:t>
            </a:r>
          </a:p>
          <a:p>
            <a:pPr lvl="1"/>
            <a:r>
              <a:rPr lang="en-US" dirty="0"/>
              <a:t>Structural – Describes what a module does in terms of how it is composed of simpler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4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Flip-Flops and Finite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Flip Flops Create Memory</a:t>
            </a:r>
          </a:p>
          <a:p>
            <a:r>
              <a:rPr lang="en-US" dirty="0" smtClean="0"/>
              <a:t>On the Clock Edge!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705702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547" y="2812256"/>
            <a:ext cx="53435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9845" y="5860256"/>
            <a:ext cx="3702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3.20 Flip-flop current state and next state</a:t>
            </a:r>
            <a:endParaRPr lang="en-US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9" r="29465"/>
          <a:stretch/>
        </p:blipFill>
        <p:spPr bwMode="auto">
          <a:xfrm>
            <a:off x="3227831" y="2812256"/>
            <a:ext cx="2651761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66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– Design/Analysis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Machines:</a:t>
            </a:r>
          </a:p>
          <a:p>
            <a:pPr marL="406400" lvl="1" indent="0">
              <a:buNone/>
            </a:pPr>
            <a:r>
              <a:rPr lang="en-US" dirty="0" smtClean="0"/>
              <a:t>0)  Description</a:t>
            </a:r>
          </a:p>
          <a:p>
            <a:pPr marL="406400" lvl="1" indent="0">
              <a:buNone/>
            </a:pPr>
            <a:r>
              <a:rPr lang="en-US" dirty="0" smtClean="0"/>
              <a:t>1)  State Transition Diagram</a:t>
            </a:r>
          </a:p>
          <a:p>
            <a:pPr marL="406400" lvl="1" indent="0">
              <a:buNone/>
            </a:pPr>
            <a:r>
              <a:rPr lang="en-US" dirty="0" smtClean="0"/>
              <a:t>2)  State Transition Table &amp; Output Table</a:t>
            </a:r>
          </a:p>
          <a:p>
            <a:pPr marL="406400" lvl="1" indent="0">
              <a:buNone/>
            </a:pPr>
            <a:r>
              <a:rPr lang="en-US" dirty="0" smtClean="0"/>
              <a:t>3)  Next State and Output State Equations</a:t>
            </a:r>
          </a:p>
          <a:p>
            <a:pPr marL="406400" lvl="1" indent="0">
              <a:buNone/>
            </a:pPr>
            <a:r>
              <a:rPr lang="en-US" dirty="0" smtClean="0"/>
              <a:t>4)  Schematic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865749" y="1642820"/>
            <a:ext cx="0" cy="2836190"/>
          </a:xfrm>
          <a:prstGeom prst="straightConnector1">
            <a:avLst/>
          </a:prstGeom>
          <a:solidFill>
            <a:srgbClr val="0C2D83"/>
          </a:solidFill>
          <a:ln w="508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548394" y="1956070"/>
            <a:ext cx="131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Design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>
            <a:off x="8289003" y="1642820"/>
            <a:ext cx="1" cy="2836190"/>
          </a:xfrm>
          <a:prstGeom prst="straightConnector1">
            <a:avLst/>
          </a:prstGeom>
          <a:solidFill>
            <a:srgbClr val="0C2D83"/>
          </a:solidFill>
          <a:ln w="508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847666" y="1956070"/>
            <a:ext cx="144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3300"/>
                </a:solidFill>
              </a:rPr>
              <a:t>Analysis</a:t>
            </a:r>
            <a:endParaRPr lang="en-US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2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</a:t>
            </a:r>
            <a:r>
              <a:rPr lang="en-US" dirty="0"/>
              <a:t>- </a:t>
            </a:r>
            <a:r>
              <a:rPr lang="en-US" dirty="0" smtClean="0"/>
              <a:t>  Moore vs Mealy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Moore Machine </a:t>
            </a:r>
            <a:r>
              <a:rPr lang="en-US" dirty="0"/>
              <a:t>– outputs </a:t>
            </a:r>
            <a:r>
              <a:rPr lang="en-US" dirty="0" smtClean="0"/>
              <a:t>depend only on current state of the machine.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Mealy Machine – outputs depend on both the current state and current inputs of the machine.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545336" y="284149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Combinational </a:t>
            </a:r>
            <a:r>
              <a:rPr lang="en-US" dirty="0" smtClean="0"/>
              <a:t>Logic 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Next State Logic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291584" y="284149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Flip Flops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092952" y="284149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 rot="10800000">
            <a:off x="4453128" y="284149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658368" y="324383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9" idx="1"/>
          </p:cNvCxnSpPr>
          <p:nvPr/>
        </p:nvCxnSpPr>
        <p:spPr bwMode="auto">
          <a:xfrm flipH="1">
            <a:off x="3044952" y="324383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4937760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7114032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62890" y="291922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78268" y="291922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21275" y="270377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79470" y="270378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20" name="Straight Connector 19"/>
          <p:cNvCxnSpPr>
            <a:stCxn id="11" idx="3"/>
            <a:endCxn id="21" idx="2"/>
          </p:cNvCxnSpPr>
          <p:nvPr/>
        </p:nvCxnSpPr>
        <p:spPr bwMode="auto">
          <a:xfrm flipV="1">
            <a:off x="4614672" y="253818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245102" y="223040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5427726" y="324383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1230376" y="346329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1226820" y="384429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226820" y="346329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1258697" y="315005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3189351" y="31668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5110988" y="316688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>
            <a:off x="7275068" y="31638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178687" y="29146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23057" y="291316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44694" y="291167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08774" y="29284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1739265" y="529894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Combinational </a:t>
            </a:r>
            <a:r>
              <a:rPr lang="en-US" dirty="0" smtClean="0"/>
              <a:t>Logic 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Next State Logic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485513" y="529894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Flip Flops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286881" y="529894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Isosceles Triangle 36"/>
          <p:cNvSpPr/>
          <p:nvPr/>
        </p:nvSpPr>
        <p:spPr bwMode="auto">
          <a:xfrm rot="10800000">
            <a:off x="4647057" y="529894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flipH="1">
            <a:off x="852297" y="570128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35" idx="1"/>
          </p:cNvCxnSpPr>
          <p:nvPr/>
        </p:nvCxnSpPr>
        <p:spPr bwMode="auto">
          <a:xfrm flipH="1">
            <a:off x="3238881" y="570128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H="1">
            <a:off x="5131689" y="57012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H="1">
            <a:off x="7307961" y="57012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56819" y="537667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672197" y="537667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15204" y="516122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73399" y="516123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46" name="Straight Connector 45"/>
          <p:cNvCxnSpPr>
            <a:stCxn id="37" idx="3"/>
            <a:endCxn id="47" idx="2"/>
          </p:cNvCxnSpPr>
          <p:nvPr/>
        </p:nvCxnSpPr>
        <p:spPr bwMode="auto">
          <a:xfrm flipV="1">
            <a:off x="4808601" y="499563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439031" y="468785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5621655" y="570128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1424305" y="592074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H="1">
            <a:off x="1420749" y="630174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1420749" y="592074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>
            <a:off x="1452626" y="560750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3383280" y="56243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flipH="1">
            <a:off x="5304917" y="562433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H="1">
            <a:off x="7468997" y="56212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1372616" y="53721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316986" y="537061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38623" y="536912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02703" y="53858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 bwMode="auto">
          <a:xfrm>
            <a:off x="1293495" y="5097781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6131306" y="5088638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flipH="1">
            <a:off x="1293495" y="5097781"/>
            <a:ext cx="4846955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6117591" y="5472686"/>
            <a:ext cx="169290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1910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Process</a:t>
            </a:r>
            <a:r>
              <a:rPr lang="en-US" dirty="0"/>
              <a:t> – Collection of sequential statements that execute in parallel with other concurrent statements and other </a:t>
            </a:r>
            <a:r>
              <a:rPr lang="en-US" dirty="0" smtClean="0"/>
              <a:t>processes</a:t>
            </a:r>
          </a:p>
          <a:p>
            <a:pPr lvl="1"/>
            <a:r>
              <a:rPr lang="en-US" dirty="0"/>
              <a:t>Always running or suspended                 </a:t>
            </a:r>
          </a:p>
          <a:p>
            <a:pPr lvl="1"/>
            <a:r>
              <a:rPr lang="en-US" dirty="0"/>
              <a:t>Creates a “box” that listens for a signals (wires)</a:t>
            </a:r>
          </a:p>
          <a:p>
            <a:pPr lvl="1"/>
            <a:r>
              <a:rPr lang="en-US" dirty="0"/>
              <a:t>When the signal changes the box is told to </a:t>
            </a:r>
            <a:r>
              <a:rPr lang="en-US" dirty="0" smtClean="0"/>
              <a:t>run</a:t>
            </a:r>
          </a:p>
          <a:p>
            <a:pPr lvl="1"/>
            <a:r>
              <a:rPr lang="en-US" dirty="0"/>
              <a:t>*** Processes are scary</a:t>
            </a:r>
            <a:r>
              <a:rPr lang="en-US" dirty="0" smtClean="0"/>
              <a:t>!</a:t>
            </a:r>
          </a:p>
          <a:p>
            <a:pPr lvl="2"/>
            <a:r>
              <a:rPr lang="en-US" dirty="0"/>
              <a:t>Add memory </a:t>
            </a:r>
          </a:p>
          <a:p>
            <a:pPr lvl="2"/>
            <a:r>
              <a:rPr lang="en-US" dirty="0"/>
              <a:t>Make circuit hard to visualized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</a:t>
            </a:r>
            <a:r>
              <a:rPr lang="en-US" dirty="0"/>
              <a:t> If you want a Flip-Flop you need a </a:t>
            </a:r>
            <a:r>
              <a:rPr lang="en-US" dirty="0" smtClean="0"/>
              <a:t>process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7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Example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process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(signal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name, signal name, …., signal name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)</a:t>
            </a:r>
          </a:p>
          <a:p>
            <a:pPr marL="0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>
                <a:solidFill>
                  <a:srgbClr val="000000"/>
                </a:solidFill>
                <a:latin typeface="+mj-lt"/>
              </a:rPr>
              <a:t>	Type declarations</a:t>
            </a:r>
          </a:p>
          <a:p>
            <a:pPr marL="0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	Variable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declarations</a:t>
            </a:r>
          </a:p>
          <a:p>
            <a:pPr marL="0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>
                <a:solidFill>
                  <a:srgbClr val="000000"/>
                </a:solidFill>
                <a:latin typeface="+mj-lt"/>
              </a:rPr>
              <a:t>	Constant declarations</a:t>
            </a:r>
          </a:p>
          <a:p>
            <a:pPr marL="0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>
                <a:solidFill>
                  <a:srgbClr val="000000"/>
                </a:solidFill>
                <a:latin typeface="+mj-lt"/>
              </a:rPr>
              <a:t>	Functions declarations</a:t>
            </a:r>
          </a:p>
          <a:p>
            <a:pPr marL="0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>
                <a:solidFill>
                  <a:srgbClr val="000000"/>
                </a:solidFill>
                <a:latin typeface="+mj-lt"/>
              </a:rPr>
              <a:t>	Procedure definitions</a:t>
            </a:r>
          </a:p>
          <a:p>
            <a:pPr marL="0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begin</a:t>
            </a:r>
            <a:endParaRPr lang="en-US" dirty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	sequential statement</a:t>
            </a:r>
          </a:p>
          <a:p>
            <a:pPr marL="0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…</a:t>
            </a:r>
          </a:p>
          <a:p>
            <a:pPr marL="0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sequential statement</a:t>
            </a:r>
          </a:p>
          <a:p>
            <a:pPr marL="0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end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process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;</a:t>
            </a:r>
            <a:endParaRPr lang="en-US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6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Example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0000"/>
                </a:solidFill>
              </a:rPr>
              <a:t>Specific Example Process:</a:t>
            </a:r>
            <a:endParaRPr lang="en-US" dirty="0">
              <a:solidFill>
                <a:srgbClr val="000000"/>
              </a:solidFill>
            </a:endParaRPr>
          </a:p>
          <a:p>
            <a:pPr marL="465138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process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(A, B)</a:t>
            </a:r>
          </a:p>
          <a:p>
            <a:pPr marL="465138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begin</a:t>
            </a:r>
            <a:endParaRPr lang="en-US" dirty="0">
              <a:solidFill>
                <a:srgbClr val="0000FF"/>
              </a:solidFill>
              <a:latin typeface="+mj-lt"/>
            </a:endParaRPr>
          </a:p>
          <a:p>
            <a:pPr marL="465138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		Y &lt;= A </a:t>
            </a:r>
            <a:r>
              <a:rPr lang="en-US" dirty="0" smtClean="0">
                <a:solidFill>
                  <a:srgbClr val="0000FF"/>
                </a:solidFill>
                <a:latin typeface="+mj-lt"/>
              </a:rPr>
              <a:t>and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B;</a:t>
            </a:r>
          </a:p>
          <a:p>
            <a:pPr marL="465138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r>
              <a:rPr lang="en-US" dirty="0" smtClean="0">
                <a:solidFill>
                  <a:srgbClr val="0000FF"/>
                </a:solidFill>
                <a:latin typeface="+mj-lt"/>
              </a:rPr>
              <a:t>end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process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;</a:t>
            </a:r>
          </a:p>
          <a:p>
            <a:pPr marL="0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endParaRPr lang="en-US" b="0" dirty="0" smtClean="0">
              <a:solidFill>
                <a:srgbClr val="000000"/>
              </a:solidFill>
              <a:latin typeface="+mj-lt"/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  <a:latin typeface="+mj-lt"/>
              </a:rPr>
              <a:t>What do we get?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  <a:tabLst>
                <a:tab pos="914400" algn="l"/>
                <a:tab pos="1379538" algn="l"/>
                <a:tab pos="1828800" algn="l"/>
                <a:tab pos="2293938" algn="l"/>
                <a:tab pos="2743200" algn="l"/>
              </a:tabLst>
            </a:pPr>
            <a:endParaRPr lang="en-US" b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9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6BADE1-4A4A-48A5-911B-5F6548B33A51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68437</TotalTime>
  <Words>737</Words>
  <Application>Microsoft Office PowerPoint</Application>
  <PresentationFormat>On-screen Show (4:3)</PresentationFormat>
  <Paragraphs>368</Paragraphs>
  <Slides>23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4_USAFA Standard</vt:lpstr>
      <vt:lpstr>5_USAFA Standard</vt:lpstr>
      <vt:lpstr>PowerPoint Presentation</vt:lpstr>
      <vt:lpstr>Lesson 19 Outline</vt:lpstr>
      <vt:lpstr>VHDL –  What we have talked about</vt:lpstr>
      <vt:lpstr>Flip-Flops and Finite State Machines</vt:lpstr>
      <vt:lpstr>Finite State Machines – Design/Analysis</vt:lpstr>
      <vt:lpstr>Finite State Machines -   Moore vs Mealy Machine</vt:lpstr>
      <vt:lpstr>Process</vt:lpstr>
      <vt:lpstr>Generic Example Process</vt:lpstr>
      <vt:lpstr>Specific Example Process</vt:lpstr>
      <vt:lpstr>No Process</vt:lpstr>
      <vt:lpstr>Make a Process</vt:lpstr>
      <vt:lpstr>Rules for Processes</vt:lpstr>
      <vt:lpstr>If Statements</vt:lpstr>
      <vt:lpstr>Flip-Flop Example</vt:lpstr>
      <vt:lpstr>Flip-Flop Example</vt:lpstr>
      <vt:lpstr>Processes</vt:lpstr>
      <vt:lpstr>Blocking Statement  Example</vt:lpstr>
      <vt:lpstr>NonBlocking Statement Example</vt:lpstr>
      <vt:lpstr>In Class Exercise #1:</vt:lpstr>
      <vt:lpstr>In Class Exercise #2:</vt:lpstr>
      <vt:lpstr>Example Process</vt:lpstr>
      <vt:lpstr>Extra Instruction (EI)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Maj Jeff Falkinburg</cp:lastModifiedBy>
  <cp:revision>4270</cp:revision>
  <cp:lastPrinted>2015-06-02T19:35:14Z</cp:lastPrinted>
  <dcterms:created xsi:type="dcterms:W3CDTF">2005-08-12T19:45:51Z</dcterms:created>
  <dcterms:modified xsi:type="dcterms:W3CDTF">2017-01-29T18:50:21Z</dcterms:modified>
</cp:coreProperties>
</file>