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34" r:id="rId2"/>
    <p:sldId id="427" r:id="rId3"/>
    <p:sldId id="438" r:id="rId4"/>
    <p:sldId id="436" r:id="rId5"/>
    <p:sldId id="437" r:id="rId6"/>
    <p:sldId id="433" r:id="rId7"/>
    <p:sldId id="429" r:id="rId8"/>
    <p:sldId id="428" r:id="rId9"/>
    <p:sldId id="430" r:id="rId10"/>
    <p:sldId id="431" r:id="rId11"/>
    <p:sldId id="432" r:id="rId12"/>
    <p:sldId id="426" r:id="rId13"/>
    <p:sldId id="414" r:id="rId14"/>
    <p:sldId id="416" r:id="rId15"/>
    <p:sldId id="417" r:id="rId16"/>
    <p:sldId id="418" r:id="rId17"/>
    <p:sldId id="419" r:id="rId18"/>
    <p:sldId id="421" r:id="rId19"/>
    <p:sldId id="423" r:id="rId20"/>
    <p:sldId id="425" r:id="rId21"/>
    <p:sldId id="435" r:id="rId22"/>
    <p:sldId id="409" r:id="rId23"/>
  </p:sldIdLst>
  <p:sldSz cx="9144000" cy="6858000" type="screen4x3"/>
  <p:notesSz cx="6997700" cy="92837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3300"/>
    <a:srgbClr val="FFFF00"/>
    <a:srgbClr val="0C2D83"/>
    <a:srgbClr val="66CCFF"/>
    <a:srgbClr val="96969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88632" autoAdjust="0"/>
  </p:normalViewPr>
  <p:slideViewPr>
    <p:cSldViewPr snapToGrid="0">
      <p:cViewPr varScale="1">
        <p:scale>
          <a:sx n="104" d="100"/>
          <a:sy n="104" d="100"/>
        </p:scale>
        <p:origin x="-1740" y="-96"/>
      </p:cViewPr>
      <p:guideLst>
        <p:guide orient="horz" pos="2160"/>
        <p:guide pos="1168"/>
      </p:guideLst>
    </p:cSldViewPr>
  </p:slideViewPr>
  <p:outlineViewPr>
    <p:cViewPr>
      <p:scale>
        <a:sx n="33" d="100"/>
        <a:sy n="33" d="100"/>
      </p:scale>
      <p:origin x="0" y="6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1476" y="-114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BA592BF-96B1-4BDD-AB63-48571AD14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4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58B39FB-84CC-4C5A-B5B1-8154B12149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38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62698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E9278C8-E5EE-462E-BFC0-169FC82E59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CE2C88F-2F80-4F57-B629-AD63D6A3CD1E}" type="datetime3">
              <a:rPr lang="en-US"/>
              <a:pPr>
                <a:defRPr/>
              </a:pPr>
              <a:t>5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8107B25-DB33-4D52-9248-649980D80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B8CC284-99AC-4293-AE5B-530D41210E42}" type="datetime3">
              <a:rPr lang="en-US"/>
              <a:pPr>
                <a:defRPr/>
              </a:pPr>
              <a:t>5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13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706F834-159A-4AE9-914A-1B0F0E8AD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0E6973E-609D-4352-9813-DC0294ABD1EE}" type="datetime3">
              <a:rPr lang="en-US"/>
              <a:pPr>
                <a:defRPr/>
              </a:pPr>
              <a:t>5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6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5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6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831508C-0412-436C-8BFB-038593FE66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F90D3FB-3257-4FD9-8154-9111B082BA15}" type="datetime3">
              <a:rPr lang="en-US"/>
              <a:pPr>
                <a:defRPr/>
              </a:pPr>
              <a:t>5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0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D8A509F-8526-420E-866A-D77FF145C2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30731EF-8206-4D19-8D39-B25064A6708F}" type="datetime3">
              <a:rPr lang="en-US"/>
              <a:pPr>
                <a:defRPr/>
              </a:pPr>
              <a:t>5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3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13889DE-89C0-4168-9C6C-257E843B1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B85745C-8606-4303-879B-5A18E2F8952B}" type="datetime3">
              <a:rPr lang="en-US"/>
              <a:pPr>
                <a:defRPr/>
              </a:pPr>
              <a:t>5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7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828A729-6264-454A-894C-FD3ACBF8A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C104480-063D-49C3-B37B-6FDC4DA8C788}" type="datetime3">
              <a:rPr lang="en-US"/>
              <a:pPr>
                <a:defRPr/>
              </a:pPr>
              <a:t>5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DDDF030-EE8C-48C8-B35A-7A5AA2E1D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B70A108-3252-41E5-B998-DFD4EB0E8CFA}" type="datetime3">
              <a:rPr lang="en-US"/>
              <a:pPr>
                <a:defRPr/>
              </a:pPr>
              <a:t>5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9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DB18A8A-4F34-4DBD-AC6E-5B59F960E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E123FBF-B932-47DA-A850-F8DD01574AF6}" type="datetime3">
              <a:rPr lang="en-US"/>
              <a:pPr>
                <a:defRPr/>
              </a:pPr>
              <a:t>5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7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F91313A-6512-497A-8C26-DF1D11D9F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31CE8DA-7AA2-4A75-8CED-F07C8E806852}" type="datetime3">
              <a:rPr lang="en-US"/>
              <a:pPr>
                <a:defRPr/>
              </a:pPr>
              <a:t>5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600" b="1" i="1" smtClean="0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5499B3F-0BE5-46DB-A63A-0AC90058E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0" y="62674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A3EF21E-B3F7-42B7-9F68-64BA459DC7A7}" type="datetime3">
              <a:rPr lang="en-US"/>
              <a:pPr>
                <a:defRPr/>
              </a:pPr>
              <a:t>5 January 2017</a:t>
            </a:fld>
            <a:endParaRPr lang="en-US"/>
          </a:p>
        </p:txBody>
      </p:sp>
      <p:pic>
        <p:nvPicPr>
          <p:cNvPr id="1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07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inja/383/lab/labnotebook.html" TargetMode="External"/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falkinburg/ECE_382_Lab_Ex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sym typeface="Wingdings" pitchFamily="2" charset="2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2820692" y="1774209"/>
            <a:ext cx="5831944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  <a:sym typeface="Wingdings" pitchFamily="2" charset="2"/>
              </a:rPr>
              <a:t>ECE </a:t>
            </a:r>
            <a:r>
              <a:rPr lang="en-US" sz="4000" kern="0" dirty="0" smtClean="0">
                <a:effectLst/>
                <a:latin typeface="Trebuchet MS" panose="020B0603020202020204" pitchFamily="34" charset="0"/>
                <a:sym typeface="Wingdings" pitchFamily="2" charset="2"/>
              </a:rPr>
              <a:t>281</a:t>
            </a:r>
          </a:p>
          <a:p>
            <a:pPr algn="ctr"/>
            <a:r>
              <a:rPr lang="en-US" sz="4000" kern="0" dirty="0" smtClean="0">
                <a:effectLst/>
                <a:latin typeface="Trebuchet MS" panose="020B0603020202020204" pitchFamily="34" charset="0"/>
                <a:sym typeface="Wingdings" pitchFamily="2" charset="2"/>
              </a:rPr>
              <a:t>Lesson 2</a:t>
            </a:r>
            <a:endParaRPr lang="en-US" sz="4000" kern="0" dirty="0">
              <a:effectLst/>
              <a:latin typeface="Trebuchet MS" panose="020B0603020202020204" pitchFamily="34" charset="0"/>
              <a:sym typeface="Wingdings" pitchFamily="2" charset="2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  <a:sym typeface="Wingdings" pitchFamily="2" charset="2"/>
              </a:rPr>
              <a:pPr algn="ctr" eaLnBrk="1" hangingPunct="1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  <a:sym typeface="Wingdings" pitchFamily="2" charset="2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sym typeface="Wingdings" pitchFamily="2" charset="2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sym typeface="Wingdings" pitchFamily="2" charset="2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159624" y="4743731"/>
            <a:ext cx="4508500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Jeffrey </a:t>
            </a:r>
            <a:r>
              <a:rPr lang="en-US" dirty="0"/>
              <a:t>Falkinburg</a:t>
            </a:r>
            <a:br>
              <a:rPr lang="en-US" dirty="0"/>
            </a:br>
            <a:r>
              <a:rPr lang="en-US" dirty="0"/>
              <a:t>Room 2E46E</a:t>
            </a:r>
            <a:br>
              <a:rPr lang="en-US" dirty="0"/>
            </a:br>
            <a:r>
              <a:rPr lang="en-US" dirty="0" smtClean="0"/>
              <a:t>333-9193</a:t>
            </a: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20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Numbers –              2’s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5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9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Numbers –              Unsigned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5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4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536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766888"/>
            <a:ext cx="16573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1"/>
          <p:cNvSpPr>
            <a:spLocks noChangeArrowheads="1"/>
          </p:cNvSpPr>
          <p:nvPr/>
        </p:nvSpPr>
        <p:spPr bwMode="auto">
          <a:xfrm>
            <a:off x="914400" y="5638800"/>
            <a:ext cx="1492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1.13 Buffer</a:t>
            </a:r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Buffer</a:t>
            </a:r>
            <a:endParaRPr lang="en-US" kern="0" dirty="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32"/>
          <a:stretch/>
        </p:blipFill>
        <p:spPr bwMode="auto">
          <a:xfrm>
            <a:off x="3578820" y="1779806"/>
            <a:ext cx="1657350" cy="142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97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433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66888"/>
            <a:ext cx="19050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1"/>
          <p:cNvSpPr>
            <a:spLocks noChangeArrowheads="1"/>
          </p:cNvSpPr>
          <p:nvPr/>
        </p:nvSpPr>
        <p:spPr bwMode="auto">
          <a:xfrm>
            <a:off x="914400" y="5486400"/>
            <a:ext cx="1725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1.12 NOT gate</a:t>
            </a:r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NOT Gate</a:t>
            </a:r>
            <a:endParaRPr lang="en-US" kern="0" dirty="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65"/>
          <a:stretch/>
        </p:blipFill>
        <p:spPr bwMode="auto">
          <a:xfrm>
            <a:off x="3441918" y="1779806"/>
            <a:ext cx="1905000" cy="139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17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54970" y="3387428"/>
            <a:ext cx="2352675" cy="193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638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38288"/>
            <a:ext cx="21050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1"/>
          <p:cNvSpPr>
            <a:spLocks noChangeArrowheads="1"/>
          </p:cNvSpPr>
          <p:nvPr/>
        </p:nvSpPr>
        <p:spPr bwMode="auto">
          <a:xfrm>
            <a:off x="914400" y="5715000"/>
            <a:ext cx="1725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1.14 AND gate</a:t>
            </a:r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AND Gate</a:t>
            </a:r>
            <a:endParaRPr lang="en-US" kern="0" dirty="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40"/>
          <a:stretch/>
        </p:blipFill>
        <p:spPr bwMode="auto">
          <a:xfrm>
            <a:off x="3502620" y="1520211"/>
            <a:ext cx="2105025" cy="140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21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28950" y="3387428"/>
            <a:ext cx="2352675" cy="193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741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38288"/>
            <a:ext cx="21050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1"/>
          <p:cNvSpPr>
            <a:spLocks noChangeArrowheads="1"/>
          </p:cNvSpPr>
          <p:nvPr/>
        </p:nvSpPr>
        <p:spPr bwMode="auto">
          <a:xfrm>
            <a:off x="762000" y="5791200"/>
            <a:ext cx="1630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1.15 OR gate</a:t>
            </a:r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OR Gate</a:t>
            </a:r>
            <a:endParaRPr lang="en-US" kern="0" dirty="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69"/>
          <a:stretch/>
        </p:blipFill>
        <p:spPr bwMode="auto">
          <a:xfrm>
            <a:off x="3305016" y="1551206"/>
            <a:ext cx="2105025" cy="13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59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8720" y="3426420"/>
            <a:ext cx="2352675" cy="193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14057" y="3426420"/>
            <a:ext cx="2352675" cy="193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39394" y="3426420"/>
            <a:ext cx="2352675" cy="193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sp>
        <p:nvSpPr>
          <p:cNvPr id="18436" name="Rectangle 1"/>
          <p:cNvSpPr>
            <a:spLocks noChangeArrowheads="1"/>
          </p:cNvSpPr>
          <p:nvPr/>
        </p:nvSpPr>
        <p:spPr bwMode="auto">
          <a:xfrm>
            <a:off x="914400" y="5729288"/>
            <a:ext cx="2994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1.16 More two-input logic gates</a:t>
            </a:r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XOR, NAND, and NOR Gates</a:t>
            </a:r>
            <a:endParaRPr lang="en-US" kern="0" dirty="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8" r="33911"/>
          <a:stretch/>
        </p:blipFill>
        <p:spPr bwMode="auto">
          <a:xfrm>
            <a:off x="3301139" y="1559520"/>
            <a:ext cx="243754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44"/>
          <a:stretch/>
        </p:blipFill>
        <p:spPr bwMode="auto">
          <a:xfrm>
            <a:off x="985440" y="1556940"/>
            <a:ext cx="195923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42"/>
          <a:stretch/>
        </p:blipFill>
        <p:spPr bwMode="auto">
          <a:xfrm>
            <a:off x="5873858" y="1554360"/>
            <a:ext cx="2297202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8" r="33911" b="64493"/>
          <a:stretch/>
        </p:blipFill>
        <p:spPr bwMode="auto">
          <a:xfrm>
            <a:off x="3314057" y="1572438"/>
            <a:ext cx="2437540" cy="132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44" b="64424"/>
          <a:stretch/>
        </p:blipFill>
        <p:spPr bwMode="auto">
          <a:xfrm>
            <a:off x="998358" y="1569858"/>
            <a:ext cx="1959238" cy="132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42" b="64355"/>
          <a:stretch/>
        </p:blipFill>
        <p:spPr bwMode="auto">
          <a:xfrm>
            <a:off x="5886776" y="1567278"/>
            <a:ext cx="2297202" cy="1330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62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945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908" y="1465719"/>
            <a:ext cx="235267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1"/>
          <p:cNvSpPr>
            <a:spLocks noChangeArrowheads="1"/>
          </p:cNvSpPr>
          <p:nvPr/>
        </p:nvSpPr>
        <p:spPr bwMode="auto">
          <a:xfrm>
            <a:off x="838200" y="5638800"/>
            <a:ext cx="1843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1.17 XNOR gate</a:t>
            </a:r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XNOR Gate</a:t>
            </a:r>
            <a:endParaRPr lang="en-US" kern="0" dirty="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753" y="3475494"/>
            <a:ext cx="2224830" cy="20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733970" y="5638800"/>
            <a:ext cx="22812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1.18 XNOR truth table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30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2150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886" y="1457226"/>
            <a:ext cx="2286000" cy="44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1"/>
          <p:cNvSpPr>
            <a:spLocks noChangeArrowheads="1"/>
          </p:cNvSpPr>
          <p:nvPr/>
        </p:nvSpPr>
        <p:spPr bwMode="auto">
          <a:xfrm>
            <a:off x="822702" y="5930682"/>
            <a:ext cx="2632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1.19 Three-input NOR gate</a:t>
            </a:r>
            <a:endParaRPr lang="en-US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altLang="en-US" dirty="0"/>
              <a:t>Three-input NOR </a:t>
            </a:r>
            <a:r>
              <a:rPr lang="en-US" kern="0" dirty="0" smtClean="0"/>
              <a:t>Gate</a:t>
            </a:r>
            <a:endParaRPr lang="en-US" kern="0" dirty="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886" y="3159836"/>
            <a:ext cx="2286000" cy="2705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53116" y="5947470"/>
            <a:ext cx="307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1.20 Three-input NOR truth table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265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2355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45" y="1981994"/>
            <a:ext cx="3124200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1"/>
          <p:cNvSpPr>
            <a:spLocks noChangeArrowheads="1"/>
          </p:cNvSpPr>
          <p:nvPr/>
        </p:nvSpPr>
        <p:spPr bwMode="auto">
          <a:xfrm>
            <a:off x="125749" y="5791200"/>
            <a:ext cx="25415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1.21 Four-input AND gate</a:t>
            </a:r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Four-input AND Gate</a:t>
            </a:r>
            <a:endParaRPr lang="en-US" kern="0" dirty="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342" y="1570573"/>
            <a:ext cx="25146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10742" y="5806795"/>
            <a:ext cx="2979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1.22 Four-input AND truth table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46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Addition/Subtraction</a:t>
            </a:r>
          </a:p>
          <a:p>
            <a:r>
              <a:rPr lang="en-US" dirty="0" smtClean="0"/>
              <a:t>Carry/Overflow</a:t>
            </a:r>
          </a:p>
          <a:p>
            <a:r>
              <a:rPr lang="en-US" dirty="0" smtClean="0"/>
              <a:t>Negative Numbers</a:t>
            </a:r>
          </a:p>
          <a:p>
            <a:r>
              <a:rPr lang="en-US" dirty="0" smtClean="0"/>
              <a:t>Logic Gates</a:t>
            </a:r>
          </a:p>
          <a:p>
            <a:r>
              <a:rPr lang="en-US" dirty="0" smtClean="0"/>
              <a:t>Noise Margin</a:t>
            </a:r>
          </a:p>
          <a:p>
            <a:r>
              <a:rPr lang="en-US" dirty="0" smtClean="0"/>
              <a:t>Skills Review Due Next LSN</a:t>
            </a:r>
          </a:p>
          <a:p>
            <a:r>
              <a:rPr lang="en-US" dirty="0" smtClean="0"/>
              <a:t>Fill in the blank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5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2560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8" y="1638300"/>
            <a:ext cx="64865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1"/>
          <p:cNvSpPr>
            <a:spLocks noChangeArrowheads="1"/>
          </p:cNvSpPr>
          <p:nvPr/>
        </p:nvSpPr>
        <p:spPr bwMode="auto">
          <a:xfrm>
            <a:off x="762000" y="5562600"/>
            <a:ext cx="3325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1.23 Logic levels and noise margins</a:t>
            </a:r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Voltage Levels and Noise Margins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39145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Extra Instruction (EI)</a:t>
            </a:r>
            <a:endParaRPr lang="en-US" dirty="0"/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21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28600" y="1501170"/>
            <a:ext cx="495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Capt Jeffrey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</a:rPr>
              <a:t>Falkinburg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2E46E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Office:  333-7366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286109" y="4953000"/>
            <a:ext cx="2951357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Sometimes 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86109" y="4262553"/>
            <a:ext cx="2951357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286109" y="5562600"/>
            <a:ext cx="2951357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Always Unavailable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4000" y="1600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281 – 2F44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34000" y="48768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M6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34000" y="55626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M7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800" b="1" dirty="0" smtClean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34000" y="4191000"/>
            <a:ext cx="1676400" cy="6858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M5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10400" y="1600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T1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10400" y="4191000"/>
            <a:ext cx="16764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T5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10400" y="48768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T6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104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334000" y="2895600"/>
            <a:ext cx="1676400" cy="6096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M3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34000" y="3505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M4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10400" y="2286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white"/>
                </a:solidFill>
              </a:rPr>
              <a:t>T2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4000" y="2277979"/>
            <a:ext cx="1676400" cy="617622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281 – 2F44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012672" y="2879664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</a:rPr>
              <a:t>ECE </a:t>
            </a:r>
            <a:r>
              <a:rPr lang="en-US" sz="1200" b="1" dirty="0">
                <a:solidFill>
                  <a:prstClr val="white"/>
                </a:solidFill>
              </a:rPr>
              <a:t>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10400" y="3505200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8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" b="1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West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(Terrazzo)</a:t>
            </a:r>
            <a:r>
              <a:rPr lang="en-US" sz="2400" b="1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Side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2440" y="441928"/>
            <a:ext cx="6999120" cy="59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695700" y="914399"/>
            <a:ext cx="381000" cy="5453063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77001" y="904867"/>
            <a:ext cx="371474" cy="545306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ultiply 3"/>
          <p:cNvSpPr/>
          <p:nvPr/>
        </p:nvSpPr>
        <p:spPr bwMode="auto">
          <a:xfrm>
            <a:off x="1619750" y="3193256"/>
            <a:ext cx="466725" cy="471488"/>
          </a:xfrm>
          <a:prstGeom prst="mathMultiply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7643" y="478970"/>
            <a:ext cx="6957786" cy="425897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" name="Multiply 9"/>
          <p:cNvSpPr/>
          <p:nvPr/>
        </p:nvSpPr>
        <p:spPr bwMode="auto">
          <a:xfrm>
            <a:off x="4739640" y="2508600"/>
            <a:ext cx="466725" cy="471488"/>
          </a:xfrm>
          <a:prstGeom prst="mathMultiply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8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Bitbucket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5 January 2017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Private </a:t>
            </a:r>
            <a:r>
              <a:rPr lang="en-US" dirty="0" err="1" smtClean="0"/>
              <a:t>Bitbucket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hlinkClick r:id="rId2"/>
              </a:rPr>
              <a:t>https://bitbucket.org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Name repo something like “ECE281_YourName”</a:t>
            </a:r>
          </a:p>
          <a:p>
            <a:pPr lvl="1"/>
            <a:r>
              <a:rPr lang="en-US" dirty="0" smtClean="0"/>
              <a:t>Give me access to repo.  My Username:  </a:t>
            </a:r>
            <a:r>
              <a:rPr lang="en-US" dirty="0" err="1" smtClean="0"/>
              <a:t>jfalkinburg</a:t>
            </a:r>
            <a:endParaRPr lang="en-US" dirty="0" smtClean="0"/>
          </a:p>
          <a:p>
            <a:r>
              <a:rPr lang="en-US" dirty="0" smtClean="0"/>
              <a:t>Example/Template Lab Notebook: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ece.ninja/383/lab/labnotebook.html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https://github.com/jfalkinburg/ECE_382_Lab_Ex/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84892"/>
              </p:ext>
            </p:extLst>
          </p:nvPr>
        </p:nvGraphicFramePr>
        <p:xfrm>
          <a:off x="490281" y="1508506"/>
          <a:ext cx="8269671" cy="4480815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2756557"/>
                <a:gridCol w="2756557"/>
                <a:gridCol w="2756557"/>
              </a:tblGrid>
              <a:tr h="999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effectLst/>
                        </a:rPr>
                        <a:t>Decimal 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sng" dirty="0">
                          <a:effectLst/>
                        </a:rPr>
                        <a:t>Binary</a:t>
                      </a:r>
                      <a:endParaRPr lang="en-US" sz="2400" b="1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sng" dirty="0">
                          <a:effectLst/>
                        </a:rPr>
                        <a:t>Hexadecimal</a:t>
                      </a:r>
                      <a:endParaRPr lang="en-US" sz="2400" b="1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0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2007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0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11011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 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0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 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DFEC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5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Number Conversions</a:t>
            </a:r>
            <a:endParaRPr lang="en-US" dirty="0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58771072"/>
              </p:ext>
            </p:extLst>
          </p:nvPr>
        </p:nvGraphicFramePr>
        <p:xfrm>
          <a:off x="675736" y="1481328"/>
          <a:ext cx="7934864" cy="5181600"/>
        </p:xfrm>
        <a:graphic>
          <a:graphicData uri="http://schemas.openxmlformats.org/drawingml/2006/table">
            <a:tbl>
              <a:tblPr/>
              <a:tblGrid>
                <a:gridCol w="1400270"/>
                <a:gridCol w="2240432"/>
                <a:gridCol w="2147081"/>
                <a:gridCol w="2147081"/>
              </a:tblGrid>
              <a:tr h="293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Hex Digit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 Equivalent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 Equivalent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Octal Equivalent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93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14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14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16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Footer Placeholder 6"/>
          <p:cNvSpPr txBox="1">
            <a:spLocks/>
          </p:cNvSpPr>
          <p:nvPr/>
        </p:nvSpPr>
        <p:spPr bwMode="auto">
          <a:xfrm rot="16200000">
            <a:off x="7591584" y="5181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Copyright © 2007 Elsevier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692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5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6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5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Carry/Overflow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Overflow – Overflow occurs when the answer is too big to fit in the available number of bit</a:t>
            </a:r>
          </a:p>
          <a:p>
            <a:pPr lvl="1"/>
            <a:r>
              <a:rPr lang="en-US" dirty="0" smtClean="0"/>
              <a:t>The answer is not the correct sign (2’s Comp)</a:t>
            </a:r>
          </a:p>
          <a:p>
            <a:r>
              <a:rPr lang="en-US" dirty="0" smtClean="0"/>
              <a:t>Carry – Whenever your answer takes more than a single bit, the extra bit is a carry.</a:t>
            </a:r>
          </a:p>
          <a:p>
            <a:endParaRPr lang="en-US" dirty="0"/>
          </a:p>
          <a:p>
            <a:r>
              <a:rPr lang="en-US" dirty="0" smtClean="0"/>
              <a:t>What about Negative numbers?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5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4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Numbers –      Signed Magnitude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5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11890</TotalTime>
  <Words>487</Words>
  <Application>Microsoft Office PowerPoint</Application>
  <PresentationFormat>On-screen Show (4:3)</PresentationFormat>
  <Paragraphs>217</Paragraphs>
  <Slides>22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Blank Presentation</vt:lpstr>
      <vt:lpstr>PowerPoint Presentation</vt:lpstr>
      <vt:lpstr>Lesson 2 Outline</vt:lpstr>
      <vt:lpstr>Bitbucket</vt:lpstr>
      <vt:lpstr>Exercise</vt:lpstr>
      <vt:lpstr>Number Conversions</vt:lpstr>
      <vt:lpstr>Addition</vt:lpstr>
      <vt:lpstr>Subtraction</vt:lpstr>
      <vt:lpstr>Carry/Overflow</vt:lpstr>
      <vt:lpstr>Negative Numbers –      Signed Magnitude</vt:lpstr>
      <vt:lpstr>Negative Numbers –              2’s Complement</vt:lpstr>
      <vt:lpstr>Negative Numbers –              Unsigned Binary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 Instruction (EI)</vt:lpstr>
      <vt:lpstr>PowerPoint Presentation</vt:lpstr>
    </vt:vector>
  </TitlesOfParts>
  <Company>HQ USAF/______, Pentagon, DC 20330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Falkinburg, Jeffery L Capt USAF USAFA HQ USAFA</dc:creator>
  <cp:lastModifiedBy>Capt Jeff Falkinburg</cp:lastModifiedBy>
  <cp:revision>433</cp:revision>
  <dcterms:created xsi:type="dcterms:W3CDTF">2000-04-26T18:38:01Z</dcterms:created>
  <dcterms:modified xsi:type="dcterms:W3CDTF">2017-01-05T22:19:20Z</dcterms:modified>
</cp:coreProperties>
</file>