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40"/>
  </p:notesMasterIdLst>
  <p:handoutMasterIdLst>
    <p:handoutMasterId r:id="rId41"/>
  </p:handoutMasterIdLst>
  <p:sldIdLst>
    <p:sldId id="28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09" r:id="rId38"/>
    <p:sldId id="280" r:id="rId3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>
        <p:scale>
          <a:sx n="60" d="100"/>
          <a:sy n="60" d="100"/>
        </p:scale>
        <p:origin x="-3000" y="-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3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3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8" r:id="rId2"/>
    <p:sldLayoutId id="21474837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21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/>
              <a:t>Maj Jeffrey Falkinburg</a:t>
            </a:r>
            <a:br>
              <a:rPr lang="en-US" dirty="0"/>
            </a:br>
            <a:r>
              <a:rPr lang="en-US" dirty="0" smtClean="0"/>
              <a:t>USAFA/DFEC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Room 2E46E</a:t>
            </a:r>
            <a:br>
              <a:rPr lang="en-US" dirty="0" smtClean="0"/>
            </a:br>
            <a:r>
              <a:rPr lang="en-US" dirty="0" smtClean="0"/>
              <a:t>333-9193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506" y="3184901"/>
            <a:ext cx="485298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798887" y="5887524"/>
            <a:ext cx="154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charset="0"/>
              </a:rPr>
              <a:t>Figure 5.41 Bit cell</a:t>
            </a:r>
            <a:endParaRPr lang="en-US" alt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7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Registers of Flip-Flops can store small amounts of data</a:t>
            </a:r>
          </a:p>
          <a:p>
            <a:r>
              <a:rPr lang="en-US" dirty="0" smtClean="0"/>
              <a:t>Memory arrays can store large amounts of data</a:t>
            </a:r>
          </a:p>
          <a:p>
            <a:r>
              <a:rPr lang="en-US" dirty="0" smtClean="0"/>
              <a:t>Memory reads/writes contents of one row of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3-Bit Memory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838540"/>
            <a:ext cx="22098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418556" y="5927940"/>
            <a:ext cx="4306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charset="0"/>
              </a:rPr>
              <a:t>Figure 5.39 4 </a:t>
            </a:r>
            <a:r>
              <a:rPr lang="en-US" altLang="en-US" sz="1200" b="1" dirty="0">
                <a:latin typeface="Arial" charset="0"/>
                <a:sym typeface="Arial Unicode MS" pitchFamily="34" charset="-128"/>
              </a:rPr>
              <a:t></a:t>
            </a:r>
            <a:r>
              <a:rPr lang="en-US" altLang="en-US" sz="1200" b="1" dirty="0">
                <a:latin typeface="Arial" charset="0"/>
              </a:rPr>
              <a:t> 3 memory array: (a) symbol, (b) function</a:t>
            </a:r>
            <a:endParaRPr lang="en-US" alt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4x3 Memory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31" y="2198927"/>
            <a:ext cx="65103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97238" y="5856527"/>
            <a:ext cx="2506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charset="0"/>
              </a:rPr>
              <a:t>Figure 5.42 4 </a:t>
            </a:r>
            <a:r>
              <a:rPr lang="en-US" altLang="en-US" sz="1200" b="1">
                <a:latin typeface="Arial" charset="0"/>
                <a:sym typeface="Arial Unicode MS" pitchFamily="34" charset="-128"/>
              </a:rPr>
              <a:t></a:t>
            </a:r>
            <a:r>
              <a:rPr lang="en-US" altLang="en-US" sz="1200" b="1">
                <a:latin typeface="Arial" charset="0"/>
              </a:rPr>
              <a:t> 3 memory array</a:t>
            </a:r>
            <a:endParaRPr lang="en-US" alt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 Kb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2785707"/>
            <a:ext cx="40862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57400" y="5856527"/>
            <a:ext cx="502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/>
              <a:t>Figure 5.40 32 Kb array: depth = 2</a:t>
            </a:r>
            <a:r>
              <a:rPr lang="en-US" altLang="en-US" b="1" baseline="30000"/>
              <a:t>10</a:t>
            </a:r>
            <a:r>
              <a:rPr lang="en-US" altLang="en-US" b="1"/>
              <a:t> = 1024 words, width = 32 bits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2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memory:</a:t>
            </a:r>
          </a:p>
          <a:p>
            <a:pPr lvl="1"/>
            <a:r>
              <a:rPr lang="en-US" dirty="0"/>
              <a:t>RAM – </a:t>
            </a:r>
            <a:endParaRPr lang="en-US" dirty="0" smtClean="0"/>
          </a:p>
          <a:p>
            <a:pPr lvl="2"/>
            <a:r>
              <a:rPr lang="en-US" dirty="0" smtClean="0"/>
              <a:t>Random Access Memory </a:t>
            </a:r>
          </a:p>
          <a:p>
            <a:pPr lvl="2"/>
            <a:r>
              <a:rPr lang="en-US" dirty="0" smtClean="0"/>
              <a:t>Delay same for all addresses, vs sequential (e.g. type)</a:t>
            </a:r>
          </a:p>
          <a:p>
            <a:pPr lvl="2"/>
            <a:r>
              <a:rPr lang="en-US" dirty="0" smtClean="0"/>
              <a:t>Volatile </a:t>
            </a:r>
            <a:r>
              <a:rPr lang="en-US" dirty="0"/>
              <a:t>– Loses its </a:t>
            </a:r>
            <a:r>
              <a:rPr lang="en-US" dirty="0" smtClean="0"/>
              <a:t>data when </a:t>
            </a:r>
            <a:r>
              <a:rPr lang="en-US" dirty="0"/>
              <a:t>the power is lost </a:t>
            </a:r>
          </a:p>
          <a:p>
            <a:pPr lvl="1"/>
            <a:r>
              <a:rPr lang="en-US" dirty="0" smtClean="0"/>
              <a:t>ROM – </a:t>
            </a:r>
          </a:p>
          <a:p>
            <a:pPr lvl="2"/>
            <a:r>
              <a:rPr lang="en-US" dirty="0" smtClean="0"/>
              <a:t>Read </a:t>
            </a:r>
            <a:r>
              <a:rPr lang="en-US" dirty="0"/>
              <a:t>Only Memory </a:t>
            </a:r>
            <a:endParaRPr lang="en-US" dirty="0" smtClean="0"/>
          </a:p>
          <a:p>
            <a:pPr lvl="2"/>
            <a:r>
              <a:rPr lang="en-US" dirty="0" smtClean="0"/>
              <a:t>Also randomly accessed</a:t>
            </a:r>
          </a:p>
          <a:p>
            <a:pPr lvl="2"/>
            <a:r>
              <a:rPr lang="en-US" dirty="0" smtClean="0"/>
              <a:t>Many can be written now</a:t>
            </a:r>
            <a:endParaRPr lang="en-US" dirty="0"/>
          </a:p>
          <a:p>
            <a:pPr lvl="2"/>
            <a:r>
              <a:rPr lang="en-US" dirty="0" smtClean="0"/>
              <a:t>Non-Volatile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DRAM – Dynamic RAM</a:t>
            </a:r>
          </a:p>
          <a:p>
            <a:pPr lvl="1"/>
            <a:r>
              <a:rPr lang="en-US" dirty="0" smtClean="0"/>
              <a:t>Bit stored as absence or presence of charge on a capacitor</a:t>
            </a:r>
          </a:p>
          <a:p>
            <a:pPr lvl="1"/>
            <a:r>
              <a:rPr lang="en-US" dirty="0" smtClean="0"/>
              <a:t>Reading destroys data; must be rewritten</a:t>
            </a:r>
          </a:p>
          <a:p>
            <a:pPr lvl="1"/>
            <a:r>
              <a:rPr lang="en-US" dirty="0" smtClean="0"/>
              <a:t>Must be refreshed every few </a:t>
            </a:r>
            <a:r>
              <a:rPr lang="en-US" dirty="0" err="1" smtClean="0"/>
              <a:t>miliseconds</a:t>
            </a:r>
            <a:r>
              <a:rPr lang="en-US" dirty="0" smtClean="0"/>
              <a:t> due to leaking charge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Bit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68" y="2522349"/>
            <a:ext cx="49196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76637" y="5857819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charset="0"/>
              </a:rPr>
              <a:t>Figure 5.44 DRAM bit cell</a:t>
            </a:r>
            <a:endParaRPr lang="en-US" alt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Stored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4" y="3129366"/>
            <a:ext cx="757713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305175" y="5856527"/>
            <a:ext cx="2535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charset="0"/>
              </a:rPr>
              <a:t>Figure 5.45 DRAM stored values</a:t>
            </a:r>
            <a:endParaRPr lang="en-US" alt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DRAM – Dynamic RAM</a:t>
            </a:r>
          </a:p>
          <a:p>
            <a:pPr lvl="1"/>
            <a:r>
              <a:rPr lang="en-US" dirty="0"/>
              <a:t>Bit stored as absence or presence of charge on a capacitor</a:t>
            </a:r>
          </a:p>
          <a:p>
            <a:pPr lvl="1"/>
            <a:r>
              <a:rPr lang="en-US" dirty="0"/>
              <a:t>Reading destroys data; must be rewritten</a:t>
            </a:r>
          </a:p>
          <a:p>
            <a:pPr lvl="1"/>
            <a:r>
              <a:rPr lang="en-US" dirty="0"/>
              <a:t>Must be refreshed every few </a:t>
            </a:r>
            <a:r>
              <a:rPr lang="en-US" dirty="0" err="1"/>
              <a:t>miliseconds</a:t>
            </a:r>
            <a:r>
              <a:rPr lang="en-US" dirty="0"/>
              <a:t> due to leaking </a:t>
            </a:r>
            <a:r>
              <a:rPr lang="en-US" dirty="0" smtClean="0"/>
              <a:t>charge</a:t>
            </a:r>
          </a:p>
          <a:p>
            <a:pPr lvl="1"/>
            <a:r>
              <a:rPr lang="en-US" dirty="0" smtClean="0"/>
              <a:t>SDRAM – Synchronous DRAM</a:t>
            </a:r>
          </a:p>
          <a:p>
            <a:pPr lvl="2"/>
            <a:r>
              <a:rPr lang="en-US" dirty="0" smtClean="0"/>
              <a:t>Uses pipelined memory access</a:t>
            </a:r>
          </a:p>
          <a:p>
            <a:pPr lvl="1"/>
            <a:r>
              <a:rPr lang="en-US" dirty="0" smtClean="0"/>
              <a:t>DDR SDRAM – Double data rate SDRAM</a:t>
            </a:r>
          </a:p>
          <a:p>
            <a:pPr lvl="2"/>
            <a:r>
              <a:rPr lang="en-US" dirty="0" smtClean="0"/>
              <a:t>Uses Rising and falling edge to access data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2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21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Lab2 Notebook </a:t>
            </a:r>
            <a:r>
              <a:rPr lang="en-US" dirty="0" smtClean="0"/>
              <a:t>Due </a:t>
            </a:r>
            <a:r>
              <a:rPr lang="en-US" dirty="0" smtClean="0"/>
              <a:t>@ COB Today, but no Penalty if turned in by 2359 Sunday!</a:t>
            </a:r>
            <a:endParaRPr lang="en-US" dirty="0" smtClean="0"/>
          </a:p>
          <a:p>
            <a:r>
              <a:rPr lang="en-US" dirty="0" smtClean="0"/>
              <a:t>Quiz Next Time?</a:t>
            </a:r>
          </a:p>
          <a:p>
            <a:r>
              <a:rPr lang="en-US" dirty="0" smtClean="0"/>
              <a:t>Sequential Building Blocks</a:t>
            </a:r>
          </a:p>
          <a:p>
            <a:pPr lvl="1"/>
            <a:r>
              <a:rPr lang="en-US" dirty="0" smtClean="0"/>
              <a:t>Counters</a:t>
            </a:r>
          </a:p>
          <a:p>
            <a:pPr lvl="1"/>
            <a:r>
              <a:rPr lang="en-US" dirty="0" smtClean="0"/>
              <a:t>Shift Registers</a:t>
            </a:r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SRAM – Static RAM</a:t>
            </a:r>
          </a:p>
          <a:p>
            <a:pPr lvl="1"/>
            <a:r>
              <a:rPr lang="en-US" dirty="0" smtClean="0"/>
              <a:t>Does not need refreshing</a:t>
            </a:r>
          </a:p>
          <a:p>
            <a:pPr lvl="1"/>
            <a:r>
              <a:rPr lang="en-US" dirty="0" smtClean="0"/>
              <a:t>Bit stored in cross coupled inverters</a:t>
            </a:r>
          </a:p>
          <a:p>
            <a:pPr lvl="1"/>
            <a:r>
              <a:rPr lang="en-US" dirty="0" smtClean="0"/>
              <a:t>Inverters can restore value if noise interferes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Bit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2995613"/>
            <a:ext cx="63579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552031" y="5856527"/>
            <a:ext cx="2025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charset="0"/>
              </a:rPr>
              <a:t>Figure 5.46 SRAM bit cell</a:t>
            </a:r>
            <a:endParaRPr lang="en-US" alt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Larger memories tend to be slower</a:t>
            </a:r>
          </a:p>
          <a:p>
            <a:r>
              <a:rPr lang="en-US" dirty="0" smtClean="0"/>
              <a:t>More transistors = more size, power, and cost</a:t>
            </a:r>
          </a:p>
          <a:p>
            <a:r>
              <a:rPr lang="en-US" dirty="0" smtClean="0"/>
              <a:t>Best Memory depends on </a:t>
            </a:r>
            <a:r>
              <a:rPr lang="en-US" u="sng" dirty="0" smtClean="0"/>
              <a:t>speed</a:t>
            </a:r>
            <a:r>
              <a:rPr lang="en-US" dirty="0" smtClean="0"/>
              <a:t>, </a:t>
            </a:r>
            <a:r>
              <a:rPr lang="en-US" u="sng" dirty="0" smtClean="0"/>
              <a:t>cost</a:t>
            </a:r>
            <a:r>
              <a:rPr lang="en-US" dirty="0" smtClean="0"/>
              <a:t>, </a:t>
            </a:r>
            <a:r>
              <a:rPr lang="en-US" u="sng" dirty="0" smtClean="0"/>
              <a:t>power </a:t>
            </a:r>
            <a:r>
              <a:rPr lang="en-US" dirty="0" smtClean="0"/>
              <a:t>constraints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31744"/>
              </p:ext>
            </p:extLst>
          </p:nvPr>
        </p:nvGraphicFramePr>
        <p:xfrm>
          <a:off x="2256926" y="1658318"/>
          <a:ext cx="4692143" cy="2867189"/>
        </p:xfrm>
        <a:graphic>
          <a:graphicData uri="http://schemas.openxmlformats.org/drawingml/2006/table">
            <a:tbl>
              <a:tblPr/>
              <a:tblGrid>
                <a:gridCol w="1562873"/>
                <a:gridCol w="1564635"/>
                <a:gridCol w="1564635"/>
              </a:tblGrid>
              <a:tr h="114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Memory Type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Transistors per bit cell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Latency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Flip-Flop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SRAM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DRAM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6678"/>
              </p:ext>
            </p:extLst>
          </p:nvPr>
        </p:nvGraphicFramePr>
        <p:xfrm>
          <a:off x="2257895" y="1661707"/>
          <a:ext cx="4692143" cy="2867189"/>
        </p:xfrm>
        <a:graphic>
          <a:graphicData uri="http://schemas.openxmlformats.org/drawingml/2006/table">
            <a:tbl>
              <a:tblPr/>
              <a:tblGrid>
                <a:gridCol w="1562873"/>
                <a:gridCol w="1564635"/>
                <a:gridCol w="1564635"/>
              </a:tblGrid>
              <a:tr h="114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Memory Type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Transistors per bit cell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Latency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Flip-Flop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~20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Fast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SRAM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Medium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DRAM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Slow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40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File – Group of </a:t>
            </a:r>
            <a:r>
              <a:rPr lang="en-US" dirty="0"/>
              <a:t>r</a:t>
            </a:r>
            <a:r>
              <a:rPr lang="en-US" dirty="0" smtClean="0"/>
              <a:t>egisters that stores temporary variables </a:t>
            </a:r>
          </a:p>
          <a:p>
            <a:pPr lvl="1"/>
            <a:r>
              <a:rPr lang="en-US" dirty="0" smtClean="0"/>
              <a:t>Often consists of small </a:t>
            </a:r>
            <a:r>
              <a:rPr lang="en-US" dirty="0" err="1" smtClean="0"/>
              <a:t>multiported</a:t>
            </a:r>
            <a:r>
              <a:rPr lang="en-US" dirty="0" smtClean="0"/>
              <a:t> SRAM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99" y="2723907"/>
            <a:ext cx="3946002" cy="317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66900" y="5897111"/>
            <a:ext cx="5410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5.47 32 </a:t>
            </a:r>
            <a:r>
              <a:rPr lang="en-US" altLang="en-US" b="1" dirty="0">
                <a:sym typeface="Arial Unicode MS" pitchFamily="34" charset="-128"/>
              </a:rPr>
              <a:t></a:t>
            </a:r>
            <a:r>
              <a:rPr lang="en-US" altLang="en-US" b="1" dirty="0"/>
              <a:t> 32 register file with two read ports and one write port</a:t>
            </a:r>
            <a:endParaRPr lang="en-US" altLang="en-US" dirty="0"/>
          </a:p>
        </p:txBody>
      </p:sp>
      <p:sp>
        <p:nvSpPr>
          <p:cNvPr id="10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397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 – Programmable Read Only Memory – Provides a way to connect transistor with ground</a:t>
            </a:r>
          </a:p>
          <a:p>
            <a:r>
              <a:rPr lang="en-US" dirty="0" smtClean="0"/>
              <a:t>Fuse Programmable ROM – blow fuse = 1,  cannot be rewritten</a:t>
            </a:r>
          </a:p>
          <a:p>
            <a:r>
              <a:rPr lang="en-US" dirty="0" smtClean="0"/>
              <a:t>EPROM – </a:t>
            </a:r>
            <a:r>
              <a:rPr lang="en-US" dirty="0" err="1" smtClean="0"/>
              <a:t>Eraseable</a:t>
            </a:r>
            <a:r>
              <a:rPr lang="en-US" dirty="0" smtClean="0"/>
              <a:t> PROM </a:t>
            </a:r>
          </a:p>
          <a:p>
            <a:pPr lvl="1"/>
            <a:r>
              <a:rPr lang="en-US" dirty="0" smtClean="0"/>
              <a:t>High voltage to write</a:t>
            </a:r>
          </a:p>
          <a:p>
            <a:pPr lvl="1"/>
            <a:r>
              <a:rPr lang="en-US" dirty="0" smtClean="0"/>
              <a:t>UV light to erase</a:t>
            </a:r>
          </a:p>
          <a:p>
            <a:r>
              <a:rPr lang="en-US" dirty="0" smtClean="0"/>
              <a:t>EEPROM – Electrically EPROM</a:t>
            </a:r>
          </a:p>
          <a:p>
            <a:pPr lvl="1"/>
            <a:r>
              <a:rPr lang="en-US" dirty="0" smtClean="0"/>
              <a:t>Bit cells individually erased</a:t>
            </a:r>
          </a:p>
          <a:p>
            <a:pPr lvl="1"/>
            <a:r>
              <a:rPr lang="en-US" dirty="0" smtClean="0"/>
              <a:t>Erased without UV light with extra circuitry</a:t>
            </a:r>
          </a:p>
          <a:p>
            <a:r>
              <a:rPr lang="en-US" dirty="0" smtClean="0"/>
              <a:t>Flash – Large blocks erased</a:t>
            </a:r>
          </a:p>
          <a:p>
            <a:pPr lvl="1"/>
            <a:r>
              <a:rPr lang="en-US" dirty="0" smtClean="0"/>
              <a:t>Cheaper because less erasing circuitry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7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 Bit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Programmable </a:t>
            </a:r>
            <a:r>
              <a:rPr lang="en-US" dirty="0" smtClean="0"/>
              <a:t>ROM – </a:t>
            </a:r>
            <a:r>
              <a:rPr lang="en-US" dirty="0"/>
              <a:t>Provides a way to connect transistor with ground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274646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417" y="2304661"/>
            <a:ext cx="2455165" cy="375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902743" y="6056919"/>
            <a:ext cx="3414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charset="0"/>
              </a:rPr>
              <a:t>Figure 5.48 ROM bit cells containing 0 and 1</a:t>
            </a:r>
            <a:endParaRPr lang="en-US" altLang="en-US" sz="1200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43708" y="3234521"/>
            <a:ext cx="1992573" cy="9462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59635" y="5069705"/>
            <a:ext cx="1992573" cy="9462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4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Fuse-Programmable ROM</a:t>
            </a:r>
            <a:br>
              <a:rPr lang="en-US" dirty="0" smtClean="0"/>
            </a:br>
            <a:r>
              <a:rPr lang="en-US" dirty="0" smtClean="0"/>
              <a:t>Bit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26" y="1468648"/>
            <a:ext cx="2705746" cy="44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807493" y="5915024"/>
            <a:ext cx="3452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charset="0"/>
              </a:rPr>
              <a:t>Figure 5.51 Fuse-programmable ROM bit cell</a:t>
            </a:r>
            <a:endParaRPr lang="en-US" altLang="en-US" sz="1200" dirty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77754" y="3275476"/>
            <a:ext cx="2609018" cy="41635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77754" y="5595583"/>
            <a:ext cx="2609018" cy="3467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6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 – Programmable Read Only Memory – Provides a way to connect transistor with ground</a:t>
            </a:r>
          </a:p>
          <a:p>
            <a:r>
              <a:rPr lang="en-US" dirty="0" smtClean="0"/>
              <a:t>Fuse Programmable ROM – blow fuse = 1,  cannot be rewritten</a:t>
            </a:r>
          </a:p>
          <a:p>
            <a:r>
              <a:rPr lang="en-US" dirty="0" smtClean="0"/>
              <a:t>EPROM – </a:t>
            </a:r>
            <a:r>
              <a:rPr lang="en-US" dirty="0" err="1" smtClean="0"/>
              <a:t>Eraseable</a:t>
            </a:r>
            <a:r>
              <a:rPr lang="en-US" dirty="0" smtClean="0"/>
              <a:t> PROM </a:t>
            </a:r>
          </a:p>
          <a:p>
            <a:pPr lvl="1"/>
            <a:r>
              <a:rPr lang="en-US" dirty="0" smtClean="0"/>
              <a:t>High voltage to write</a:t>
            </a:r>
          </a:p>
          <a:p>
            <a:pPr lvl="1"/>
            <a:r>
              <a:rPr lang="en-US" dirty="0" smtClean="0"/>
              <a:t>UV light to erase</a:t>
            </a:r>
          </a:p>
          <a:p>
            <a:r>
              <a:rPr lang="en-US" dirty="0" smtClean="0"/>
              <a:t>EEPROM – Electrically EPROM</a:t>
            </a:r>
          </a:p>
          <a:p>
            <a:pPr lvl="1"/>
            <a:r>
              <a:rPr lang="en-US" dirty="0" smtClean="0"/>
              <a:t>Bit cells individually erased</a:t>
            </a:r>
          </a:p>
          <a:p>
            <a:pPr lvl="1"/>
            <a:r>
              <a:rPr lang="en-US" dirty="0" smtClean="0"/>
              <a:t>Erased without UV light with extra circuitry</a:t>
            </a:r>
          </a:p>
          <a:p>
            <a:r>
              <a:rPr lang="en-US" dirty="0" smtClean="0"/>
              <a:t>Flash – Large blocks erased</a:t>
            </a:r>
          </a:p>
          <a:p>
            <a:pPr lvl="1"/>
            <a:r>
              <a:rPr lang="en-US" dirty="0" smtClean="0"/>
              <a:t>Cheaper because less erasing circuitry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4-Word – 1-Bit memory array used as lookup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839912"/>
            <a:ext cx="51054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43100" y="5891212"/>
            <a:ext cx="525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5.52 4-word </a:t>
            </a:r>
            <a:r>
              <a:rPr lang="en-US" altLang="en-US" b="1" dirty="0">
                <a:sym typeface="Arial Unicode MS" pitchFamily="34" charset="-128"/>
              </a:rPr>
              <a:t></a:t>
            </a:r>
            <a:r>
              <a:rPr lang="en-US" altLang="en-US" b="1" dirty="0"/>
              <a:t> 1-bit memory array used as a lookup table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470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ROM Dot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93" y="1991434"/>
            <a:ext cx="4621213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187" y="5890334"/>
            <a:ext cx="2841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5.49 4 </a:t>
            </a:r>
            <a:r>
              <a:rPr lang="en-US" altLang="en-US" b="1" dirty="0">
                <a:sym typeface="Arial Unicode MS" pitchFamily="34" charset="-128"/>
              </a:rPr>
              <a:t></a:t>
            </a:r>
            <a:r>
              <a:rPr lang="en-US" altLang="en-US" b="1" dirty="0"/>
              <a:t> 3 ROM: dot notation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04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Sequential and Combinational Logic Circuits?</a:t>
            </a:r>
          </a:p>
          <a:p>
            <a:pPr lvl="1"/>
            <a:r>
              <a:rPr lang="en-US" dirty="0" smtClean="0"/>
              <a:t>Sequential has memory (i.e. Flip-Flops)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ROM Dot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93" y="1991434"/>
            <a:ext cx="4621213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187" y="5890334"/>
            <a:ext cx="2841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5.49 4 </a:t>
            </a:r>
            <a:r>
              <a:rPr lang="en-US" altLang="en-US" b="1" dirty="0">
                <a:sym typeface="Arial Unicode MS" pitchFamily="34" charset="-128"/>
              </a:rPr>
              <a:t></a:t>
            </a:r>
            <a:r>
              <a:rPr lang="en-US" altLang="en-US" b="1" dirty="0"/>
              <a:t> 3 ROM: dot notation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03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ROM Dot Notation                – using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23815"/>
            <a:ext cx="39624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05087" y="5873515"/>
            <a:ext cx="3933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5.50 4 </a:t>
            </a:r>
            <a:r>
              <a:rPr lang="en-US" altLang="en-US" b="1" dirty="0">
                <a:sym typeface="Arial Unicode MS" pitchFamily="34" charset="-128"/>
              </a:rPr>
              <a:t></a:t>
            </a:r>
            <a:r>
              <a:rPr lang="en-US" altLang="en-US" b="1" dirty="0"/>
              <a:t> 3 ROM implementation using gates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42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5.43:  Build a 32-Bit Synchronous Up/Down Counter</a:t>
            </a:r>
          </a:p>
          <a:p>
            <a:pPr lvl="1"/>
            <a:r>
              <a:rPr lang="en-US" dirty="0" smtClean="0"/>
              <a:t>Inputs:  Reset, Up = 1 (i.e. 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33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Maj Jeffrey Falkinburg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2E46E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Office:  333-9193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Sometimes 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Always Unavailable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800" b="1" dirty="0" smtClean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M5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T1</a:t>
            </a:r>
            <a:endParaRPr lang="en-US" sz="18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T6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M3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M4</a:t>
            </a:r>
            <a:endParaRPr lang="en-US" sz="18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463 – 2G2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77979"/>
            <a:ext cx="1676400" cy="617622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M2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281 – 2F44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12672" y="2879664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</a:rPr>
              <a:t>ECE </a:t>
            </a:r>
            <a:r>
              <a:rPr lang="en-US" sz="1200" b="1" dirty="0">
                <a:solidFill>
                  <a:prstClr val="white"/>
                </a:solidFill>
              </a:rPr>
              <a:t>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bg1">
                  <a:lumMod val="50000"/>
                </a:schemeClr>
              </a:gs>
              <a:gs pos="50000">
                <a:srgbClr val="002060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white"/>
                </a:solidFill>
              </a:rPr>
              <a:t>T4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</a:rPr>
              <a:t>ECE 383 – </a:t>
            </a:r>
            <a:r>
              <a:rPr lang="en-US" sz="1200" b="1" dirty="0" smtClean="0">
                <a:solidFill>
                  <a:prstClr val="white"/>
                </a:solidFill>
              </a:rPr>
              <a:t>2E48A</a:t>
            </a:r>
            <a:endParaRPr 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34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610804"/>
            <a:ext cx="20574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65513" y="5804262"/>
            <a:ext cx="2212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charset="0"/>
              </a:rPr>
              <a:t>Figure 5.30 Counter symbol</a:t>
            </a:r>
            <a:endParaRPr lang="en-US" alt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N-Bit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081" y="2861396"/>
            <a:ext cx="479583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72668" y="5835779"/>
            <a:ext cx="1998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charset="0"/>
              </a:rPr>
              <a:t>Figure 5.31 </a:t>
            </a:r>
            <a:r>
              <a:rPr lang="en-US" altLang="en-US" sz="1200" b="1" i="1">
                <a:latin typeface="Arial" charset="0"/>
              </a:rPr>
              <a:t>N</a:t>
            </a:r>
            <a:r>
              <a:rPr lang="en-US" altLang="en-US" sz="1200" b="1">
                <a:latin typeface="Arial" charset="0"/>
              </a:rPr>
              <a:t>-bit counter</a:t>
            </a:r>
            <a:endParaRPr lang="en-US" alt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487609"/>
            <a:ext cx="266700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286125" y="5856527"/>
            <a:ext cx="2571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charset="0"/>
              </a:rPr>
              <a:t>Figure 5.33 Shift register symbol</a:t>
            </a:r>
            <a:endParaRPr lang="en-US" alt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 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46920"/>
            <a:ext cx="66071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180556" y="5844822"/>
            <a:ext cx="2782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charset="0"/>
              </a:rPr>
              <a:t>Figure 5.34 Shift register schematic</a:t>
            </a:r>
            <a:endParaRPr lang="en-US" alt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 with </a:t>
            </a:r>
            <a:br>
              <a:rPr lang="en-US" dirty="0" smtClean="0"/>
            </a:br>
            <a:r>
              <a:rPr lang="en-US" dirty="0" smtClean="0"/>
              <a:t>Parallel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a Shifter and a Shift Register?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2879456" y="613275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443207"/>
            <a:ext cx="75438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929731" y="5856527"/>
            <a:ext cx="3284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charset="0"/>
              </a:rPr>
              <a:t>Figure 5.35 Shift register with parallel load</a:t>
            </a:r>
            <a:endParaRPr lang="en-US" altLang="en-US" sz="1200" dirty="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8669" y="2506717"/>
            <a:ext cx="600666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A shifter is purely combinational </a:t>
            </a:r>
            <a:r>
              <a:rPr lang="en-US" sz="2400" b="1" dirty="0" smtClean="0"/>
              <a:t>logic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53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Address – </a:t>
            </a:r>
            <a:r>
              <a:rPr lang="en-US" sz="2000" dirty="0" smtClean="0"/>
              <a:t>Indicates which </a:t>
            </a:r>
            <a:r>
              <a:rPr lang="en-US" sz="2000" u="sng" dirty="0" smtClean="0"/>
              <a:t>row</a:t>
            </a:r>
            <a:r>
              <a:rPr lang="en-US" sz="2000" dirty="0" smtClean="0"/>
              <a:t> of memory is read/written (location) 2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 (N-Bits)</a:t>
            </a:r>
            <a:endParaRPr lang="en-US" sz="2000" baseline="30000" dirty="0"/>
          </a:p>
          <a:p>
            <a:r>
              <a:rPr lang="en-US" sz="2000" dirty="0"/>
              <a:t>Data – </a:t>
            </a:r>
            <a:r>
              <a:rPr lang="en-US" sz="2000" dirty="0" smtClean="0"/>
              <a:t>Value read/written M-Bits</a:t>
            </a:r>
            <a:endParaRPr lang="en-US" sz="2000" dirty="0"/>
          </a:p>
          <a:p>
            <a:r>
              <a:rPr lang="en-US" sz="2000" dirty="0" smtClean="0"/>
              <a:t>Word </a:t>
            </a:r>
            <a:r>
              <a:rPr lang="en-US" sz="2000" dirty="0"/>
              <a:t>– </a:t>
            </a:r>
            <a:r>
              <a:rPr lang="en-US" sz="2000" dirty="0" smtClean="0"/>
              <a:t>size of a row of data (M-Bits)</a:t>
            </a:r>
            <a:endParaRPr lang="en-US" sz="2000" dirty="0"/>
          </a:p>
          <a:p>
            <a:r>
              <a:rPr lang="en-US" sz="2000" dirty="0"/>
              <a:t>Depth </a:t>
            </a:r>
            <a:r>
              <a:rPr lang="en-US" sz="2000" dirty="0" smtClean="0"/>
              <a:t>– Number of rows</a:t>
            </a:r>
            <a:endParaRPr lang="en-US" sz="2000" dirty="0"/>
          </a:p>
          <a:p>
            <a:r>
              <a:rPr lang="en-US" sz="2000" dirty="0"/>
              <a:t>Width – </a:t>
            </a:r>
            <a:r>
              <a:rPr lang="en-US" sz="2000" dirty="0" smtClean="0"/>
              <a:t>Number of Columns</a:t>
            </a:r>
            <a:endParaRPr lang="en-US" sz="2000" dirty="0"/>
          </a:p>
          <a:p>
            <a:r>
              <a:rPr lang="en-US" sz="2000" dirty="0" err="1"/>
              <a:t>Wordline</a:t>
            </a:r>
            <a:r>
              <a:rPr lang="en-US" sz="2000" dirty="0"/>
              <a:t> – </a:t>
            </a:r>
            <a:r>
              <a:rPr lang="en-US" sz="2000" dirty="0" smtClean="0"/>
              <a:t>Assert based on address to activate bit cells in a row</a:t>
            </a:r>
            <a:endParaRPr lang="en-US" sz="2000" dirty="0"/>
          </a:p>
          <a:p>
            <a:r>
              <a:rPr lang="en-US" sz="2000" dirty="0" err="1"/>
              <a:t>Bitline</a:t>
            </a:r>
            <a:r>
              <a:rPr lang="en-US" sz="2000" dirty="0"/>
              <a:t> – </a:t>
            </a:r>
            <a:r>
              <a:rPr lang="en-US" sz="2000" dirty="0" smtClean="0"/>
              <a:t>kept at Z; when </a:t>
            </a:r>
            <a:r>
              <a:rPr lang="en-US" sz="2000" dirty="0" err="1" smtClean="0"/>
              <a:t>wordline</a:t>
            </a:r>
            <a:r>
              <a:rPr lang="en-US" sz="2000" dirty="0" smtClean="0"/>
              <a:t> is activated, driven to 1 or 0 by bit cell to read</a:t>
            </a:r>
          </a:p>
          <a:p>
            <a:pPr lvl="1"/>
            <a:r>
              <a:rPr lang="en-US" sz="2000" dirty="0" smtClean="0"/>
              <a:t>When written , drives bit cell high or low</a:t>
            </a:r>
            <a:endParaRPr lang="en-US" sz="2000" dirty="0"/>
          </a:p>
          <a:p>
            <a:r>
              <a:rPr lang="en-US" sz="2000" dirty="0"/>
              <a:t>Port – </a:t>
            </a:r>
            <a:r>
              <a:rPr lang="en-US" sz="2000" dirty="0" smtClean="0"/>
              <a:t>Gives read/write access to the address; multi-ported can read/write several addresses at the same time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March 2017</a:t>
            </a:fld>
            <a:endParaRPr 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51" y="1946651"/>
            <a:ext cx="3204885" cy="171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02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68532</TotalTime>
  <Words>1154</Words>
  <Application>Microsoft Office PowerPoint</Application>
  <PresentationFormat>On-screen Show (4:3)</PresentationFormat>
  <Paragraphs>340</Paragraphs>
  <Slides>34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4_USAFA Standard</vt:lpstr>
      <vt:lpstr>5_USAFA Standard</vt:lpstr>
      <vt:lpstr>PowerPoint Presentation</vt:lpstr>
      <vt:lpstr>Lesson 21 Outline</vt:lpstr>
      <vt:lpstr>Sequential Building Blocks</vt:lpstr>
      <vt:lpstr>Counter Symbol</vt:lpstr>
      <vt:lpstr>N-Bit Counter</vt:lpstr>
      <vt:lpstr>Shift Register Symbol</vt:lpstr>
      <vt:lpstr>Shift Register Schematic</vt:lpstr>
      <vt:lpstr>Shift Register with  Parallel Load</vt:lpstr>
      <vt:lpstr>Memory</vt:lpstr>
      <vt:lpstr>Bit Cell</vt:lpstr>
      <vt:lpstr>Memory</vt:lpstr>
      <vt:lpstr>3-Bit Memory Array</vt:lpstr>
      <vt:lpstr>4x3 Memory Array</vt:lpstr>
      <vt:lpstr>32 Kb Array </vt:lpstr>
      <vt:lpstr>Types of Memory</vt:lpstr>
      <vt:lpstr>Types of RAM</vt:lpstr>
      <vt:lpstr>DRAM Bit Cell</vt:lpstr>
      <vt:lpstr>DRAM Stored Values</vt:lpstr>
      <vt:lpstr>Types of DRAM</vt:lpstr>
      <vt:lpstr>Types of RAM</vt:lpstr>
      <vt:lpstr>SRAM Bit Cell</vt:lpstr>
      <vt:lpstr>Types of RAM</vt:lpstr>
      <vt:lpstr>Register File</vt:lpstr>
      <vt:lpstr>Types of ROM</vt:lpstr>
      <vt:lpstr>ROM Bit Cells</vt:lpstr>
      <vt:lpstr>Fuse-Programmable ROM Bit Cell</vt:lpstr>
      <vt:lpstr>Types of ROM</vt:lpstr>
      <vt:lpstr>4-Word – 1-Bit memory array used as lookup table</vt:lpstr>
      <vt:lpstr>3 ROM Dot Notation</vt:lpstr>
      <vt:lpstr>3 ROM Dot Notation</vt:lpstr>
      <vt:lpstr>3 ROM Dot Notation                – using gates</vt:lpstr>
      <vt:lpstr>Practice</vt:lpstr>
      <vt:lpstr>Extra Instruction (EI)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Maj Jeff Falkinburg</cp:lastModifiedBy>
  <cp:revision>4274</cp:revision>
  <cp:lastPrinted>2015-06-02T19:35:14Z</cp:lastPrinted>
  <dcterms:created xsi:type="dcterms:W3CDTF">2005-08-12T19:45:51Z</dcterms:created>
  <dcterms:modified xsi:type="dcterms:W3CDTF">2017-03-03T14:16:11Z</dcterms:modified>
</cp:coreProperties>
</file>