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35"/>
  </p:notesMasterIdLst>
  <p:handoutMasterIdLst>
    <p:handoutMasterId r:id="rId36"/>
  </p:handoutMasterIdLst>
  <p:sldIdLst>
    <p:sldId id="286" r:id="rId6"/>
    <p:sldId id="310" r:id="rId7"/>
    <p:sldId id="316" r:id="rId8"/>
    <p:sldId id="317" r:id="rId9"/>
    <p:sldId id="318" r:id="rId10"/>
    <p:sldId id="319" r:id="rId11"/>
    <p:sldId id="321" r:id="rId12"/>
    <p:sldId id="313" r:id="rId13"/>
    <p:sldId id="314" r:id="rId14"/>
    <p:sldId id="315" r:id="rId15"/>
    <p:sldId id="322" r:id="rId16"/>
    <p:sldId id="312" r:id="rId17"/>
    <p:sldId id="325" r:id="rId18"/>
    <p:sldId id="323" r:id="rId19"/>
    <p:sldId id="326" r:id="rId20"/>
    <p:sldId id="329" r:id="rId21"/>
    <p:sldId id="330" r:id="rId22"/>
    <p:sldId id="331" r:id="rId23"/>
    <p:sldId id="332" r:id="rId24"/>
    <p:sldId id="333" r:id="rId25"/>
    <p:sldId id="327" r:id="rId26"/>
    <p:sldId id="324" r:id="rId27"/>
    <p:sldId id="335" r:id="rId28"/>
    <p:sldId id="336" r:id="rId29"/>
    <p:sldId id="334" r:id="rId30"/>
    <p:sldId id="328" r:id="rId31"/>
    <p:sldId id="337" r:id="rId32"/>
    <p:sldId id="309" r:id="rId33"/>
    <p:sldId id="280" r:id="rId3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>
        <p:scale>
          <a:sx n="70" d="100"/>
          <a:sy n="70" d="100"/>
        </p:scale>
        <p:origin x="-11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6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6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60663" y="6400800"/>
            <a:ext cx="3970337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8936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8" r:id="rId2"/>
    <p:sldLayoutId id="2147483779" r:id="rId3"/>
    <p:sldLayoutId id="2147483780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/>
              <a:t>Lesson </a:t>
            </a:r>
            <a:r>
              <a:rPr lang="en-US" smtClean="0"/>
              <a:t>22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/>
              <a:t>Maj Jeffrey Falkinburg</a:t>
            </a:r>
            <a:br>
              <a:rPr lang="en-US" dirty="0"/>
            </a:br>
            <a:r>
              <a:rPr lang="en-US" dirty="0" smtClean="0"/>
              <a:t>USAFA/DFEC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Room 2E46E</a:t>
            </a:r>
            <a:br>
              <a:rPr lang="en-US" dirty="0" smtClean="0"/>
            </a:br>
            <a:r>
              <a:rPr lang="en-US" dirty="0" smtClean="0"/>
              <a:t>333-9193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77" y="1452632"/>
            <a:ext cx="48768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"/>
          <p:cNvSpPr>
            <a:spLocks noChangeArrowheads="1"/>
          </p:cNvSpPr>
          <p:nvPr/>
        </p:nvSpPr>
        <p:spPr bwMode="auto">
          <a:xfrm>
            <a:off x="2593202" y="6007014"/>
            <a:ext cx="39179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3.40 Minimum delay for hold time constraint</a:t>
            </a:r>
            <a:endParaRPr lang="en-US" altLang="en-US" sz="1200" dirty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Time Clock to Q</a:t>
            </a:r>
          </a:p>
          <a:p>
            <a:r>
              <a:rPr lang="en-US" kern="0" dirty="0" smtClean="0"/>
              <a:t>Contamination Delay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3178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Setup/Hold Time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𝒑𝒄𝒒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𝒑𝒅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𝒔𝒆𝒕𝒖𝒑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Hold Time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𝒉𝒐𝒍𝒅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𝒄𝒄𝒒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Setup Time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𝒑𝒅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𝒑𝒄𝒒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𝒔𝒆𝒕𝒖𝒑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7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sp>
        <p:nvSpPr>
          <p:cNvPr id="7" name="Right Brace 6"/>
          <p:cNvSpPr/>
          <p:nvPr/>
        </p:nvSpPr>
        <p:spPr bwMode="auto">
          <a:xfrm rot="5400000">
            <a:off x="5129211" y="3810001"/>
            <a:ext cx="457202" cy="1704975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2912" y="4891090"/>
            <a:ext cx="220980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Sequencing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3.10 –Timing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53515"/>
            <a:ext cx="8412480" cy="49377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829707"/>
            <a:ext cx="1228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439307"/>
            <a:ext cx="1228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990602" y="1495427"/>
            <a:ext cx="485773" cy="1142998"/>
            <a:chOff x="1000127" y="2028827"/>
            <a:chExt cx="571500" cy="1247772"/>
          </a:xfrm>
        </p:grpSpPr>
        <p:sp>
          <p:nvSpPr>
            <p:cNvPr id="5" name="Rectangle 4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Straight Connector 6"/>
            <p:cNvCxnSpPr>
              <a:stCxn id="10" idx="3"/>
            </p:cNvCxnSpPr>
            <p:nvPr/>
          </p:nvCxnSpPr>
          <p:spPr bwMode="auto">
            <a:xfrm flipV="1">
              <a:off x="1285876" y="2028827"/>
              <a:ext cx="1" cy="24764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Isosceles Triangle 9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 bwMode="auto">
          <a:xfrm>
            <a:off x="1476375" y="1901145"/>
            <a:ext cx="86677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995841" y="2638426"/>
            <a:ext cx="485773" cy="1142999"/>
            <a:chOff x="1000127" y="2028826"/>
            <a:chExt cx="571500" cy="1247773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" name="Straight Connector 32"/>
            <p:cNvCxnSpPr>
              <a:stCxn id="34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Isosceles Triangle 33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90602" y="3782333"/>
            <a:ext cx="485773" cy="1142999"/>
            <a:chOff x="1000127" y="2028826"/>
            <a:chExt cx="571500" cy="1247773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Straight Connector 37"/>
            <p:cNvCxnSpPr>
              <a:stCxn id="39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Isosceles Triangle 38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90600" y="4925333"/>
            <a:ext cx="485773" cy="1142999"/>
            <a:chOff x="1000127" y="2028826"/>
            <a:chExt cx="571500" cy="1247773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Connector 42"/>
            <p:cNvCxnSpPr>
              <a:stCxn id="44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Isosceles Triangle 43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8728" y="141450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cxnSp>
        <p:nvCxnSpPr>
          <p:cNvPr id="47" name="Straight Connector 46"/>
          <p:cNvCxnSpPr>
            <a:stCxn id="10" idx="3"/>
            <a:endCxn id="44" idx="3"/>
          </p:cNvCxnSpPr>
          <p:nvPr/>
        </p:nvCxnSpPr>
        <p:spPr bwMode="auto">
          <a:xfrm flipH="1">
            <a:off x="1233486" y="1722279"/>
            <a:ext cx="2" cy="34299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7019925" y="2256603"/>
            <a:ext cx="485773" cy="1142999"/>
            <a:chOff x="1000127" y="2028826"/>
            <a:chExt cx="571500" cy="1247773"/>
          </a:xfrm>
        </p:grpSpPr>
        <p:sp>
          <p:nvSpPr>
            <p:cNvPr id="60" name="Rectangle 59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1" name="Straight Connector 60"/>
            <p:cNvCxnSpPr>
              <a:stCxn id="62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Isosceles Triangle 61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63" name="Straight Connector 62"/>
          <p:cNvCxnSpPr/>
          <p:nvPr/>
        </p:nvCxnSpPr>
        <p:spPr bwMode="auto">
          <a:xfrm>
            <a:off x="7505698" y="2662322"/>
            <a:ext cx="86677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2" y="3829957"/>
            <a:ext cx="1228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019923" y="3654653"/>
            <a:ext cx="485773" cy="1142999"/>
            <a:chOff x="1000127" y="2028826"/>
            <a:chExt cx="571500" cy="124777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7" name="Straight Connector 66"/>
            <p:cNvCxnSpPr>
              <a:stCxn id="68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Isosceles Triangle 67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69" name="Straight Connector 68"/>
          <p:cNvCxnSpPr/>
          <p:nvPr/>
        </p:nvCxnSpPr>
        <p:spPr bwMode="auto">
          <a:xfrm>
            <a:off x="7505696" y="4060372"/>
            <a:ext cx="86677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505698" y="235727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05698" y="375626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10835" y="235290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X*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10835" y="37519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Y*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 bwMode="auto">
          <a:xfrm flipV="1">
            <a:off x="5133975" y="2660681"/>
            <a:ext cx="1885948" cy="4366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6457948" y="4058731"/>
            <a:ext cx="561973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Elbow Connector 51"/>
          <p:cNvCxnSpPr/>
          <p:nvPr/>
        </p:nvCxnSpPr>
        <p:spPr bwMode="auto">
          <a:xfrm>
            <a:off x="3400425" y="2048782"/>
            <a:ext cx="790575" cy="461452"/>
          </a:xfrm>
          <a:prstGeom prst="bentConnector3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Elbow Connector 84"/>
          <p:cNvCxnSpPr/>
          <p:nvPr/>
        </p:nvCxnSpPr>
        <p:spPr bwMode="auto">
          <a:xfrm flipV="1">
            <a:off x="1476375" y="2815291"/>
            <a:ext cx="2714625" cy="1372761"/>
          </a:xfrm>
          <a:prstGeom prst="bentConnector3">
            <a:avLst>
              <a:gd name="adj1" fmla="val 91754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Elbow Connector 93"/>
          <p:cNvCxnSpPr/>
          <p:nvPr/>
        </p:nvCxnSpPr>
        <p:spPr bwMode="auto">
          <a:xfrm flipV="1">
            <a:off x="1481614" y="2208928"/>
            <a:ext cx="1109184" cy="839979"/>
          </a:xfrm>
          <a:prstGeom prst="bentConnector3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Elbow Connector 95"/>
          <p:cNvCxnSpPr/>
          <p:nvPr/>
        </p:nvCxnSpPr>
        <p:spPr bwMode="auto">
          <a:xfrm rot="16200000" flipH="1">
            <a:off x="4900395" y="3137148"/>
            <a:ext cx="1249400" cy="296466"/>
          </a:xfrm>
          <a:prstGeom prst="bentConnector3">
            <a:avLst>
              <a:gd name="adj1" fmla="val 100316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Elbow Connector 106"/>
          <p:cNvCxnSpPr/>
          <p:nvPr/>
        </p:nvCxnSpPr>
        <p:spPr bwMode="auto">
          <a:xfrm flipV="1">
            <a:off x="1476375" y="4207103"/>
            <a:ext cx="4196953" cy="1123949"/>
          </a:xfrm>
          <a:prstGeom prst="bentConnector3">
            <a:avLst>
              <a:gd name="adj1" fmla="val 71787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476851" y="160067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495901" y="27441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486376" y="388754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476851" y="5030975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895002" y="4841567"/>
                <a:ext cx="1537600" cy="1247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Given Flip-Flops: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</a:rPr>
                            <m:t>𝒄𝒒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=30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𝒑𝒄𝒒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8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50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h𝑜𝑙𝑑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6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002" y="4841567"/>
                <a:ext cx="1537600" cy="1247008"/>
              </a:xfrm>
              <a:prstGeom prst="rect">
                <a:avLst/>
              </a:prstGeom>
              <a:blipFill rotWithShape="1">
                <a:blip r:embed="rId5"/>
                <a:stretch>
                  <a:fillRect l="-1190" t="-488"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624636" y="4846765"/>
                <a:ext cx="1806905" cy="755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Given Combo Logic: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4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25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636" y="4846765"/>
                <a:ext cx="1806905" cy="755271"/>
              </a:xfrm>
              <a:prstGeom prst="rect">
                <a:avLst/>
              </a:prstGeom>
              <a:blipFill rotWithShape="1">
                <a:blip r:embed="rId6"/>
                <a:stretch>
                  <a:fillRect l="-1014" t="-806" r="-338"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7261388" y="217567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cxnSp>
        <p:nvCxnSpPr>
          <p:cNvPr id="129" name="Straight Connector 128"/>
          <p:cNvCxnSpPr>
            <a:stCxn id="62" idx="3"/>
            <a:endCxn id="68" idx="3"/>
          </p:cNvCxnSpPr>
          <p:nvPr/>
        </p:nvCxnSpPr>
        <p:spPr bwMode="auto">
          <a:xfrm flipH="1">
            <a:off x="7262809" y="2483456"/>
            <a:ext cx="2" cy="139805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3400425" y="175456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68905" y="6106432"/>
            <a:ext cx="742736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Determine Maximum clock frequency and whether any hold time violations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27" grpId="0"/>
      <p:bldP spid="1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3.10 –Timing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453515"/>
                <a:ext cx="8412480" cy="493776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 smtClean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 smtClean="0"/>
                  <a:t>Find max clock frequency?</a:t>
                </a:r>
              </a:p>
              <a:p>
                <a:pPr marL="860425" lvl="1" indent="-457200"/>
                <a:r>
                  <a:rPr lang="en-US" dirty="0" smtClean="0"/>
                  <a:t>Critical Path</a:t>
                </a:r>
              </a:p>
              <a:p>
                <a:pPr marL="1198563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𝒑𝒄𝒒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𝟑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𝒑𝒅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𝒔𝒆𝒕𝒖𝒑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98563" lvl="2" indent="-457200"/>
                <a:r>
                  <a:rPr lang="en-US" dirty="0" smtClean="0"/>
                  <a:t>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≥</m:t>
                    </m:r>
                    <m:r>
                      <a:rPr lang="en-US" i="1">
                        <a:latin typeface="Cambria Math"/>
                      </a:rPr>
                      <m:t>𝟖𝟎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𝟑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𝟒𝟎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𝟓𝟎</m:t>
                    </m:r>
                  </m:oMath>
                </a14:m>
                <a:r>
                  <a:rPr lang="en-US" dirty="0" smtClean="0"/>
                  <a:t> = 250ps</a:t>
                </a:r>
              </a:p>
              <a:p>
                <a:pPr marL="1198563" lvl="2" indent="-457200"/>
                <a:r>
                  <a:rPr lang="en-US" dirty="0" smtClean="0"/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𝟐𝟓𝟎</m:t>
                        </m:r>
                        <m:r>
                          <a:rPr lang="en-US" b="1" i="1" smtClean="0">
                            <a:latin typeface="Cambria Math"/>
                          </a:rPr>
                          <m:t>𝒑𝒔</m:t>
                        </m:r>
                      </m:den>
                    </m:f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lphaLcParenR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453515"/>
                <a:ext cx="8412480" cy="4937760"/>
              </a:xfrm>
              <a:blipFill rotWithShape="1">
                <a:blip r:embed="rId2"/>
                <a:stretch>
                  <a:fillRect l="-58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1" y="1460817"/>
            <a:ext cx="4733925" cy="2987040"/>
          </a:xfrm>
          <a:prstGeom prst="rect">
            <a:avLst/>
          </a:prstGeom>
          <a:noFill/>
        </p:spPr>
      </p:pic>
      <p:pic>
        <p:nvPicPr>
          <p:cNvPr id="78" name="Picture 4" descr="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63"/>
          <a:stretch/>
        </p:blipFill>
        <p:spPr bwMode="auto">
          <a:xfrm>
            <a:off x="5556250" y="1487487"/>
            <a:ext cx="3302000" cy="2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9"/>
          <a:stretch/>
        </p:blipFill>
        <p:spPr bwMode="auto">
          <a:xfrm>
            <a:off x="5556250" y="1487487"/>
            <a:ext cx="3302000" cy="39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77453" y="6010275"/>
                <a:ext cx="7360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𝟒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latin typeface="Cambria Math"/>
                        </a:rPr>
                        <m:t>𝑮𝑯𝒛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53" y="6010275"/>
                <a:ext cx="736099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425592" y="6422291"/>
            <a:ext cx="471840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</a:t>
            </a:r>
            <a:r>
              <a:rPr lang="en-US" altLang="en-US" sz="1200" b="1" dirty="0" smtClean="0"/>
              <a:t>3.43 </a:t>
            </a:r>
            <a:r>
              <a:rPr lang="en-US" sz="1200" b="1" dirty="0"/>
              <a:t>Timing diagram: (a) general case, (b) critical path, </a:t>
            </a:r>
            <a:endParaRPr lang="en-US" sz="12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(</a:t>
            </a:r>
            <a:r>
              <a:rPr lang="en-US" sz="1200" b="1" dirty="0"/>
              <a:t>c) short path</a:t>
            </a:r>
            <a:endParaRPr lang="en-US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110" y="1676472"/>
            <a:ext cx="6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2321" y="1939544"/>
            <a:ext cx="65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01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1448" y="1785655"/>
            <a:ext cx="6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60093" y="2798668"/>
            <a:ext cx="6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8110" y="1676472"/>
            <a:ext cx="531448" cy="2510988"/>
            <a:chOff x="138110" y="1676472"/>
            <a:chExt cx="531448" cy="2510988"/>
          </a:xfrm>
        </p:grpSpPr>
        <p:sp>
          <p:nvSpPr>
            <p:cNvPr id="11" name="TextBox 10"/>
            <p:cNvSpPr txBox="1"/>
            <p:nvPr/>
          </p:nvSpPr>
          <p:spPr>
            <a:xfrm>
              <a:off x="342829" y="2411975"/>
              <a:ext cx="326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864" y="3118533"/>
              <a:ext cx="326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4547" y="3879683"/>
              <a:ext cx="326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8110" y="1676472"/>
              <a:ext cx="326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02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3.10 –Timing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453515"/>
                <a:ext cx="5039676" cy="493776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 smtClean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dirty="0" smtClean="0"/>
                  <a:t>Hold </a:t>
                </a:r>
                <a:r>
                  <a:rPr lang="en-US" dirty="0"/>
                  <a:t>t</a:t>
                </a:r>
                <a:r>
                  <a:rPr lang="en-US" dirty="0" smtClean="0"/>
                  <a:t>ime violation occur?</a:t>
                </a:r>
              </a:p>
              <a:p>
                <a:pPr marL="860425" lvl="1" indent="-457200"/>
                <a:r>
                  <a:rPr lang="en-US" dirty="0" smtClean="0"/>
                  <a:t>Shortest Path</a:t>
                </a:r>
              </a:p>
              <a:p>
                <a:pPr marL="1198563" lvl="2" indent="-45720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𝑺𝒉𝒐𝒓𝒕𝒆𝒔𝒕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𝑷𝒂𝒕𝒉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𝒄𝒄𝒒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𝒄𝒅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1198563" lvl="2" indent="-45720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𝑺𝒉𝒐𝒓𝒕𝒆𝒔𝒕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𝑷𝒂𝒕𝒉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𝟑𝟎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𝟐𝟓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𝟓𝟓</m:t>
                    </m:r>
                    <m:r>
                      <a:rPr lang="en-US" i="1">
                        <a:latin typeface="Cambria Math"/>
                      </a:rPr>
                      <m:t>𝒑𝒔</m:t>
                    </m:r>
                  </m:oMath>
                </a14:m>
                <a:endParaRPr lang="en-US" dirty="0" smtClean="0"/>
              </a:p>
              <a:p>
                <a:pPr marL="1198563" lvl="2" indent="-457200"/>
                <a:r>
                  <a:rPr lang="en-US" dirty="0"/>
                  <a:t>We assumed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h𝑜𝑙𝑑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=60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ps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(i.e. hold</a:t>
                </a:r>
                <a:r>
                  <a:rPr lang="en-US" dirty="0"/>
                  <a:t> </a:t>
                </a:r>
                <a:r>
                  <a:rPr lang="en-US" dirty="0" smtClean="0"/>
                  <a:t>time violation)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453515"/>
                <a:ext cx="5039676" cy="4937760"/>
              </a:xfrm>
              <a:blipFill rotWithShape="1">
                <a:blip r:embed="rId2"/>
                <a:stretch>
                  <a:fillRect l="-967" r="-967" b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1" y="1460817"/>
            <a:ext cx="4733925" cy="2987040"/>
          </a:xfrm>
          <a:prstGeom prst="rect">
            <a:avLst/>
          </a:prstGeom>
          <a:noFill/>
        </p:spPr>
      </p:pic>
      <p:grpSp>
        <p:nvGrpSpPr>
          <p:cNvPr id="81" name="Group 80"/>
          <p:cNvGrpSpPr/>
          <p:nvPr/>
        </p:nvGrpSpPr>
        <p:grpSpPr>
          <a:xfrm>
            <a:off x="846161" y="3098837"/>
            <a:ext cx="1839696" cy="1089066"/>
            <a:chOff x="1804290" y="4231360"/>
            <a:chExt cx="1839696" cy="1089066"/>
          </a:xfrm>
        </p:grpSpPr>
        <p:pic>
          <p:nvPicPr>
            <p:cNvPr id="82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941" y="4967335"/>
              <a:ext cx="997478" cy="35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122" y="4231360"/>
              <a:ext cx="1000187" cy="3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1804290" y="4538988"/>
              <a:ext cx="1839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could add buffers to fix Hold Time violation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3" name="Picture 4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1487487"/>
            <a:ext cx="3302000" cy="491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425592" y="6422291"/>
            <a:ext cx="471840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</a:t>
            </a:r>
            <a:r>
              <a:rPr lang="en-US" altLang="en-US" sz="1200" b="1" dirty="0" smtClean="0"/>
              <a:t>3.43 </a:t>
            </a:r>
            <a:r>
              <a:rPr lang="en-US" sz="1200" b="1" dirty="0"/>
              <a:t>Timing diagram: (a) general case, (b) critical path, </a:t>
            </a:r>
            <a:endParaRPr lang="en-US" sz="12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(</a:t>
            </a:r>
            <a:r>
              <a:rPr lang="en-US" sz="1200" b="1" dirty="0"/>
              <a:t>c) short path</a:t>
            </a:r>
            <a:endParaRPr lang="en-US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8497" y="3135621"/>
            <a:ext cx="6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829" y="2411975"/>
            <a:ext cx="32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1863" y="1644574"/>
            <a:ext cx="32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547" y="3879683"/>
            <a:ext cx="32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62321" y="1939544"/>
            <a:ext cx="65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01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01448" y="1785655"/>
            <a:ext cx="32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0093" y="2798668"/>
            <a:ext cx="6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3.10 –Timing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453515"/>
                <a:ext cx="8412480" cy="493776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 smtClean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dirty="0" smtClean="0"/>
                  <a:t>Fix hold </a:t>
                </a:r>
                <a:r>
                  <a:rPr lang="en-US" dirty="0"/>
                  <a:t>t</a:t>
                </a:r>
                <a:r>
                  <a:rPr lang="en-US" dirty="0" smtClean="0"/>
                  <a:t>ime violation</a:t>
                </a:r>
              </a:p>
              <a:p>
                <a:pPr marL="860425" lvl="1" indent="-457200"/>
                <a:r>
                  <a:rPr lang="en-US" dirty="0" smtClean="0"/>
                  <a:t>Add Buffers to Shortest Path</a:t>
                </a:r>
              </a:p>
              <a:p>
                <a:pPr marL="1198563" lvl="2" indent="-45720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𝑺𝒉𝒐𝒓𝒕𝒆𝒔𝒕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𝑷𝒂𝒕𝒉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𝒄𝒄𝒒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𝒄𝒅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1198563" lvl="2" indent="-45720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𝑺𝒉𝒐𝒓𝒕𝒆𝒔𝒕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𝑷𝒂𝒕𝒉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𝟑𝟎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𝟐𝟓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𝟖𝟎</m:t>
                    </m:r>
                    <m:r>
                      <a:rPr lang="en-US" i="1">
                        <a:latin typeface="Cambria Math"/>
                      </a:rPr>
                      <m:t>𝒑𝒔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453515"/>
                <a:ext cx="8412480" cy="4937760"/>
              </a:xfrm>
              <a:blipFill rotWithShape="1"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1" y="1460817"/>
            <a:ext cx="4733925" cy="2987040"/>
          </a:xfrm>
          <a:prstGeom prst="rect">
            <a:avLst/>
          </a:prstGeom>
          <a:noFill/>
        </p:spPr>
      </p:pic>
      <p:grpSp>
        <p:nvGrpSpPr>
          <p:cNvPr id="81" name="Group 80"/>
          <p:cNvGrpSpPr/>
          <p:nvPr/>
        </p:nvGrpSpPr>
        <p:grpSpPr>
          <a:xfrm>
            <a:off x="846161" y="3098837"/>
            <a:ext cx="1839696" cy="1089066"/>
            <a:chOff x="1804290" y="4231360"/>
            <a:chExt cx="1839696" cy="1089066"/>
          </a:xfrm>
        </p:grpSpPr>
        <p:pic>
          <p:nvPicPr>
            <p:cNvPr id="82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941" y="4967335"/>
              <a:ext cx="997478" cy="35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122" y="4231360"/>
              <a:ext cx="1000187" cy="3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1804290" y="4538988"/>
              <a:ext cx="1839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could add buffers to fix Hold Time violation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592" y="1460817"/>
            <a:ext cx="3857057" cy="240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300591" y="3910091"/>
            <a:ext cx="38570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3.45 Timing diagram with buffers to fix hold time problem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90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 with Buffers to fix Hold Time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60312"/>
            <a:ext cx="5486400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5500" y="4884550"/>
            <a:ext cx="4953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3.45 Timing diagram with buffers to fix hold time problem</a:t>
            </a:r>
            <a:endParaRPr lang="en-US" altLang="en-US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71696"/>
            <a:ext cx="4953000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1"/>
          <p:cNvSpPr>
            <a:spLocks noChangeArrowheads="1"/>
          </p:cNvSpPr>
          <p:nvPr/>
        </p:nvSpPr>
        <p:spPr bwMode="auto">
          <a:xfrm>
            <a:off x="2842419" y="5715000"/>
            <a:ext cx="3459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3.46 Clock skew caused by wire delay</a:t>
            </a:r>
            <a:endParaRPr lang="en-US" altLang="en-US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smtClean="0"/>
              <a:t>Clock Skew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025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1600200"/>
            <a:ext cx="74850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1"/>
          <p:cNvSpPr>
            <a:spLocks noChangeArrowheads="1"/>
          </p:cNvSpPr>
          <p:nvPr/>
        </p:nvSpPr>
        <p:spPr bwMode="auto">
          <a:xfrm>
            <a:off x="2874963" y="4168232"/>
            <a:ext cx="3394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 smtClean="0"/>
              <a:t>Figure 3.47 Timing diagram with clock skew</a:t>
            </a:r>
            <a:endParaRPr lang="en-US" altLang="en-US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Clock Skew - Timing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365760" y="1463040"/>
                <a:ext cx="8412480" cy="4937760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8975" indent="-2825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027113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18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6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r>
                  <a:rPr lang="en-US" kern="0" dirty="0" smtClean="0"/>
                  <a:t>Timing with Clock Skew: 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i="1" kern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i="1" kern="0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>
                              <a:latin typeface="Cambria Math"/>
                            </a:rPr>
                            <m:t>𝒑𝒄𝒒</m:t>
                          </m:r>
                        </m:sub>
                      </m:sSub>
                      <m:r>
                        <a:rPr lang="en-US" i="1" ker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>
                              <a:latin typeface="Cambria Math"/>
                            </a:rPr>
                            <m:t>𝒑𝒅</m:t>
                          </m:r>
                        </m:sub>
                      </m:sSub>
                      <m:r>
                        <a:rPr lang="en-US" i="1" ker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>
                              <a:latin typeface="Cambria Math"/>
                            </a:rPr>
                            <m:t>𝒔𝒆𝒕𝒖𝒑</m:t>
                          </m:r>
                        </m:sub>
                      </m:sSub>
                      <m:r>
                        <a:rPr lang="en-US" i="1" kern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𝑠𝑘𝑒𝑤</m:t>
                          </m:r>
                        </m:sub>
                      </m:sSub>
                    </m:oMath>
                  </m:oMathPara>
                </a14:m>
                <a:endParaRPr lang="en-US" kern="0" dirty="0" smtClean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463040"/>
                <a:ext cx="8412480" cy="4937760"/>
              </a:xfrm>
              <a:prstGeom prst="rect">
                <a:avLst/>
              </a:prstGeom>
              <a:blipFill rotWithShape="1">
                <a:blip r:embed="rId3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20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65760" y="1463040"/>
                <a:ext cx="8412480" cy="4937760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8975" indent="-2825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027113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18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6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r>
                  <a:rPr lang="en-US" kern="0" dirty="0" smtClean="0"/>
                  <a:t>Setup Time </a:t>
                </a:r>
                <a:r>
                  <a:rPr lang="en-US" kern="0" dirty="0"/>
                  <a:t>Constraints</a:t>
                </a:r>
                <a:r>
                  <a:rPr lang="en-US" kern="0" dirty="0">
                    <a:solidFill>
                      <a:srgbClr val="FF0000"/>
                    </a:solidFill>
                  </a:rPr>
                  <a:t> with Skew </a:t>
                </a:r>
                <a:r>
                  <a:rPr lang="en-US" kern="0" dirty="0" smtClean="0"/>
                  <a:t>: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 smtClean="0">
                              <a:latin typeface="Cambria Math"/>
                            </a:rPr>
                            <m:t>𝒑𝒅</m:t>
                          </m:r>
                        </m:sub>
                      </m:sSub>
                      <m:r>
                        <a:rPr lang="en-US" i="1" kern="0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i="1" kern="0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i="1" kern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i="1" kern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 kern="0">
                                  <a:latin typeface="Cambria Math"/>
                                </a:rPr>
                                <m:t>𝒑𝒄𝒒</m:t>
                              </m:r>
                            </m:sub>
                          </m:sSub>
                          <m:r>
                            <a:rPr lang="en-US" i="1" ker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 kern="0">
                                  <a:latin typeface="Cambria Math"/>
                                </a:rPr>
                                <m:t>𝒔𝒆𝒕𝒖𝒑</m:t>
                              </m:r>
                            </m:sub>
                          </m:sSub>
                          <m:r>
                            <a:rPr lang="en-US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ker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 ker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𝑠𝑘𝑒𝑤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kern="0" dirty="0" smtClean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463040"/>
                <a:ext cx="841248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0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73968"/>
            <a:ext cx="38100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1"/>
          <p:cNvSpPr>
            <a:spLocks noChangeArrowheads="1"/>
          </p:cNvSpPr>
          <p:nvPr/>
        </p:nvSpPr>
        <p:spPr bwMode="auto">
          <a:xfrm>
            <a:off x="2661444" y="5065584"/>
            <a:ext cx="3821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3.48 Setup time constraint with clock skew</a:t>
            </a:r>
            <a:endParaRPr lang="en-US" altLang="en-US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Clock Skew – Setup Time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33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22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CE4 – Elevator Control Due COB LSN 23!</a:t>
            </a:r>
          </a:p>
          <a:p>
            <a:r>
              <a:rPr lang="en-US" dirty="0" smtClean="0"/>
              <a:t>Setup/Hold Time Constraints</a:t>
            </a:r>
          </a:p>
          <a:p>
            <a:r>
              <a:rPr lang="en-US" dirty="0" smtClean="0"/>
              <a:t>Hold Time Violation</a:t>
            </a:r>
          </a:p>
          <a:p>
            <a:r>
              <a:rPr lang="en-US" dirty="0" smtClean="0"/>
              <a:t>Clock Skew </a:t>
            </a:r>
          </a:p>
          <a:p>
            <a:r>
              <a:rPr lang="en-US" dirty="0" smtClean="0"/>
              <a:t>Synchronizers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65760" y="1463040"/>
                <a:ext cx="8412480" cy="4937760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8975" indent="-2825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027113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18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6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r>
                  <a:rPr lang="en-US" kern="0" dirty="0" smtClean="0"/>
                  <a:t>Hold Time Constraints</a:t>
                </a:r>
                <a:r>
                  <a:rPr lang="en-US" kern="0" dirty="0" smtClean="0">
                    <a:solidFill>
                      <a:srgbClr val="FF0000"/>
                    </a:solidFill>
                  </a:rPr>
                  <a:t> with Skew</a:t>
                </a:r>
                <a:r>
                  <a:rPr lang="en-US" kern="0" dirty="0" smtClean="0"/>
                  <a:t>: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>
                              <a:latin typeface="Cambria Math"/>
                            </a:rPr>
                            <m:t>𝒄</m:t>
                          </m:r>
                          <m:r>
                            <a:rPr lang="en-US" i="1" kern="0" smtClean="0">
                              <a:latin typeface="Cambria Math"/>
                            </a:rPr>
                            <m:t>𝒅</m:t>
                          </m:r>
                        </m:sub>
                      </m:sSub>
                      <m:r>
                        <a:rPr lang="en-US" i="1" kern="0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 smtClean="0">
                              <a:latin typeface="Cambria Math"/>
                            </a:rPr>
                            <m:t>𝒉𝒐𝒍𝒅</m:t>
                          </m:r>
                        </m:sub>
                      </m:sSub>
                      <m:r>
                        <a:rPr lang="en-US" i="1" ker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𝑠𝑘𝑒𝑤</m:t>
                          </m:r>
                        </m:sub>
                      </m:sSub>
                      <m:r>
                        <a:rPr lang="en-US" i="1" kern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kern="0" smtClean="0">
                              <a:latin typeface="Cambria Math"/>
                            </a:rPr>
                            <m:t>𝒄𝒄𝒒</m:t>
                          </m:r>
                        </m:sub>
                      </m:sSub>
                    </m:oMath>
                  </m:oMathPara>
                </a14:m>
                <a:endParaRPr lang="en-US" kern="0" dirty="0" smtClean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463040"/>
                <a:ext cx="841248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22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55" y="1460300"/>
            <a:ext cx="3677491" cy="37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1"/>
          <p:cNvSpPr>
            <a:spLocks noChangeArrowheads="1"/>
          </p:cNvSpPr>
          <p:nvPr/>
        </p:nvSpPr>
        <p:spPr bwMode="auto">
          <a:xfrm>
            <a:off x="2703513" y="5243008"/>
            <a:ext cx="3736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3.49 Hold time constraint with clock skew</a:t>
            </a:r>
            <a:endParaRPr lang="en-US" altLang="en-US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Clock Skew – Hold Time</a:t>
            </a:r>
          </a:p>
        </p:txBody>
      </p:sp>
    </p:spTree>
    <p:extLst>
      <p:ext uri="{BB962C8B-B14F-4D97-AF65-F5344CB8AC3E}">
        <p14:creationId xmlns:p14="http://schemas.microsoft.com/office/powerpoint/2010/main" val="190477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Skew - 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Timing with Clock Skew: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𝒑𝒄𝒒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𝒑𝒅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𝒔𝒆𝒕𝒖𝒑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𝑠𝑘𝑒𝑤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Hold Time Constraints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with Skew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𝒉𝒐𝒍𝒅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𝑠𝑘𝑒𝑤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𝒄𝒄𝒒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Setup Time </a:t>
                </a:r>
                <a:r>
                  <a:rPr lang="en-US" dirty="0"/>
                  <a:t>Constraints</a:t>
                </a:r>
                <a:r>
                  <a:rPr lang="en-US" dirty="0">
                    <a:solidFill>
                      <a:srgbClr val="FF0000"/>
                    </a:solidFill>
                  </a:rPr>
                  <a:t> with Skew 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𝒑𝒅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𝒑𝒄𝒒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𝒔𝒆𝒕𝒖𝒑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𝑠𝑘𝑒𝑤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7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sp>
        <p:nvSpPr>
          <p:cNvPr id="7" name="Right Brace 6"/>
          <p:cNvSpPr/>
          <p:nvPr/>
        </p:nvSpPr>
        <p:spPr bwMode="auto">
          <a:xfrm rot="5400000">
            <a:off x="5129211" y="3319251"/>
            <a:ext cx="457202" cy="26864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2912" y="4891090"/>
            <a:ext cx="220980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Sequencing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3.10 –Timing Analysis with clock 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53515"/>
            <a:ext cx="8412480" cy="49377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829707"/>
            <a:ext cx="1228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439307"/>
            <a:ext cx="1228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990602" y="1495427"/>
            <a:ext cx="485773" cy="1142998"/>
            <a:chOff x="1000127" y="2028827"/>
            <a:chExt cx="571500" cy="1247772"/>
          </a:xfrm>
        </p:grpSpPr>
        <p:sp>
          <p:nvSpPr>
            <p:cNvPr id="5" name="Rectangle 4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Straight Connector 6"/>
            <p:cNvCxnSpPr>
              <a:stCxn id="10" idx="3"/>
            </p:cNvCxnSpPr>
            <p:nvPr/>
          </p:nvCxnSpPr>
          <p:spPr bwMode="auto">
            <a:xfrm flipV="1">
              <a:off x="1285876" y="2028827"/>
              <a:ext cx="1" cy="24764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Isosceles Triangle 9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 bwMode="auto">
          <a:xfrm>
            <a:off x="1476375" y="1901145"/>
            <a:ext cx="86677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995841" y="2638426"/>
            <a:ext cx="485773" cy="1142999"/>
            <a:chOff x="1000127" y="2028826"/>
            <a:chExt cx="571500" cy="1247773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" name="Straight Connector 32"/>
            <p:cNvCxnSpPr>
              <a:stCxn id="34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Isosceles Triangle 33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90602" y="3782333"/>
            <a:ext cx="485773" cy="1142999"/>
            <a:chOff x="1000127" y="2028826"/>
            <a:chExt cx="571500" cy="1247773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Straight Connector 37"/>
            <p:cNvCxnSpPr>
              <a:stCxn id="39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Isosceles Triangle 38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90600" y="4925333"/>
            <a:ext cx="485773" cy="1142999"/>
            <a:chOff x="1000127" y="2028826"/>
            <a:chExt cx="571500" cy="1247773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Connector 42"/>
            <p:cNvCxnSpPr>
              <a:stCxn id="44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Isosceles Triangle 43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8728" y="141450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cxnSp>
        <p:nvCxnSpPr>
          <p:cNvPr id="47" name="Straight Connector 46"/>
          <p:cNvCxnSpPr>
            <a:stCxn id="10" idx="3"/>
            <a:endCxn id="44" idx="3"/>
          </p:cNvCxnSpPr>
          <p:nvPr/>
        </p:nvCxnSpPr>
        <p:spPr bwMode="auto">
          <a:xfrm flipH="1">
            <a:off x="1233486" y="1722279"/>
            <a:ext cx="2" cy="34299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7019925" y="2256603"/>
            <a:ext cx="485773" cy="1142999"/>
            <a:chOff x="1000127" y="2028826"/>
            <a:chExt cx="571500" cy="1247773"/>
          </a:xfrm>
        </p:grpSpPr>
        <p:sp>
          <p:nvSpPr>
            <p:cNvPr id="60" name="Rectangle 59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1" name="Straight Connector 60"/>
            <p:cNvCxnSpPr>
              <a:stCxn id="62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Isosceles Triangle 61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63" name="Straight Connector 62"/>
          <p:cNvCxnSpPr/>
          <p:nvPr/>
        </p:nvCxnSpPr>
        <p:spPr bwMode="auto">
          <a:xfrm>
            <a:off x="7505698" y="2662322"/>
            <a:ext cx="86677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2" y="3829957"/>
            <a:ext cx="1228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019923" y="3654653"/>
            <a:ext cx="485773" cy="1142999"/>
            <a:chOff x="1000127" y="2028826"/>
            <a:chExt cx="571500" cy="124777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1000127" y="2276474"/>
              <a:ext cx="571500" cy="10001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7" name="Straight Connector 66"/>
            <p:cNvCxnSpPr>
              <a:stCxn id="68" idx="3"/>
            </p:cNvCxnSpPr>
            <p:nvPr/>
          </p:nvCxnSpPr>
          <p:spPr bwMode="auto">
            <a:xfrm flipV="1">
              <a:off x="1285876" y="2028826"/>
              <a:ext cx="1" cy="24764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Isosceles Triangle 67"/>
            <p:cNvSpPr/>
            <p:nvPr/>
          </p:nvSpPr>
          <p:spPr bwMode="auto">
            <a:xfrm rot="10800000">
              <a:off x="1162051" y="2276474"/>
              <a:ext cx="247650" cy="195262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69" name="Straight Connector 68"/>
          <p:cNvCxnSpPr/>
          <p:nvPr/>
        </p:nvCxnSpPr>
        <p:spPr bwMode="auto">
          <a:xfrm>
            <a:off x="7505696" y="4060372"/>
            <a:ext cx="86677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505698" y="235727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05698" y="375626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10835" y="235290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X*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10835" y="37519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Y*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 bwMode="auto">
          <a:xfrm flipV="1">
            <a:off x="5133975" y="2660681"/>
            <a:ext cx="1885948" cy="4366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6457948" y="4058731"/>
            <a:ext cx="561973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Elbow Connector 51"/>
          <p:cNvCxnSpPr/>
          <p:nvPr/>
        </p:nvCxnSpPr>
        <p:spPr bwMode="auto">
          <a:xfrm>
            <a:off x="3400425" y="2048782"/>
            <a:ext cx="790575" cy="461452"/>
          </a:xfrm>
          <a:prstGeom prst="bentConnector3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Elbow Connector 84"/>
          <p:cNvCxnSpPr/>
          <p:nvPr/>
        </p:nvCxnSpPr>
        <p:spPr bwMode="auto">
          <a:xfrm flipV="1">
            <a:off x="1476375" y="2815291"/>
            <a:ext cx="2714625" cy="1372761"/>
          </a:xfrm>
          <a:prstGeom prst="bentConnector3">
            <a:avLst>
              <a:gd name="adj1" fmla="val 91754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Elbow Connector 93"/>
          <p:cNvCxnSpPr/>
          <p:nvPr/>
        </p:nvCxnSpPr>
        <p:spPr bwMode="auto">
          <a:xfrm flipV="1">
            <a:off x="1481614" y="2208928"/>
            <a:ext cx="1109184" cy="839979"/>
          </a:xfrm>
          <a:prstGeom prst="bentConnector3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Elbow Connector 95"/>
          <p:cNvCxnSpPr/>
          <p:nvPr/>
        </p:nvCxnSpPr>
        <p:spPr bwMode="auto">
          <a:xfrm rot="16200000" flipH="1">
            <a:off x="4900395" y="3137148"/>
            <a:ext cx="1249400" cy="296466"/>
          </a:xfrm>
          <a:prstGeom prst="bentConnector3">
            <a:avLst>
              <a:gd name="adj1" fmla="val 100316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Elbow Connector 106"/>
          <p:cNvCxnSpPr/>
          <p:nvPr/>
        </p:nvCxnSpPr>
        <p:spPr bwMode="auto">
          <a:xfrm flipV="1">
            <a:off x="1476375" y="4207103"/>
            <a:ext cx="4196953" cy="1123949"/>
          </a:xfrm>
          <a:prstGeom prst="bentConnector3">
            <a:avLst>
              <a:gd name="adj1" fmla="val 71787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476851" y="160067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495901" y="27441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486376" y="388754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476851" y="5030975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895002" y="4841567"/>
                <a:ext cx="1537600" cy="1247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Given Flip-Flops: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</a:rPr>
                            <m:t>𝒄𝒒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=30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𝒑𝒄𝒒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8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50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h𝑜𝑙𝑑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6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002" y="4841567"/>
                <a:ext cx="1537600" cy="1247008"/>
              </a:xfrm>
              <a:prstGeom prst="rect">
                <a:avLst/>
              </a:prstGeom>
              <a:blipFill rotWithShape="1">
                <a:blip r:embed="rId6"/>
                <a:stretch>
                  <a:fillRect l="-1190" t="-488"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624636" y="4846765"/>
                <a:ext cx="1806905" cy="1401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Given Combo Logic: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4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25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u="sng" dirty="0" smtClean="0">
                    <a:solidFill>
                      <a:srgbClr val="FF0000"/>
                    </a:solidFill>
                  </a:rPr>
                  <a:t>Assuming: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𝑠𝑘𝑒𝑤</m:t>
                          </m:r>
                        </m:sub>
                      </m:sSub>
                      <m:r>
                        <a:rPr lang="en-US">
                          <a:solidFill>
                            <a:srgbClr val="FF0000"/>
                          </a:solidFill>
                          <a:latin typeface="Cambria Math"/>
                        </a:rPr>
                        <m:t>=50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/>
                        </a:rPr>
                        <m:t>ps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636" y="4846765"/>
                <a:ext cx="1806905" cy="1401602"/>
              </a:xfrm>
              <a:prstGeom prst="rect">
                <a:avLst/>
              </a:prstGeom>
              <a:blipFill rotWithShape="1">
                <a:blip r:embed="rId7"/>
                <a:stretch>
                  <a:fillRect l="-1014" t="-435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7261388" y="217567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cxnSp>
        <p:nvCxnSpPr>
          <p:cNvPr id="129" name="Straight Connector 128"/>
          <p:cNvCxnSpPr>
            <a:stCxn id="62" idx="3"/>
            <a:endCxn id="68" idx="3"/>
          </p:cNvCxnSpPr>
          <p:nvPr/>
        </p:nvCxnSpPr>
        <p:spPr bwMode="auto">
          <a:xfrm flipH="1">
            <a:off x="7262809" y="2483456"/>
            <a:ext cx="2" cy="139805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3400425" y="175456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9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3.10 –Timing </a:t>
            </a:r>
            <a:r>
              <a:rPr lang="en-US" dirty="0"/>
              <a:t>Analysis</a:t>
            </a:r>
            <a:br>
              <a:rPr lang="en-US" dirty="0"/>
            </a:br>
            <a:r>
              <a:rPr lang="en-US" dirty="0"/>
              <a:t>with clock skew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453515"/>
                <a:ext cx="8412480" cy="493776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 smtClean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 smtClean="0"/>
                  <a:t>Find max clock frequency?</a:t>
                </a:r>
              </a:p>
              <a:p>
                <a:pPr marL="860425" lvl="1" indent="-457200"/>
                <a:r>
                  <a:rPr lang="en-US" dirty="0" smtClean="0"/>
                  <a:t>Critical Path</a:t>
                </a:r>
              </a:p>
              <a:p>
                <a:pPr marL="1198563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𝒑𝒄𝒒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𝟑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𝒑𝒅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𝒔𝒆𝒕𝒖𝒑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𝑠𝑘𝑒𝑤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98563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𝒎𝒊𝒏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≥</m:t>
                    </m:r>
                    <m:r>
                      <a:rPr lang="en-US" i="1">
                        <a:latin typeface="Cambria Math"/>
                      </a:rPr>
                      <m:t>𝟖𝟎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𝟑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𝟒𝟎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𝟓𝟎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𝟓𝟎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300ps</a:t>
                </a:r>
              </a:p>
              <a:p>
                <a:pPr marL="1198563" lvl="2" indent="-457200"/>
                <a:r>
                  <a:rPr lang="en-US" dirty="0" smtClean="0"/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𝟐𝟓𝟎</m:t>
                        </m:r>
                        <m:r>
                          <a:rPr lang="en-US" b="1" i="1" smtClean="0">
                            <a:latin typeface="Cambria Math"/>
                          </a:rPr>
                          <m:t>𝒑𝒔</m:t>
                        </m:r>
                      </m:den>
                    </m:f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lphaLcParenR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453515"/>
                <a:ext cx="8412480" cy="4937760"/>
              </a:xfrm>
              <a:blipFill rotWithShape="1">
                <a:blip r:embed="rId2"/>
                <a:stretch>
                  <a:fillRect l="-58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3" y="1488113"/>
            <a:ext cx="4733925" cy="2987040"/>
          </a:xfrm>
          <a:prstGeom prst="rect">
            <a:avLst/>
          </a:prstGeom>
          <a:noFill/>
        </p:spPr>
      </p:pic>
      <p:pic>
        <p:nvPicPr>
          <p:cNvPr id="78" name="Picture 4" descr="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63"/>
          <a:stretch/>
        </p:blipFill>
        <p:spPr bwMode="auto">
          <a:xfrm>
            <a:off x="5556250" y="1487487"/>
            <a:ext cx="3302000" cy="2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9"/>
          <a:stretch/>
        </p:blipFill>
        <p:spPr bwMode="auto">
          <a:xfrm>
            <a:off x="5556250" y="1487487"/>
            <a:ext cx="3302000" cy="39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50157" y="6010275"/>
                <a:ext cx="9103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𝑮𝑯𝒛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57" y="6010275"/>
                <a:ext cx="910314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425592" y="6422291"/>
            <a:ext cx="471840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</a:t>
            </a:r>
            <a:r>
              <a:rPr lang="en-US" altLang="en-US" sz="1200" b="1" dirty="0" smtClean="0"/>
              <a:t>3.43 </a:t>
            </a:r>
            <a:r>
              <a:rPr lang="en-US" sz="1200" b="1" dirty="0"/>
              <a:t>Timing diagram: (a) general case, (b) critical path, </a:t>
            </a:r>
            <a:endParaRPr lang="en-US" sz="12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(</a:t>
            </a:r>
            <a:r>
              <a:rPr lang="en-US" sz="1200" b="1" dirty="0"/>
              <a:t>c) short path</a:t>
            </a:r>
            <a:endParaRPr lang="en-US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952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3.10 –</a:t>
            </a:r>
            <a:r>
              <a:rPr lang="en-US" dirty="0"/>
              <a:t>Timing Analysis</a:t>
            </a:r>
            <a:br>
              <a:rPr lang="en-US" dirty="0"/>
            </a:br>
            <a:r>
              <a:rPr lang="en-US" dirty="0"/>
              <a:t>with clock skew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453515"/>
                <a:ext cx="5039676" cy="493776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 smtClean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dirty="0" smtClean="0"/>
                  <a:t>Hold </a:t>
                </a:r>
                <a:r>
                  <a:rPr lang="en-US" dirty="0"/>
                  <a:t>t</a:t>
                </a:r>
                <a:r>
                  <a:rPr lang="en-US" dirty="0" smtClean="0"/>
                  <a:t>ime violation occur?</a:t>
                </a:r>
              </a:p>
              <a:p>
                <a:pPr marL="860425" lvl="1" indent="-457200"/>
                <a:r>
                  <a:rPr lang="en-US" dirty="0" smtClean="0"/>
                  <a:t>Shortest Path</a:t>
                </a:r>
              </a:p>
              <a:p>
                <a:pPr marL="1198563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𝒉𝒐𝒍𝒅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𝑠𝑘𝑒𝑤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𝒄𝒄𝒒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1198563" lvl="2" indent="-457200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𝟐𝟓</m:t>
                    </m:r>
                    <m:r>
                      <a:rPr lang="en-US" i="1">
                        <a:latin typeface="Cambria Math"/>
                      </a:rPr>
                      <m:t> ≥</m:t>
                    </m:r>
                    <m:r>
                      <a:rPr lang="en-US" b="1" i="1" smtClean="0">
                        <a:latin typeface="Cambria Math"/>
                      </a:rPr>
                      <m:t>𝟔𝟎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𝟓𝟎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</a:rPr>
                      <m:t>𝟑𝟎</m:t>
                    </m:r>
                  </m:oMath>
                </a14:m>
                <a:endParaRPr lang="en-US" dirty="0" smtClean="0"/>
              </a:p>
              <a:p>
                <a:pPr marL="1198563" lvl="2" indent="-457200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𝟐</m:t>
                    </m:r>
                    <m:r>
                      <a:rPr lang="en-US" i="1">
                        <a:latin typeface="Cambria Math"/>
                      </a:rPr>
                      <m:t>𝟓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𝒊𝒔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𝒏𝒐𝒕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𝟖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(i.e. worse hold time violation)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453515"/>
                <a:ext cx="5039676" cy="4937760"/>
              </a:xfrm>
              <a:blipFill rotWithShape="1">
                <a:blip r:embed="rId2"/>
                <a:stretch>
                  <a:fillRect l="-967" b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1" y="1460817"/>
            <a:ext cx="4733925" cy="2987040"/>
          </a:xfrm>
          <a:prstGeom prst="rect">
            <a:avLst/>
          </a:prstGeom>
          <a:noFill/>
        </p:spPr>
      </p:pic>
      <p:grpSp>
        <p:nvGrpSpPr>
          <p:cNvPr id="81" name="Group 80"/>
          <p:cNvGrpSpPr/>
          <p:nvPr/>
        </p:nvGrpSpPr>
        <p:grpSpPr>
          <a:xfrm>
            <a:off x="846161" y="3098837"/>
            <a:ext cx="1839696" cy="1089066"/>
            <a:chOff x="1804290" y="4231360"/>
            <a:chExt cx="1839696" cy="1089066"/>
          </a:xfrm>
        </p:grpSpPr>
        <p:pic>
          <p:nvPicPr>
            <p:cNvPr id="82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941" y="4967335"/>
              <a:ext cx="997478" cy="35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122" y="4231360"/>
              <a:ext cx="1000187" cy="3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1804290" y="4538988"/>
              <a:ext cx="1839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could add buffers to fix Hold Time violation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3" name="Picture 4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1487487"/>
            <a:ext cx="3302000" cy="491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425592" y="6422291"/>
            <a:ext cx="471840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</a:t>
            </a:r>
            <a:r>
              <a:rPr lang="en-US" altLang="en-US" sz="1200" b="1" dirty="0" smtClean="0"/>
              <a:t>3.43 </a:t>
            </a:r>
            <a:r>
              <a:rPr lang="en-US" sz="1200" b="1" dirty="0"/>
              <a:t>Timing diagram: (a) general case, (b) critical path, </a:t>
            </a:r>
            <a:endParaRPr lang="en-US" sz="12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(</a:t>
            </a:r>
            <a:r>
              <a:rPr lang="en-US" sz="1200" b="1" dirty="0"/>
              <a:t>c) short path</a:t>
            </a:r>
            <a:endParaRPr lang="en-US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4141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65760" y="1463040"/>
            <a:ext cx="8412480" cy="493776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Aperture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01" y="1474273"/>
            <a:ext cx="1794398" cy="454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325688" y="5980000"/>
            <a:ext cx="4492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3.50 Input changing before, after, or during aperture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42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Slows down inputs and gives them time to settle/stabilize – Resolution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𝒓𝒆𝒔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𝒓𝒆𝒔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&gt;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𝒔𝒆𝒕𝒖𝒑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To guarantee good logic levels all asynchronous inputs should be passed through synchronizers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7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74" y="3467222"/>
            <a:ext cx="2499815" cy="265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154007" y="6124408"/>
            <a:ext cx="2597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3.52 Synchronizer symbol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3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65760" y="1463040"/>
            <a:ext cx="8412480" cy="493776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Synchronizers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57584"/>
            <a:ext cx="47244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22625" y="5620009"/>
            <a:ext cx="2546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3.53 Simple synchronizer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88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28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Maj Jeffrey Falkinburg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Office:  333-9193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12672" y="2879664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</a:t>
            </a:r>
            <a:r>
              <a:rPr lang="en-US" sz="1200" b="1" dirty="0">
                <a:solidFill>
                  <a:prstClr val="white"/>
                </a:solidFill>
              </a:rPr>
              <a:t>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29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45354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1"/>
          <p:cNvSpPr>
            <a:spLocks noChangeArrowheads="1"/>
          </p:cNvSpPr>
          <p:nvPr/>
        </p:nvSpPr>
        <p:spPr bwMode="auto">
          <a:xfrm>
            <a:off x="3590131" y="5738812"/>
            <a:ext cx="1963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2.66 Circuit delay</a:t>
            </a: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Delay</a:t>
            </a:r>
            <a:endParaRPr lang="en-US" kern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90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468437"/>
            <a:ext cx="4343400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1"/>
          <p:cNvSpPr>
            <a:spLocks noChangeArrowheads="1"/>
          </p:cNvSpPr>
          <p:nvPr/>
        </p:nvSpPr>
        <p:spPr bwMode="auto">
          <a:xfrm>
            <a:off x="2677319" y="5638800"/>
            <a:ext cx="3789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2.67 Propagation and contamination delay</a:t>
            </a: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Propagation Delay and Contamination Delay</a:t>
            </a:r>
            <a:endParaRPr lang="en-US" kern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22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456242"/>
            <a:ext cx="58578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1"/>
          <p:cNvSpPr>
            <a:spLocks noChangeArrowheads="1"/>
          </p:cNvSpPr>
          <p:nvPr/>
        </p:nvSpPr>
        <p:spPr bwMode="auto">
          <a:xfrm>
            <a:off x="3053556" y="5624513"/>
            <a:ext cx="3036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2.68 Short path and critical path</a:t>
            </a:r>
            <a:endParaRPr lang="en-US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Critical Path and Shortest Path</a:t>
            </a:r>
            <a:endParaRPr lang="en-US" kern="0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27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57325"/>
            <a:ext cx="60198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1"/>
          <p:cNvSpPr>
            <a:spLocks noChangeArrowheads="1"/>
          </p:cNvSpPr>
          <p:nvPr/>
        </p:nvSpPr>
        <p:spPr bwMode="auto">
          <a:xfrm>
            <a:off x="1066800" y="5657850"/>
            <a:ext cx="3521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2.69 Critical and short path waveforms</a:t>
            </a:r>
            <a:endParaRPr lang="en-US" alt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Critical Path and Shortest </a:t>
            </a:r>
            <a:r>
              <a:rPr lang="en-US" kern="0" smtClean="0"/>
              <a:t>Path Waveform</a:t>
            </a:r>
            <a:endParaRPr lang="en-US" kern="0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84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Vocabulary and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Aperture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𝒔𝒆𝒕𝒖𝒑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𝒉𝒐𝒍𝒅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𝒔𝒆𝒕𝒖𝒑</m:t>
                        </m:r>
                      </m:sub>
                    </m:sSub>
                  </m:oMath>
                </a14:m>
                <a:r>
                  <a:rPr lang="en-US" dirty="0"/>
                  <a:t>  – Setup Time – minimum time data </a:t>
                </a:r>
                <a:r>
                  <a:rPr lang="en-US" dirty="0" smtClean="0"/>
                  <a:t>needs </a:t>
                </a:r>
                <a:r>
                  <a:rPr lang="en-US" dirty="0"/>
                  <a:t>to be held steady before clock event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𝒉𝒐𝒍𝒅</m:t>
                        </m:r>
                      </m:sub>
                    </m:sSub>
                  </m:oMath>
                </a14:m>
                <a:r>
                  <a:rPr lang="en-US" dirty="0"/>
                  <a:t>  – Hold Time – minimum time data </a:t>
                </a:r>
                <a:r>
                  <a:rPr lang="en-US" dirty="0" smtClean="0"/>
                  <a:t>needs </a:t>
                </a:r>
                <a:r>
                  <a:rPr lang="en-US" dirty="0"/>
                  <a:t>to be held steady after clock event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𝒑𝒅</m:t>
                        </m:r>
                      </m:sub>
                    </m:sSub>
                  </m:oMath>
                </a14:m>
                <a:r>
                  <a:rPr lang="en-US" dirty="0"/>
                  <a:t>  – Propagation Delay – minimum time after clock event required for the new Q value to become valid.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𝒄𝒄𝒒</m:t>
                        </m:r>
                      </m:sub>
                    </m:sSub>
                  </m:oMath>
                </a14:m>
                <a:r>
                  <a:rPr lang="en-US" dirty="0"/>
                  <a:t>  – Clock-to-Q Contamination Delay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𝒑𝒄𝒒</m:t>
                        </m:r>
                      </m:sub>
                    </m:sSub>
                  </m:oMath>
                </a14:m>
                <a:r>
                  <a:rPr lang="en-US" dirty="0"/>
                  <a:t> – Clock-to-Q Propagation Delay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/>
                  <a:t> – Clock Period </a:t>
                </a:r>
                <a:r>
                  <a:rPr lang="en-US" dirty="0">
                    <a:sym typeface="Wingdings"/>
                  </a:rPr>
                  <a:t></a:t>
                </a:r>
                <a:r>
                  <a:rPr lang="en-US" dirty="0"/>
                  <a:t> Frequency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𝒑𝒄𝒒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𝒑𝒅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𝒔𝒆𝒕𝒖𝒑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7" t="-1111" b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8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960" y="1455395"/>
            <a:ext cx="59531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"/>
          <p:cNvSpPr>
            <a:spLocks noChangeArrowheads="1"/>
          </p:cNvSpPr>
          <p:nvPr/>
        </p:nvSpPr>
        <p:spPr bwMode="auto">
          <a:xfrm>
            <a:off x="1927622" y="5410200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3.37 Timing specification for synchronous sequential circuit</a:t>
            </a:r>
            <a:endParaRPr lang="en-US" altLang="en-US" sz="1200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586832" y="6219722"/>
            <a:ext cx="3970337" cy="35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Timing Specification for Synchronous Circuits</a:t>
            </a:r>
          </a:p>
        </p:txBody>
      </p:sp>
    </p:spTree>
    <p:extLst>
      <p:ext uri="{BB962C8B-B14F-4D97-AF65-F5344CB8AC3E}">
        <p14:creationId xmlns:p14="http://schemas.microsoft.com/office/powerpoint/2010/main" val="25731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86832" y="6219722"/>
            <a:ext cx="3970337" cy="352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30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55305"/>
            <a:ext cx="48768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2555081" y="5624513"/>
            <a:ext cx="40338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3.39 Maximum delay for setup time constraint</a:t>
            </a:r>
            <a:endParaRPr lang="en-US" altLang="en-US" sz="1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Time Clock to Q</a:t>
            </a:r>
          </a:p>
          <a:p>
            <a:r>
              <a:rPr lang="en-US" kern="0" dirty="0" smtClean="0"/>
              <a:t>Propagation Delay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02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69181</TotalTime>
  <Words>1446</Words>
  <Application>Microsoft Office PowerPoint</Application>
  <PresentationFormat>On-screen Show (4:3)</PresentationFormat>
  <Paragraphs>324</Paragraphs>
  <Slides>29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4_USAFA Standard</vt:lpstr>
      <vt:lpstr>5_USAFA Standard</vt:lpstr>
      <vt:lpstr>PowerPoint Presentation</vt:lpstr>
      <vt:lpstr>Lesson 22 Outline</vt:lpstr>
      <vt:lpstr>PowerPoint Presentation</vt:lpstr>
      <vt:lpstr>PowerPoint Presentation</vt:lpstr>
      <vt:lpstr>PowerPoint Presentation</vt:lpstr>
      <vt:lpstr>PowerPoint Presentation</vt:lpstr>
      <vt:lpstr>Timing Vocabulary and Equations</vt:lpstr>
      <vt:lpstr>PowerPoint Presentation</vt:lpstr>
      <vt:lpstr>PowerPoint Presentation</vt:lpstr>
      <vt:lpstr>PowerPoint Presentation</vt:lpstr>
      <vt:lpstr>Setup/Hold Time Constraints</vt:lpstr>
      <vt:lpstr>Example 3.10 –Timing Analysis</vt:lpstr>
      <vt:lpstr>Example 3.10 –Timing Analysis</vt:lpstr>
      <vt:lpstr>Example 3.10 –Timing Analysis</vt:lpstr>
      <vt:lpstr>Example 3.10 –Timing Analysis</vt:lpstr>
      <vt:lpstr>Timing Diagram with Buffers to fix Hold Time Problem</vt:lpstr>
      <vt:lpstr>PowerPoint Presentation</vt:lpstr>
      <vt:lpstr>PowerPoint Presentation</vt:lpstr>
      <vt:lpstr>PowerPoint Presentation</vt:lpstr>
      <vt:lpstr>PowerPoint Presentation</vt:lpstr>
      <vt:lpstr>Clock Skew - Summary</vt:lpstr>
      <vt:lpstr>Example 3.10 –Timing Analysis with clock skew</vt:lpstr>
      <vt:lpstr>Example 3.10 –Timing Analysis with clock skew</vt:lpstr>
      <vt:lpstr>Example 3.10 –Timing Analysis with clock skew</vt:lpstr>
      <vt:lpstr>PowerPoint Presentation</vt:lpstr>
      <vt:lpstr>Synchronizers</vt:lpstr>
      <vt:lpstr>PowerPoint Presentation</vt:lpstr>
      <vt:lpstr>Extra Instruction (EI)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Maj Jeff Falkinburg</cp:lastModifiedBy>
  <cp:revision>4326</cp:revision>
  <cp:lastPrinted>2015-06-02T19:35:14Z</cp:lastPrinted>
  <dcterms:created xsi:type="dcterms:W3CDTF">2005-08-12T19:45:51Z</dcterms:created>
  <dcterms:modified xsi:type="dcterms:W3CDTF">2017-03-07T03:36:17Z</dcterms:modified>
</cp:coreProperties>
</file>