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73" r:id="rId2"/>
    <p:sldId id="272" r:id="rId3"/>
    <p:sldId id="268" r:id="rId4"/>
    <p:sldId id="270" r:id="rId5"/>
    <p:sldId id="269" r:id="rId6"/>
    <p:sldId id="267" r:id="rId7"/>
    <p:sldId id="266" r:id="rId8"/>
    <p:sldId id="274" r:id="rId9"/>
    <p:sldId id="263" r:id="rId10"/>
    <p:sldId id="258" r:id="rId11"/>
    <p:sldId id="259" r:id="rId12"/>
    <p:sldId id="260" r:id="rId13"/>
    <p:sldId id="262" r:id="rId14"/>
    <p:sldId id="257" r:id="rId15"/>
    <p:sldId id="26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0" autoAdjust="0"/>
    <p:restoredTop sz="94660"/>
  </p:normalViewPr>
  <p:slideViewPr>
    <p:cSldViewPr snapToGrid="0">
      <p:cViewPr varScale="1">
        <p:scale>
          <a:sx n="117" d="100"/>
          <a:sy n="117" d="100"/>
        </p:scale>
        <p:origin x="-252"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69F45A-0349-48D7-BEAD-5F887E66A039}" type="datetimeFigureOut">
              <a:rPr lang="en-US" smtClean="0"/>
              <a:t>8/14/2017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3F524E-6FB4-4133-8045-5B6322DADB67}" type="slidenum">
              <a:rPr lang="en-US" smtClean="0"/>
              <a:t>‹#›</a:t>
            </a:fld>
            <a:endParaRPr lang="en-US"/>
          </a:p>
        </p:txBody>
      </p:sp>
    </p:spTree>
    <p:extLst>
      <p:ext uri="{BB962C8B-B14F-4D97-AF65-F5344CB8AC3E}">
        <p14:creationId xmlns:p14="http://schemas.microsoft.com/office/powerpoint/2010/main" val="3372235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Richard Stallman source: http://www.stuffyouwillhate.com/wp-content/uploads/richard-stallman.jpg</a:t>
            </a:r>
          </a:p>
          <a:p>
            <a:r>
              <a:rPr lang="en-US" baseline="0" dirty="0" smtClean="0"/>
              <a:t>Linux Torvalds source: https://netfiles.uiuc.edu/rhasan/linux/Linus_Torvalds.jpg</a:t>
            </a:r>
            <a:endParaRPr lang="en-US" dirty="0"/>
          </a:p>
        </p:txBody>
      </p:sp>
      <p:sp>
        <p:nvSpPr>
          <p:cNvPr id="4" name="Slide Number Placeholder 3"/>
          <p:cNvSpPr>
            <a:spLocks noGrp="1"/>
          </p:cNvSpPr>
          <p:nvPr>
            <p:ph type="sldNum" sz="quarter" idx="10"/>
          </p:nvPr>
        </p:nvSpPr>
        <p:spPr/>
        <p:txBody>
          <a:bodyPr/>
          <a:lstStyle/>
          <a:p>
            <a:fld id="{34D18838-FCC7-4FB5-827F-A208D4952F96}" type="slidenum">
              <a:rPr lang="en-US" smtClean="0"/>
              <a:t>3</a:t>
            </a:fld>
            <a:endParaRPr lang="en-US"/>
          </a:p>
        </p:txBody>
      </p:sp>
    </p:spTree>
    <p:extLst>
      <p:ext uri="{BB962C8B-B14F-4D97-AF65-F5344CB8AC3E}">
        <p14:creationId xmlns:p14="http://schemas.microsoft.com/office/powerpoint/2010/main" val="7977178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What is Linux? source: http://www.kernel.org/pub/linux/kernel/README and http://en.wikipedia.org/wiki/Linux and http://en.wikipedia.org/wiki/Unix</a:t>
            </a:r>
          </a:p>
          <a:p>
            <a:endParaRPr lang="en-US" dirty="0" smtClean="0"/>
          </a:p>
          <a:p>
            <a:r>
              <a:rPr lang="en-US" dirty="0" smtClean="0"/>
              <a:t>POSIX an acronym for "Portable Operating System Interface", is a family of standards specified by the IEEE for maintaining compatibility between operating systems. POSIX defines the application programming interface (API), along with command line shells and utility interfaces, for software compatibility with variants of Unix and other operating systems (source: http://en.wikipedia.org/wiki/POSIX).</a:t>
            </a:r>
            <a:endParaRPr lang="en-US" dirty="0"/>
          </a:p>
        </p:txBody>
      </p:sp>
      <p:sp>
        <p:nvSpPr>
          <p:cNvPr id="4" name="Slide Number Placeholder 3"/>
          <p:cNvSpPr>
            <a:spLocks noGrp="1"/>
          </p:cNvSpPr>
          <p:nvPr>
            <p:ph type="sldNum" sz="quarter" idx="10"/>
          </p:nvPr>
        </p:nvSpPr>
        <p:spPr/>
        <p:txBody>
          <a:bodyPr/>
          <a:lstStyle/>
          <a:p>
            <a:fld id="{34D18838-FCC7-4FB5-827F-A208D4952F96}" type="slidenum">
              <a:rPr lang="en-US" smtClean="0"/>
              <a:t>4</a:t>
            </a:fld>
            <a:endParaRPr lang="en-US"/>
          </a:p>
        </p:txBody>
      </p:sp>
    </p:spTree>
    <p:extLst>
      <p:ext uri="{BB962C8B-B14F-4D97-AF65-F5344CB8AC3E}">
        <p14:creationId xmlns:p14="http://schemas.microsoft.com/office/powerpoint/2010/main" val="5053666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Logos source: http://www.muylinux.com/wp-content/uploads/2009/04/logos-distros.jpg</a:t>
            </a:r>
            <a:endParaRPr lang="en-US" dirty="0"/>
          </a:p>
        </p:txBody>
      </p:sp>
      <p:sp>
        <p:nvSpPr>
          <p:cNvPr id="4" name="Slide Number Placeholder 3"/>
          <p:cNvSpPr>
            <a:spLocks noGrp="1"/>
          </p:cNvSpPr>
          <p:nvPr>
            <p:ph type="sldNum" sz="quarter" idx="10"/>
          </p:nvPr>
        </p:nvSpPr>
        <p:spPr/>
        <p:txBody>
          <a:bodyPr/>
          <a:lstStyle/>
          <a:p>
            <a:fld id="{34D18838-FCC7-4FB5-827F-A208D4952F96}" type="slidenum">
              <a:rPr lang="en-US" smtClean="0"/>
              <a:t>5</a:t>
            </a:fld>
            <a:endParaRPr lang="en-US"/>
          </a:p>
        </p:txBody>
      </p:sp>
    </p:spTree>
    <p:extLst>
      <p:ext uri="{BB962C8B-B14F-4D97-AF65-F5344CB8AC3E}">
        <p14:creationId xmlns:p14="http://schemas.microsoft.com/office/powerpoint/2010/main" val="3719739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Lab image source:</a:t>
            </a:r>
            <a:r>
              <a:rPr lang="en-US" baseline="0" dirty="0" smtClean="0"/>
              <a:t> </a:t>
            </a:r>
            <a:r>
              <a:rPr lang="en-US" dirty="0" smtClean="0"/>
              <a:t>http://www.sidekickcomicsuk.com/blogs/media/blogs/sidekick//frankenstein_lab.jpg</a:t>
            </a:r>
          </a:p>
          <a:p>
            <a:r>
              <a:rPr lang="en-US" dirty="0" smtClean="0"/>
              <a:t>Frankenstein image source: http://4.bp.blogspot.com/_OcNNOGpvVSI/RyZDUhUpE2I/AAAAAAAAAEU/e-i67sz7_8U/s1600/2007_7young-frankenstein.jpg</a:t>
            </a:r>
            <a:endParaRPr lang="en-US" dirty="0"/>
          </a:p>
        </p:txBody>
      </p:sp>
      <p:sp>
        <p:nvSpPr>
          <p:cNvPr id="4" name="Slide Number Placeholder 3"/>
          <p:cNvSpPr>
            <a:spLocks noGrp="1"/>
          </p:cNvSpPr>
          <p:nvPr>
            <p:ph type="sldNum" sz="quarter" idx="10"/>
          </p:nvPr>
        </p:nvSpPr>
        <p:spPr/>
        <p:txBody>
          <a:bodyPr/>
          <a:lstStyle/>
          <a:p>
            <a:fld id="{34D18838-FCC7-4FB5-827F-A208D4952F96}" type="slidenum">
              <a:rPr lang="en-US" smtClean="0"/>
              <a:t>6</a:t>
            </a:fld>
            <a:endParaRPr lang="en-US"/>
          </a:p>
        </p:txBody>
      </p:sp>
    </p:spTree>
    <p:extLst>
      <p:ext uri="{BB962C8B-B14F-4D97-AF65-F5344CB8AC3E}">
        <p14:creationId xmlns:p14="http://schemas.microsoft.com/office/powerpoint/2010/main" val="25817385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Source: http://www.tuxmachines.org/images/linux_file_structure.jpg</a:t>
            </a:r>
            <a:endParaRPr lang="en-US" dirty="0"/>
          </a:p>
        </p:txBody>
      </p:sp>
      <p:sp>
        <p:nvSpPr>
          <p:cNvPr id="4" name="Slide Number Placeholder 3"/>
          <p:cNvSpPr>
            <a:spLocks noGrp="1"/>
          </p:cNvSpPr>
          <p:nvPr>
            <p:ph type="sldNum" sz="quarter" idx="10"/>
          </p:nvPr>
        </p:nvSpPr>
        <p:spPr/>
        <p:txBody>
          <a:bodyPr/>
          <a:lstStyle/>
          <a:p>
            <a:fld id="{34D18838-FCC7-4FB5-827F-A208D4952F96}" type="slidenum">
              <a:rPr lang="en-US" smtClean="0"/>
              <a:t>7</a:t>
            </a:fld>
            <a:endParaRPr lang="en-US"/>
          </a:p>
        </p:txBody>
      </p:sp>
    </p:spTree>
    <p:extLst>
      <p:ext uri="{BB962C8B-B14F-4D97-AF65-F5344CB8AC3E}">
        <p14:creationId xmlns:p14="http://schemas.microsoft.com/office/powerpoint/2010/main" val="1566022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BC5F202-3DD9-4D71-BBDA-356EBAE30ACE}" type="datetimeFigureOut">
              <a:rPr lang="en-US" smtClean="0"/>
              <a:t>8/14/2017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A962BB-EB06-48AE-8CB3-4386C98CF995}" type="slidenum">
              <a:rPr lang="en-US" smtClean="0"/>
              <a:t>‹#›</a:t>
            </a:fld>
            <a:endParaRPr lang="en-US"/>
          </a:p>
        </p:txBody>
      </p:sp>
    </p:spTree>
    <p:extLst>
      <p:ext uri="{BB962C8B-B14F-4D97-AF65-F5344CB8AC3E}">
        <p14:creationId xmlns:p14="http://schemas.microsoft.com/office/powerpoint/2010/main" val="3685491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C5F202-3DD9-4D71-BBDA-356EBAE30ACE}" type="datetimeFigureOut">
              <a:rPr lang="en-US" smtClean="0"/>
              <a:t>8/14/2017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A962BB-EB06-48AE-8CB3-4386C98CF995}" type="slidenum">
              <a:rPr lang="en-US" smtClean="0"/>
              <a:t>‹#›</a:t>
            </a:fld>
            <a:endParaRPr lang="en-US"/>
          </a:p>
        </p:txBody>
      </p:sp>
    </p:spTree>
    <p:extLst>
      <p:ext uri="{BB962C8B-B14F-4D97-AF65-F5344CB8AC3E}">
        <p14:creationId xmlns:p14="http://schemas.microsoft.com/office/powerpoint/2010/main" val="2169269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C5F202-3DD9-4D71-BBDA-356EBAE30ACE}" type="datetimeFigureOut">
              <a:rPr lang="en-US" smtClean="0"/>
              <a:t>8/14/2017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A962BB-EB06-48AE-8CB3-4386C98CF995}" type="slidenum">
              <a:rPr lang="en-US" smtClean="0"/>
              <a:t>‹#›</a:t>
            </a:fld>
            <a:endParaRPr lang="en-US"/>
          </a:p>
        </p:txBody>
      </p:sp>
    </p:spTree>
    <p:extLst>
      <p:ext uri="{BB962C8B-B14F-4D97-AF65-F5344CB8AC3E}">
        <p14:creationId xmlns:p14="http://schemas.microsoft.com/office/powerpoint/2010/main" val="703216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C5F202-3DD9-4D71-BBDA-356EBAE30ACE}" type="datetimeFigureOut">
              <a:rPr lang="en-US" smtClean="0"/>
              <a:t>8/14/2017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A962BB-EB06-48AE-8CB3-4386C98CF995}" type="slidenum">
              <a:rPr lang="en-US" smtClean="0"/>
              <a:t>‹#›</a:t>
            </a:fld>
            <a:endParaRPr lang="en-US"/>
          </a:p>
        </p:txBody>
      </p:sp>
    </p:spTree>
    <p:extLst>
      <p:ext uri="{BB962C8B-B14F-4D97-AF65-F5344CB8AC3E}">
        <p14:creationId xmlns:p14="http://schemas.microsoft.com/office/powerpoint/2010/main" val="490332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C5F202-3DD9-4D71-BBDA-356EBAE30ACE}" type="datetimeFigureOut">
              <a:rPr lang="en-US" smtClean="0"/>
              <a:t>8/14/2017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A962BB-EB06-48AE-8CB3-4386C98CF995}" type="slidenum">
              <a:rPr lang="en-US" smtClean="0"/>
              <a:t>‹#›</a:t>
            </a:fld>
            <a:endParaRPr lang="en-US"/>
          </a:p>
        </p:txBody>
      </p:sp>
    </p:spTree>
    <p:extLst>
      <p:ext uri="{BB962C8B-B14F-4D97-AF65-F5344CB8AC3E}">
        <p14:creationId xmlns:p14="http://schemas.microsoft.com/office/powerpoint/2010/main" val="128656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BC5F202-3DD9-4D71-BBDA-356EBAE30ACE}" type="datetimeFigureOut">
              <a:rPr lang="en-US" smtClean="0"/>
              <a:t>8/14/2017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A962BB-EB06-48AE-8CB3-4386C98CF995}" type="slidenum">
              <a:rPr lang="en-US" smtClean="0"/>
              <a:t>‹#›</a:t>
            </a:fld>
            <a:endParaRPr lang="en-US"/>
          </a:p>
        </p:txBody>
      </p:sp>
    </p:spTree>
    <p:extLst>
      <p:ext uri="{BB962C8B-B14F-4D97-AF65-F5344CB8AC3E}">
        <p14:creationId xmlns:p14="http://schemas.microsoft.com/office/powerpoint/2010/main" val="1896643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BC5F202-3DD9-4D71-BBDA-356EBAE30ACE}" type="datetimeFigureOut">
              <a:rPr lang="en-US" smtClean="0"/>
              <a:t>8/14/2017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A962BB-EB06-48AE-8CB3-4386C98CF995}" type="slidenum">
              <a:rPr lang="en-US" smtClean="0"/>
              <a:t>‹#›</a:t>
            </a:fld>
            <a:endParaRPr lang="en-US"/>
          </a:p>
        </p:txBody>
      </p:sp>
    </p:spTree>
    <p:extLst>
      <p:ext uri="{BB962C8B-B14F-4D97-AF65-F5344CB8AC3E}">
        <p14:creationId xmlns:p14="http://schemas.microsoft.com/office/powerpoint/2010/main" val="1583470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BC5F202-3DD9-4D71-BBDA-356EBAE30ACE}" type="datetimeFigureOut">
              <a:rPr lang="en-US" smtClean="0"/>
              <a:t>8/14/2017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A962BB-EB06-48AE-8CB3-4386C98CF995}" type="slidenum">
              <a:rPr lang="en-US" smtClean="0"/>
              <a:t>‹#›</a:t>
            </a:fld>
            <a:endParaRPr lang="en-US"/>
          </a:p>
        </p:txBody>
      </p:sp>
    </p:spTree>
    <p:extLst>
      <p:ext uri="{BB962C8B-B14F-4D97-AF65-F5344CB8AC3E}">
        <p14:creationId xmlns:p14="http://schemas.microsoft.com/office/powerpoint/2010/main" val="1003167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C5F202-3DD9-4D71-BBDA-356EBAE30ACE}" type="datetimeFigureOut">
              <a:rPr lang="en-US" smtClean="0"/>
              <a:t>8/14/2017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A962BB-EB06-48AE-8CB3-4386C98CF995}" type="slidenum">
              <a:rPr lang="en-US" smtClean="0"/>
              <a:t>‹#›</a:t>
            </a:fld>
            <a:endParaRPr lang="en-US"/>
          </a:p>
        </p:txBody>
      </p:sp>
    </p:spTree>
    <p:extLst>
      <p:ext uri="{BB962C8B-B14F-4D97-AF65-F5344CB8AC3E}">
        <p14:creationId xmlns:p14="http://schemas.microsoft.com/office/powerpoint/2010/main" val="1098118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C5F202-3DD9-4D71-BBDA-356EBAE30ACE}" type="datetimeFigureOut">
              <a:rPr lang="en-US" smtClean="0"/>
              <a:t>8/14/2017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A962BB-EB06-48AE-8CB3-4386C98CF995}" type="slidenum">
              <a:rPr lang="en-US" smtClean="0"/>
              <a:t>‹#›</a:t>
            </a:fld>
            <a:endParaRPr lang="en-US"/>
          </a:p>
        </p:txBody>
      </p:sp>
    </p:spTree>
    <p:extLst>
      <p:ext uri="{BB962C8B-B14F-4D97-AF65-F5344CB8AC3E}">
        <p14:creationId xmlns:p14="http://schemas.microsoft.com/office/powerpoint/2010/main" val="3061122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C5F202-3DD9-4D71-BBDA-356EBAE30ACE}" type="datetimeFigureOut">
              <a:rPr lang="en-US" smtClean="0"/>
              <a:t>8/14/2017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A962BB-EB06-48AE-8CB3-4386C98CF995}" type="slidenum">
              <a:rPr lang="en-US" smtClean="0"/>
              <a:t>‹#›</a:t>
            </a:fld>
            <a:endParaRPr lang="en-US"/>
          </a:p>
        </p:txBody>
      </p:sp>
    </p:spTree>
    <p:extLst>
      <p:ext uri="{BB962C8B-B14F-4D97-AF65-F5344CB8AC3E}">
        <p14:creationId xmlns:p14="http://schemas.microsoft.com/office/powerpoint/2010/main" val="2749399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C5F202-3DD9-4D71-BBDA-356EBAE30ACE}" type="datetimeFigureOut">
              <a:rPr lang="en-US" smtClean="0"/>
              <a:t>8/14/2017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A962BB-EB06-48AE-8CB3-4386C98CF995}" type="slidenum">
              <a:rPr lang="en-US" smtClean="0"/>
              <a:t>‹#›</a:t>
            </a:fld>
            <a:endParaRPr lang="en-US"/>
          </a:p>
        </p:txBody>
      </p:sp>
    </p:spTree>
    <p:extLst>
      <p:ext uri="{BB962C8B-B14F-4D97-AF65-F5344CB8AC3E}">
        <p14:creationId xmlns:p14="http://schemas.microsoft.com/office/powerpoint/2010/main" val="26574623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http://linuxcommand.org/"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Image result for linux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5036" y="1460707"/>
            <a:ext cx="6254184" cy="5126683"/>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descr="Image result for linux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765" y="1708840"/>
            <a:ext cx="1893094" cy="29908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Image result for raspberry pi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092" y="5058191"/>
            <a:ext cx="2442438" cy="1537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01930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txBox="1">
            <a:spLocks/>
          </p:cNvSpPr>
          <p:nvPr/>
        </p:nvSpPr>
        <p:spPr bwMode="auto">
          <a:xfrm>
            <a:off x="1746647" y="344488"/>
            <a:ext cx="5829300" cy="73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4400">
                <a:latin typeface="Calibri" panose="020F0502020204030204" pitchFamily="34" charset="0"/>
              </a:rPr>
              <a:t>Permissions</a:t>
            </a:r>
          </a:p>
        </p:txBody>
      </p:sp>
      <p:sp>
        <p:nvSpPr>
          <p:cNvPr id="3" name="Content Placeholder 2"/>
          <p:cNvSpPr txBox="1">
            <a:spLocks/>
          </p:cNvSpPr>
          <p:nvPr/>
        </p:nvSpPr>
        <p:spPr>
          <a:xfrm>
            <a:off x="1485901" y="1160463"/>
            <a:ext cx="6369844" cy="531812"/>
          </a:xfrm>
          <a:prstGeom prst="rect">
            <a:avLst/>
          </a:prstGeom>
        </p:spPr>
        <p:txBody>
          <a:bodyPr>
            <a:normAutofit fontScale="85000" lnSpcReduction="20000"/>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fontAlgn="auto" hangingPunct="1">
              <a:spcAft>
                <a:spcPts val="0"/>
              </a:spcAft>
              <a:buFont typeface="Arial" pitchFamily="34" charset="0"/>
              <a:buChar char="‒"/>
              <a:defRPr/>
            </a:pPr>
            <a:r>
              <a:rPr lang="en-US" sz="2000" dirty="0">
                <a:latin typeface="Arial" pitchFamily="34" charset="0"/>
                <a:cs typeface="Arial" pitchFamily="34" charset="0"/>
              </a:rPr>
              <a:t>You can’t read, write, edit or execute a file without permission!</a:t>
            </a:r>
          </a:p>
          <a:p>
            <a:pPr marL="0" indent="0" eaLnBrk="1" fontAlgn="auto" hangingPunct="1">
              <a:spcAft>
                <a:spcPts val="0"/>
              </a:spcAft>
              <a:buNone/>
              <a:defRPr/>
            </a:pPr>
            <a:endParaRPr lang="en-US" sz="2000" dirty="0">
              <a:solidFill>
                <a:srgbClr val="FF0000"/>
              </a:solidFill>
              <a:latin typeface="Arial" pitchFamily="34" charset="0"/>
              <a:cs typeface="Arial" pitchFamily="34" charset="0"/>
            </a:endParaRPr>
          </a:p>
        </p:txBody>
      </p:sp>
      <p:pic>
        <p:nvPicPr>
          <p:cNvPr id="48132" name="Picture 3"/>
          <p:cNvPicPr>
            <a:picLocks noChangeAspect="1"/>
          </p:cNvPicPr>
          <p:nvPr/>
        </p:nvPicPr>
        <p:blipFill>
          <a:blip r:embed="rId2">
            <a:extLst>
              <a:ext uri="{28A0092B-C50C-407E-A947-70E740481C1C}">
                <a14:useLocalDpi xmlns:a14="http://schemas.microsoft.com/office/drawing/2010/main" val="0"/>
              </a:ext>
            </a:extLst>
          </a:blip>
          <a:srcRect b="45496"/>
          <a:stretch>
            <a:fillRect/>
          </a:stretch>
        </p:blipFill>
        <p:spPr bwMode="auto">
          <a:xfrm>
            <a:off x="1646636" y="1709740"/>
            <a:ext cx="5850731" cy="263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Oval 4"/>
          <p:cNvSpPr/>
          <p:nvPr/>
        </p:nvSpPr>
        <p:spPr>
          <a:xfrm>
            <a:off x="1591867" y="4119565"/>
            <a:ext cx="154781" cy="204787"/>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7" name="Straight Arrow Connector 6"/>
          <p:cNvCxnSpPr/>
          <p:nvPr/>
        </p:nvCxnSpPr>
        <p:spPr>
          <a:xfrm flipV="1">
            <a:off x="1591866" y="4370390"/>
            <a:ext cx="52388" cy="40322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8135" name="TextBox 7"/>
          <p:cNvSpPr txBox="1">
            <a:spLocks noChangeArrowheads="1"/>
          </p:cNvSpPr>
          <p:nvPr/>
        </p:nvSpPr>
        <p:spPr bwMode="auto">
          <a:xfrm>
            <a:off x="1176339" y="4819650"/>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Directory</a:t>
            </a:r>
          </a:p>
        </p:txBody>
      </p:sp>
      <p:sp>
        <p:nvSpPr>
          <p:cNvPr id="10" name="Oval 9"/>
          <p:cNvSpPr/>
          <p:nvPr/>
        </p:nvSpPr>
        <p:spPr>
          <a:xfrm>
            <a:off x="2456261" y="4117975"/>
            <a:ext cx="154781" cy="204788"/>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1" name="Straight Arrow Connector 10"/>
          <p:cNvCxnSpPr>
            <a:stCxn id="48138" idx="0"/>
          </p:cNvCxnSpPr>
          <p:nvPr/>
        </p:nvCxnSpPr>
        <p:spPr>
          <a:xfrm flipV="1">
            <a:off x="2437807" y="4398963"/>
            <a:ext cx="94653" cy="9144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8138" name="TextBox 11"/>
          <p:cNvSpPr txBox="1">
            <a:spLocks noChangeArrowheads="1"/>
          </p:cNvSpPr>
          <p:nvPr/>
        </p:nvSpPr>
        <p:spPr bwMode="auto">
          <a:xfrm>
            <a:off x="1746649" y="5313363"/>
            <a:ext cx="138231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Number of files in Directory</a:t>
            </a:r>
          </a:p>
        </p:txBody>
      </p:sp>
      <p:cxnSp>
        <p:nvCxnSpPr>
          <p:cNvPr id="14" name="Straight Arrow Connector 13"/>
          <p:cNvCxnSpPr/>
          <p:nvPr/>
        </p:nvCxnSpPr>
        <p:spPr>
          <a:xfrm flipV="1">
            <a:off x="2961085" y="4364038"/>
            <a:ext cx="0" cy="48101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8140" name="TextBox 15"/>
          <p:cNvSpPr txBox="1">
            <a:spLocks noChangeArrowheads="1"/>
          </p:cNvSpPr>
          <p:nvPr/>
        </p:nvSpPr>
        <p:spPr bwMode="auto">
          <a:xfrm>
            <a:off x="2532460" y="4821240"/>
            <a:ext cx="130035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File Owner</a:t>
            </a:r>
          </a:p>
        </p:txBody>
      </p:sp>
      <p:cxnSp>
        <p:nvCxnSpPr>
          <p:cNvPr id="19" name="Straight Arrow Connector 18"/>
          <p:cNvCxnSpPr>
            <a:stCxn id="48142" idx="0"/>
          </p:cNvCxnSpPr>
          <p:nvPr/>
        </p:nvCxnSpPr>
        <p:spPr>
          <a:xfrm flipH="1" flipV="1">
            <a:off x="3520680" y="4376741"/>
            <a:ext cx="360164" cy="93662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8142" name="TextBox 20"/>
          <p:cNvSpPr txBox="1">
            <a:spLocks noChangeArrowheads="1"/>
          </p:cNvSpPr>
          <p:nvPr/>
        </p:nvSpPr>
        <p:spPr bwMode="auto">
          <a:xfrm>
            <a:off x="3189686" y="5313363"/>
            <a:ext cx="138231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Group Owner belongs to</a:t>
            </a:r>
          </a:p>
        </p:txBody>
      </p:sp>
      <p:cxnSp>
        <p:nvCxnSpPr>
          <p:cNvPr id="22" name="Straight Arrow Connector 21"/>
          <p:cNvCxnSpPr/>
          <p:nvPr/>
        </p:nvCxnSpPr>
        <p:spPr>
          <a:xfrm flipH="1" flipV="1">
            <a:off x="4337448" y="4352925"/>
            <a:ext cx="234553" cy="42068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8144" name="TextBox 22"/>
          <p:cNvSpPr txBox="1">
            <a:spLocks noChangeArrowheads="1"/>
          </p:cNvSpPr>
          <p:nvPr/>
        </p:nvSpPr>
        <p:spPr bwMode="auto">
          <a:xfrm>
            <a:off x="3920730" y="4651377"/>
            <a:ext cx="138231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Size of file in kilobytes</a:t>
            </a:r>
          </a:p>
        </p:txBody>
      </p:sp>
      <p:cxnSp>
        <p:nvCxnSpPr>
          <p:cNvPr id="32" name="Straight Arrow Connector 31"/>
          <p:cNvCxnSpPr/>
          <p:nvPr/>
        </p:nvCxnSpPr>
        <p:spPr>
          <a:xfrm flipH="1" flipV="1">
            <a:off x="5709048" y="4341813"/>
            <a:ext cx="177403" cy="51435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8146" name="TextBox 33"/>
          <p:cNvSpPr txBox="1">
            <a:spLocks noChangeArrowheads="1"/>
          </p:cNvSpPr>
          <p:nvPr/>
        </p:nvSpPr>
        <p:spPr bwMode="auto">
          <a:xfrm>
            <a:off x="5447111" y="4856165"/>
            <a:ext cx="11336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Filename</a:t>
            </a:r>
          </a:p>
        </p:txBody>
      </p:sp>
      <p:sp>
        <p:nvSpPr>
          <p:cNvPr id="35" name="Oval 34"/>
          <p:cNvSpPr/>
          <p:nvPr/>
        </p:nvSpPr>
        <p:spPr>
          <a:xfrm>
            <a:off x="4455319" y="3913189"/>
            <a:ext cx="991791" cy="268287"/>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36" name="Straight Arrow Connector 35"/>
          <p:cNvCxnSpPr/>
          <p:nvPr/>
        </p:nvCxnSpPr>
        <p:spPr>
          <a:xfrm flipH="1" flipV="1">
            <a:off x="4949428" y="4181477"/>
            <a:ext cx="442913" cy="122872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8149" name="TextBox 37"/>
          <p:cNvSpPr txBox="1">
            <a:spLocks noChangeArrowheads="1"/>
          </p:cNvSpPr>
          <p:nvPr/>
        </p:nvSpPr>
        <p:spPr bwMode="auto">
          <a:xfrm>
            <a:off x="4656536" y="5410202"/>
            <a:ext cx="138231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File Date or Time Stamp</a:t>
            </a:r>
          </a:p>
        </p:txBody>
      </p:sp>
    </p:spTree>
    <p:extLst>
      <p:ext uri="{BB962C8B-B14F-4D97-AF65-F5344CB8AC3E}">
        <p14:creationId xmlns:p14="http://schemas.microsoft.com/office/powerpoint/2010/main" val="14353170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txBox="1">
            <a:spLocks/>
          </p:cNvSpPr>
          <p:nvPr/>
        </p:nvSpPr>
        <p:spPr bwMode="auto">
          <a:xfrm>
            <a:off x="1746647" y="344488"/>
            <a:ext cx="5829300" cy="73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4400">
                <a:latin typeface="Calibri" panose="020F0502020204030204" pitchFamily="34" charset="0"/>
              </a:rPr>
              <a:t>Permissions</a:t>
            </a:r>
          </a:p>
        </p:txBody>
      </p:sp>
      <p:pic>
        <p:nvPicPr>
          <p:cNvPr id="49155" name="Picture 2"/>
          <p:cNvPicPr>
            <a:picLocks noChangeAspect="1"/>
          </p:cNvPicPr>
          <p:nvPr/>
        </p:nvPicPr>
        <p:blipFill>
          <a:blip r:embed="rId2">
            <a:extLst>
              <a:ext uri="{28A0092B-C50C-407E-A947-70E740481C1C}">
                <a14:useLocalDpi xmlns:a14="http://schemas.microsoft.com/office/drawing/2010/main" val="0"/>
              </a:ext>
            </a:extLst>
          </a:blip>
          <a:srcRect b="75578"/>
          <a:stretch>
            <a:fillRect/>
          </a:stretch>
        </p:blipFill>
        <p:spPr bwMode="auto">
          <a:xfrm>
            <a:off x="1646636" y="1709738"/>
            <a:ext cx="5850731" cy="117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ontent Placeholder 2"/>
          <p:cNvSpPr txBox="1">
            <a:spLocks/>
          </p:cNvSpPr>
          <p:nvPr/>
        </p:nvSpPr>
        <p:spPr>
          <a:xfrm>
            <a:off x="1485901" y="1160463"/>
            <a:ext cx="6369844" cy="531812"/>
          </a:xfrm>
          <a:prstGeom prst="rect">
            <a:avLst/>
          </a:prstGeom>
        </p:spPr>
        <p:txBody>
          <a:bodyPr>
            <a:normAutofit/>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fontAlgn="auto" hangingPunct="1">
              <a:spcAft>
                <a:spcPts val="0"/>
              </a:spcAft>
              <a:buFont typeface="Arial" pitchFamily="34" charset="0"/>
              <a:buChar char="‒"/>
              <a:defRPr/>
            </a:pPr>
            <a:r>
              <a:rPr lang="en-US" sz="2000" dirty="0">
                <a:latin typeface="Arial" pitchFamily="34" charset="0"/>
                <a:cs typeface="Arial" pitchFamily="34" charset="0"/>
              </a:rPr>
              <a:t>Reading and understanding permissions</a:t>
            </a:r>
          </a:p>
          <a:p>
            <a:pPr marL="0" indent="0" eaLnBrk="1" fontAlgn="auto" hangingPunct="1">
              <a:spcAft>
                <a:spcPts val="0"/>
              </a:spcAft>
              <a:buNone/>
              <a:defRPr/>
            </a:pPr>
            <a:endParaRPr lang="en-US" sz="2000" dirty="0">
              <a:solidFill>
                <a:srgbClr val="FF0000"/>
              </a:solidFill>
              <a:latin typeface="Arial" pitchFamily="34" charset="0"/>
              <a:cs typeface="Arial" pitchFamily="34" charset="0"/>
            </a:endParaRPr>
          </a:p>
        </p:txBody>
      </p:sp>
      <p:sp>
        <p:nvSpPr>
          <p:cNvPr id="5" name="Oval 4"/>
          <p:cNvSpPr/>
          <p:nvPr/>
        </p:nvSpPr>
        <p:spPr>
          <a:xfrm>
            <a:off x="1526383" y="2503488"/>
            <a:ext cx="992981" cy="385762"/>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6" name="Straight Arrow Connector 5"/>
          <p:cNvCxnSpPr>
            <a:stCxn id="49159" idx="0"/>
          </p:cNvCxnSpPr>
          <p:nvPr/>
        </p:nvCxnSpPr>
        <p:spPr>
          <a:xfrm flipH="1" flipV="1">
            <a:off x="2034779" y="2901953"/>
            <a:ext cx="214005" cy="703260"/>
          </a:xfrm>
          <a:prstGeom prst="straightConnector1">
            <a:avLst/>
          </a:prstGeom>
          <a:ln w="38100">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49159" name="TextBox 6"/>
          <p:cNvSpPr txBox="1">
            <a:spLocks noChangeArrowheads="1"/>
          </p:cNvSpPr>
          <p:nvPr/>
        </p:nvSpPr>
        <p:spPr bwMode="auto">
          <a:xfrm>
            <a:off x="1394223" y="3605213"/>
            <a:ext cx="170912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t>Permissions</a:t>
            </a:r>
          </a:p>
        </p:txBody>
      </p:sp>
      <p:pic>
        <p:nvPicPr>
          <p:cNvPr id="49160"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28699" y="3482975"/>
            <a:ext cx="3901679" cy="304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ight Arrow 9"/>
          <p:cNvSpPr/>
          <p:nvPr/>
        </p:nvSpPr>
        <p:spPr>
          <a:xfrm>
            <a:off x="3079988" y="3724083"/>
            <a:ext cx="583250" cy="184666"/>
          </a:xfrm>
          <a:prstGeom prst="rightArrow">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38047402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txBox="1">
            <a:spLocks/>
          </p:cNvSpPr>
          <p:nvPr/>
        </p:nvSpPr>
        <p:spPr bwMode="auto">
          <a:xfrm>
            <a:off x="1746647" y="344488"/>
            <a:ext cx="5829300" cy="73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4400">
                <a:latin typeface="Calibri" panose="020F0502020204030204" pitchFamily="34" charset="0"/>
              </a:rPr>
              <a:t>Permissions</a:t>
            </a:r>
          </a:p>
        </p:txBody>
      </p:sp>
      <p:sp>
        <p:nvSpPr>
          <p:cNvPr id="3" name="Content Placeholder 2"/>
          <p:cNvSpPr txBox="1">
            <a:spLocks/>
          </p:cNvSpPr>
          <p:nvPr/>
        </p:nvSpPr>
        <p:spPr>
          <a:xfrm>
            <a:off x="1485901" y="1160463"/>
            <a:ext cx="6369844" cy="531812"/>
          </a:xfrm>
          <a:prstGeom prst="rect">
            <a:avLst/>
          </a:prstGeom>
        </p:spPr>
        <p:txBody>
          <a:bodyPr>
            <a:normAutofit fontScale="85000" lnSpcReduction="10000"/>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fontAlgn="auto" hangingPunct="1">
              <a:spcAft>
                <a:spcPts val="0"/>
              </a:spcAft>
              <a:buFont typeface="Arial" pitchFamily="34" charset="0"/>
              <a:buChar char="‒"/>
              <a:defRPr/>
            </a:pPr>
            <a:r>
              <a:rPr lang="en-US" sz="2000" dirty="0">
                <a:latin typeface="Arial" pitchFamily="34" charset="0"/>
                <a:cs typeface="Arial" pitchFamily="34" charset="0"/>
              </a:rPr>
              <a:t>Where did the 755 come from in the </a:t>
            </a:r>
            <a:r>
              <a:rPr lang="en-US" sz="2000" b="1" dirty="0" err="1">
                <a:latin typeface="Arial" pitchFamily="34" charset="0"/>
                <a:cs typeface="Arial" pitchFamily="34" charset="0"/>
              </a:rPr>
              <a:t>chmod</a:t>
            </a:r>
            <a:r>
              <a:rPr lang="en-US" sz="2000" dirty="0">
                <a:latin typeface="Arial" pitchFamily="34" charset="0"/>
                <a:cs typeface="Arial" pitchFamily="34" charset="0"/>
              </a:rPr>
              <a:t> command?</a:t>
            </a:r>
          </a:p>
          <a:p>
            <a:pPr marL="0" indent="0" eaLnBrk="1" fontAlgn="auto" hangingPunct="1">
              <a:spcAft>
                <a:spcPts val="0"/>
              </a:spcAft>
              <a:buNone/>
              <a:defRPr/>
            </a:pPr>
            <a:endParaRPr lang="en-US" sz="2000" dirty="0">
              <a:solidFill>
                <a:srgbClr val="FF0000"/>
              </a:solidFill>
              <a:latin typeface="Arial" pitchFamily="34" charset="0"/>
              <a:cs typeface="Arial" pitchFamily="34" charset="0"/>
            </a:endParaRPr>
          </a:p>
        </p:txBody>
      </p:sp>
      <p:sp>
        <p:nvSpPr>
          <p:cNvPr id="50180" name="Rectangle 3"/>
          <p:cNvSpPr>
            <a:spLocks noChangeArrowheads="1"/>
          </p:cNvSpPr>
          <p:nvPr/>
        </p:nvSpPr>
        <p:spPr bwMode="auto">
          <a:xfrm>
            <a:off x="1746647" y="1835152"/>
            <a:ext cx="4691063" cy="4801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7030A0"/>
                </a:solidFill>
              </a:rPr>
              <a:t>Think of the permission settings as a series of bits :</a:t>
            </a:r>
          </a:p>
          <a:p>
            <a:pPr eaLnBrk="1" hangingPunct="1"/>
            <a:endParaRPr lang="en-US" altLang="en-US"/>
          </a:p>
          <a:p>
            <a:pPr eaLnBrk="1" hangingPunct="1"/>
            <a:r>
              <a:rPr lang="en-US" altLang="en-US">
                <a:latin typeface="Courier New" panose="02070309020205020404" pitchFamily="49" charset="0"/>
                <a:cs typeface="Courier New" panose="02070309020205020404" pitchFamily="49" charset="0"/>
              </a:rPr>
              <a:t>	rwx rwx rwx = 111 111 111</a:t>
            </a:r>
          </a:p>
          <a:p>
            <a:pPr eaLnBrk="1" hangingPunct="1"/>
            <a:r>
              <a:rPr lang="en-US" altLang="en-US">
                <a:latin typeface="Courier New" panose="02070309020205020404" pitchFamily="49" charset="0"/>
                <a:cs typeface="Courier New" panose="02070309020205020404" pitchFamily="49" charset="0"/>
              </a:rPr>
              <a:t>	rw- rw- rw- = 110 110 110</a:t>
            </a:r>
          </a:p>
          <a:p>
            <a:pPr eaLnBrk="1" hangingPunct="1"/>
            <a:r>
              <a:rPr lang="en-US" altLang="en-US">
                <a:latin typeface="Courier New" panose="02070309020205020404" pitchFamily="49" charset="0"/>
                <a:cs typeface="Courier New" panose="02070309020205020404" pitchFamily="49" charset="0"/>
              </a:rPr>
              <a:t>	rwx --- --- = 111 000 000</a:t>
            </a:r>
          </a:p>
          <a:p>
            <a:pPr eaLnBrk="1" hangingPunct="1"/>
            <a:endParaRPr lang="en-US" altLang="en-US"/>
          </a:p>
          <a:p>
            <a:pPr eaLnBrk="1" hangingPunct="1"/>
            <a:r>
              <a:rPr lang="en-US" altLang="en-US">
                <a:solidFill>
                  <a:srgbClr val="7030A0"/>
                </a:solidFill>
              </a:rPr>
              <a:t>and so on...</a:t>
            </a:r>
          </a:p>
          <a:p>
            <a:pPr eaLnBrk="1" hangingPunct="1"/>
            <a:endParaRPr lang="en-US" altLang="en-US"/>
          </a:p>
          <a:p>
            <a:pPr eaLnBrk="1" hangingPunct="1"/>
            <a:r>
              <a:rPr lang="en-US" altLang="en-US">
                <a:latin typeface="Courier New" panose="02070309020205020404" pitchFamily="49" charset="0"/>
                <a:cs typeface="Courier New" panose="02070309020205020404" pitchFamily="49" charset="0"/>
              </a:rPr>
              <a:t>	rwx = 111 in binary = 7</a:t>
            </a:r>
          </a:p>
          <a:p>
            <a:pPr eaLnBrk="1" hangingPunct="1"/>
            <a:r>
              <a:rPr lang="en-US" altLang="en-US">
                <a:latin typeface="Courier New" panose="02070309020205020404" pitchFamily="49" charset="0"/>
                <a:cs typeface="Courier New" panose="02070309020205020404" pitchFamily="49" charset="0"/>
              </a:rPr>
              <a:t>	rw- = 110 in binary = 6</a:t>
            </a:r>
          </a:p>
          <a:p>
            <a:pPr eaLnBrk="1" hangingPunct="1"/>
            <a:r>
              <a:rPr lang="en-US" altLang="en-US">
                <a:latin typeface="Courier New" panose="02070309020205020404" pitchFamily="49" charset="0"/>
                <a:cs typeface="Courier New" panose="02070309020205020404" pitchFamily="49" charset="0"/>
              </a:rPr>
              <a:t>	r-x = 101 in binary = 5</a:t>
            </a:r>
          </a:p>
          <a:p>
            <a:pPr eaLnBrk="1" hangingPunct="1"/>
            <a:r>
              <a:rPr lang="en-US" altLang="en-US">
                <a:latin typeface="Courier New" panose="02070309020205020404" pitchFamily="49" charset="0"/>
                <a:cs typeface="Courier New" panose="02070309020205020404" pitchFamily="49" charset="0"/>
              </a:rPr>
              <a:t>	r-- = 100 in binary = 4</a:t>
            </a:r>
          </a:p>
          <a:p>
            <a:pPr eaLnBrk="1" hangingPunct="1"/>
            <a:r>
              <a:rPr lang="en-US" altLang="en-US">
                <a:latin typeface="Courier New" panose="02070309020205020404" pitchFamily="49" charset="0"/>
                <a:cs typeface="Courier New" panose="02070309020205020404" pitchFamily="49" charset="0"/>
              </a:rPr>
              <a:t>	-xx = 011 in binary = 3</a:t>
            </a:r>
          </a:p>
          <a:p>
            <a:pPr eaLnBrk="1" hangingPunct="1"/>
            <a:r>
              <a:rPr lang="en-US" altLang="en-US">
                <a:latin typeface="Courier New" panose="02070309020205020404" pitchFamily="49" charset="0"/>
                <a:cs typeface="Courier New" panose="02070309020205020404" pitchFamily="49" charset="0"/>
              </a:rPr>
              <a:t>	-x- = 010 in binary = 2</a:t>
            </a:r>
          </a:p>
          <a:p>
            <a:pPr eaLnBrk="1" hangingPunct="1"/>
            <a:r>
              <a:rPr lang="en-US" altLang="en-US">
                <a:latin typeface="Courier New" panose="02070309020205020404" pitchFamily="49" charset="0"/>
                <a:cs typeface="Courier New" panose="02070309020205020404" pitchFamily="49" charset="0"/>
              </a:rPr>
              <a:t>	--x = 001 in binary = 1</a:t>
            </a:r>
          </a:p>
          <a:p>
            <a:pPr eaLnBrk="1" hangingPunct="1"/>
            <a:r>
              <a:rPr lang="en-US" altLang="en-US">
                <a:latin typeface="Courier New" panose="02070309020205020404" pitchFamily="49" charset="0"/>
                <a:cs typeface="Courier New" panose="02070309020205020404" pitchFamily="49" charset="0"/>
              </a:rPr>
              <a:t>	--- = 000 in binary = 0</a:t>
            </a:r>
          </a:p>
        </p:txBody>
      </p:sp>
      <p:sp>
        <p:nvSpPr>
          <p:cNvPr id="2" name="Right Brace 1"/>
          <p:cNvSpPr/>
          <p:nvPr/>
        </p:nvSpPr>
        <p:spPr>
          <a:xfrm>
            <a:off x="6041892" y="4349773"/>
            <a:ext cx="715618" cy="2355574"/>
          </a:xfrm>
          <a:prstGeom prst="rightBrace">
            <a:avLst>
              <a:gd name="adj1" fmla="val 47916"/>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p:cNvSpPr txBox="1"/>
          <p:nvPr/>
        </p:nvSpPr>
        <p:spPr>
          <a:xfrm>
            <a:off x="6757510" y="5342894"/>
            <a:ext cx="855875" cy="369332"/>
          </a:xfrm>
          <a:prstGeom prst="rect">
            <a:avLst/>
          </a:prstGeom>
          <a:noFill/>
        </p:spPr>
        <p:txBody>
          <a:bodyPr wrap="none" rtlCol="0">
            <a:spAutoFit/>
          </a:bodyPr>
          <a:lstStyle/>
          <a:p>
            <a:r>
              <a:rPr lang="en-US" dirty="0" smtClean="0"/>
              <a:t>Binary!</a:t>
            </a:r>
            <a:endParaRPr lang="en-US" dirty="0"/>
          </a:p>
        </p:txBody>
      </p:sp>
    </p:spTree>
    <p:extLst>
      <p:ext uri="{BB962C8B-B14F-4D97-AF65-F5344CB8AC3E}">
        <p14:creationId xmlns:p14="http://schemas.microsoft.com/office/powerpoint/2010/main" val="3431310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txBox="1">
            <a:spLocks/>
          </p:cNvSpPr>
          <p:nvPr/>
        </p:nvSpPr>
        <p:spPr bwMode="auto">
          <a:xfrm>
            <a:off x="1746646" y="344488"/>
            <a:ext cx="7119767" cy="73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4400" dirty="0">
                <a:latin typeface="Calibri" panose="020F0502020204030204" pitchFamily="34" charset="0"/>
              </a:rPr>
              <a:t>Introduction to Linux/Unix</a:t>
            </a:r>
          </a:p>
        </p:txBody>
      </p:sp>
      <p:sp>
        <p:nvSpPr>
          <p:cNvPr id="3" name="Content Placeholder 2"/>
          <p:cNvSpPr txBox="1">
            <a:spLocks/>
          </p:cNvSpPr>
          <p:nvPr/>
        </p:nvSpPr>
        <p:spPr>
          <a:xfrm>
            <a:off x="653144" y="1160465"/>
            <a:ext cx="7886700" cy="5697537"/>
          </a:xfrm>
          <a:prstGeom prst="rect">
            <a:avLst/>
          </a:prstGeom>
        </p:spPr>
        <p:txBody>
          <a:bodyPr>
            <a:normAutofit fontScale="70000" lnSpcReduction="20000"/>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fontAlgn="auto" hangingPunct="1">
              <a:spcAft>
                <a:spcPts val="0"/>
              </a:spcAft>
              <a:buFont typeface="Arial" pitchFamily="34" charset="0"/>
              <a:buChar char="‒"/>
              <a:defRPr/>
            </a:pPr>
            <a:r>
              <a:rPr lang="en-US" sz="2600" dirty="0">
                <a:latin typeface="Arial" pitchFamily="34" charset="0"/>
                <a:cs typeface="Arial" pitchFamily="34" charset="0"/>
              </a:rPr>
              <a:t>For a Complete List of Linux Commands and Explanations see</a:t>
            </a:r>
          </a:p>
          <a:p>
            <a:pPr lvl="1" eaLnBrk="1" fontAlgn="auto" hangingPunct="1">
              <a:spcAft>
                <a:spcPts val="0"/>
              </a:spcAft>
              <a:buFont typeface="Arial" pitchFamily="34" charset="0"/>
              <a:buChar char="•"/>
              <a:defRPr/>
            </a:pPr>
            <a:r>
              <a:rPr lang="en-US" sz="2300" dirty="0">
                <a:latin typeface="Arial" pitchFamily="34" charset="0"/>
                <a:cs typeface="Arial" pitchFamily="34" charset="0"/>
                <a:hlinkClick r:id="rId2"/>
              </a:rPr>
              <a:t>http://linuxcommand.org/</a:t>
            </a:r>
            <a:endParaRPr lang="en-US" sz="2300" dirty="0">
              <a:latin typeface="Arial" pitchFamily="34" charset="0"/>
              <a:cs typeface="Arial" pitchFamily="34" charset="0"/>
            </a:endParaRPr>
          </a:p>
          <a:p>
            <a:pPr lvl="1" eaLnBrk="1" fontAlgn="auto" hangingPunct="1">
              <a:spcAft>
                <a:spcPts val="0"/>
              </a:spcAft>
              <a:buFont typeface="Arial" pitchFamily="34" charset="0"/>
              <a:buChar char="•"/>
              <a:defRPr/>
            </a:pPr>
            <a:r>
              <a:rPr lang="en-US" sz="2300" dirty="0">
                <a:solidFill>
                  <a:srgbClr val="FF0000"/>
                </a:solidFill>
                <a:latin typeface="Arial" pitchFamily="34" charset="0"/>
                <a:cs typeface="Arial" pitchFamily="34" charset="0"/>
              </a:rPr>
              <a:t>Or the book “Linux in a Nutshell”</a:t>
            </a:r>
          </a:p>
          <a:p>
            <a:pPr marL="457200" lvl="1" indent="0" eaLnBrk="1" fontAlgn="auto" hangingPunct="1">
              <a:spcAft>
                <a:spcPts val="0"/>
              </a:spcAft>
              <a:buNone/>
              <a:defRPr/>
            </a:pPr>
            <a:endParaRPr lang="en-US" sz="1400" dirty="0">
              <a:latin typeface="Arial" pitchFamily="34" charset="0"/>
              <a:cs typeface="Arial" pitchFamily="34" charset="0"/>
            </a:endParaRPr>
          </a:p>
          <a:p>
            <a:pPr eaLnBrk="1" fontAlgn="auto" hangingPunct="1">
              <a:spcAft>
                <a:spcPts val="0"/>
              </a:spcAft>
              <a:buFont typeface="Arial" pitchFamily="34" charset="0"/>
              <a:buChar char="‒"/>
              <a:defRPr/>
            </a:pPr>
            <a:r>
              <a:rPr lang="en-US" sz="2600" dirty="0">
                <a:latin typeface="Arial" pitchFamily="34" charset="0"/>
                <a:cs typeface="Arial" pitchFamily="34" charset="0"/>
              </a:rPr>
              <a:t>Some Other Common Commands</a:t>
            </a:r>
            <a:r>
              <a:rPr lang="en-US" sz="2400" dirty="0">
                <a:latin typeface="Arial" pitchFamily="34" charset="0"/>
                <a:cs typeface="Arial" pitchFamily="34" charset="0"/>
              </a:rPr>
              <a:t> </a:t>
            </a:r>
          </a:p>
          <a:p>
            <a:pPr lvl="1" eaLnBrk="1" fontAlgn="auto" hangingPunct="1">
              <a:spcAft>
                <a:spcPts val="0"/>
              </a:spcAft>
              <a:buFont typeface="Arial" pitchFamily="34" charset="0"/>
              <a:buChar char="•"/>
              <a:defRPr/>
            </a:pPr>
            <a:r>
              <a:rPr lang="en-US" sz="2300" b="1" dirty="0">
                <a:latin typeface="Arial" pitchFamily="34" charset="0"/>
                <a:cs typeface="Arial" pitchFamily="34" charset="0"/>
              </a:rPr>
              <a:t>echo “</a:t>
            </a:r>
            <a:r>
              <a:rPr lang="en-US" sz="2300" i="1" dirty="0">
                <a:latin typeface="Arial" pitchFamily="34" charset="0"/>
                <a:cs typeface="Arial" pitchFamily="34" charset="0"/>
              </a:rPr>
              <a:t>text” – </a:t>
            </a:r>
            <a:r>
              <a:rPr lang="en-US" sz="2300" dirty="0">
                <a:solidFill>
                  <a:srgbClr val="FF0000"/>
                </a:solidFill>
                <a:latin typeface="Arial" pitchFamily="34" charset="0"/>
                <a:cs typeface="Arial" pitchFamily="34" charset="0"/>
              </a:rPr>
              <a:t>display or print </a:t>
            </a:r>
            <a:r>
              <a:rPr lang="en-US" sz="2300" i="1" dirty="0">
                <a:solidFill>
                  <a:srgbClr val="FF0000"/>
                </a:solidFill>
                <a:latin typeface="Arial" pitchFamily="34" charset="0"/>
                <a:cs typeface="Arial" pitchFamily="34" charset="0"/>
              </a:rPr>
              <a:t>text</a:t>
            </a:r>
          </a:p>
          <a:p>
            <a:pPr lvl="1" eaLnBrk="1" fontAlgn="auto" hangingPunct="1">
              <a:spcAft>
                <a:spcPts val="0"/>
              </a:spcAft>
              <a:buFont typeface="Arial" pitchFamily="34" charset="0"/>
              <a:buChar char="•"/>
              <a:defRPr/>
            </a:pPr>
            <a:r>
              <a:rPr lang="en-US" sz="2300" b="1" dirty="0">
                <a:latin typeface="Arial" pitchFamily="34" charset="0"/>
                <a:cs typeface="Arial" pitchFamily="34" charset="0"/>
              </a:rPr>
              <a:t>exit</a:t>
            </a:r>
            <a:r>
              <a:rPr lang="en-US" sz="2300" i="1" dirty="0">
                <a:solidFill>
                  <a:srgbClr val="FF0000"/>
                </a:solidFill>
                <a:latin typeface="Arial" pitchFamily="34" charset="0"/>
                <a:cs typeface="Arial" pitchFamily="34" charset="0"/>
              </a:rPr>
              <a:t> – </a:t>
            </a:r>
            <a:r>
              <a:rPr lang="en-US" sz="2300" dirty="0">
                <a:solidFill>
                  <a:srgbClr val="FF0000"/>
                </a:solidFill>
                <a:latin typeface="Arial" pitchFamily="34" charset="0"/>
                <a:cs typeface="Arial" pitchFamily="34" charset="0"/>
              </a:rPr>
              <a:t>close a terminal</a:t>
            </a:r>
          </a:p>
          <a:p>
            <a:pPr lvl="1" eaLnBrk="1" fontAlgn="auto" hangingPunct="1">
              <a:spcAft>
                <a:spcPts val="0"/>
              </a:spcAft>
              <a:buFont typeface="Arial" pitchFamily="34" charset="0"/>
              <a:buChar char="•"/>
              <a:defRPr/>
            </a:pPr>
            <a:r>
              <a:rPr lang="en-US" sz="2300" b="1" dirty="0">
                <a:latin typeface="Arial" pitchFamily="34" charset="0"/>
                <a:cs typeface="Arial" pitchFamily="34" charset="0"/>
              </a:rPr>
              <a:t>clear</a:t>
            </a:r>
            <a:r>
              <a:rPr lang="en-US" sz="2300" dirty="0">
                <a:solidFill>
                  <a:srgbClr val="FF0000"/>
                </a:solidFill>
                <a:latin typeface="Arial" pitchFamily="34" charset="0"/>
                <a:cs typeface="Arial" pitchFamily="34" charset="0"/>
              </a:rPr>
              <a:t> – clear all text in a terminal</a:t>
            </a:r>
          </a:p>
          <a:p>
            <a:pPr lvl="1" eaLnBrk="1" fontAlgn="auto" hangingPunct="1">
              <a:spcAft>
                <a:spcPts val="0"/>
              </a:spcAft>
              <a:buFont typeface="Arial" pitchFamily="34" charset="0"/>
              <a:buChar char="•"/>
              <a:defRPr/>
            </a:pPr>
            <a:r>
              <a:rPr lang="en-US" sz="2300" b="1" dirty="0" err="1">
                <a:latin typeface="Arial" pitchFamily="34" charset="0"/>
                <a:cs typeface="Arial" pitchFamily="34" charset="0"/>
              </a:rPr>
              <a:t>mkdir</a:t>
            </a:r>
            <a:r>
              <a:rPr lang="en-US" sz="2300" dirty="0">
                <a:latin typeface="Arial" pitchFamily="34" charset="0"/>
                <a:cs typeface="Arial" pitchFamily="34" charset="0"/>
              </a:rPr>
              <a:t>  - </a:t>
            </a:r>
            <a:r>
              <a:rPr lang="en-US" sz="2300" dirty="0">
                <a:solidFill>
                  <a:srgbClr val="FF0000"/>
                </a:solidFill>
                <a:latin typeface="Arial" pitchFamily="34" charset="0"/>
                <a:cs typeface="Arial" pitchFamily="34" charset="0"/>
              </a:rPr>
              <a:t>make a new directory</a:t>
            </a:r>
          </a:p>
          <a:p>
            <a:pPr lvl="1" eaLnBrk="1" fontAlgn="auto" hangingPunct="1">
              <a:spcAft>
                <a:spcPts val="0"/>
              </a:spcAft>
              <a:buFont typeface="Arial" pitchFamily="34" charset="0"/>
              <a:buChar char="•"/>
              <a:defRPr/>
            </a:pPr>
            <a:r>
              <a:rPr lang="en-US" sz="2300" b="1" dirty="0" err="1">
                <a:latin typeface="Arial" pitchFamily="34" charset="0"/>
                <a:cs typeface="Arial" pitchFamily="34" charset="0"/>
              </a:rPr>
              <a:t>rm</a:t>
            </a:r>
            <a:r>
              <a:rPr lang="en-US" sz="2300" dirty="0">
                <a:latin typeface="Arial" pitchFamily="34" charset="0"/>
                <a:cs typeface="Arial" pitchFamily="34" charset="0"/>
              </a:rPr>
              <a:t> - </a:t>
            </a:r>
            <a:r>
              <a:rPr lang="en-US" sz="2300" dirty="0">
                <a:solidFill>
                  <a:srgbClr val="FF0000"/>
                </a:solidFill>
                <a:latin typeface="Arial" pitchFamily="34" charset="0"/>
                <a:cs typeface="Arial" pitchFamily="34" charset="0"/>
              </a:rPr>
              <a:t>remove/delete file</a:t>
            </a:r>
          </a:p>
          <a:p>
            <a:pPr lvl="1" eaLnBrk="1" fontAlgn="auto" hangingPunct="1">
              <a:spcAft>
                <a:spcPts val="0"/>
              </a:spcAft>
              <a:buFont typeface="Arial" pitchFamily="34" charset="0"/>
              <a:buChar char="•"/>
              <a:defRPr/>
            </a:pPr>
            <a:r>
              <a:rPr lang="en-US" sz="2300" b="1" dirty="0">
                <a:latin typeface="Arial" pitchFamily="34" charset="0"/>
                <a:cs typeface="Arial" pitchFamily="34" charset="0"/>
              </a:rPr>
              <a:t>mv</a:t>
            </a:r>
            <a:r>
              <a:rPr lang="en-US" sz="2300" dirty="0">
                <a:latin typeface="Arial" pitchFamily="34" charset="0"/>
                <a:cs typeface="Arial" pitchFamily="34" charset="0"/>
              </a:rPr>
              <a:t> - </a:t>
            </a:r>
            <a:r>
              <a:rPr lang="en-US" sz="2300" dirty="0">
                <a:solidFill>
                  <a:srgbClr val="FF0000"/>
                </a:solidFill>
                <a:latin typeface="Arial" pitchFamily="34" charset="0"/>
                <a:cs typeface="Arial" pitchFamily="34" charset="0"/>
              </a:rPr>
              <a:t>moves files </a:t>
            </a:r>
          </a:p>
          <a:p>
            <a:pPr lvl="1" eaLnBrk="1" fontAlgn="auto" hangingPunct="1">
              <a:spcAft>
                <a:spcPts val="0"/>
              </a:spcAft>
              <a:buFont typeface="Arial" pitchFamily="34" charset="0"/>
              <a:buChar char="•"/>
              <a:defRPr/>
            </a:pPr>
            <a:r>
              <a:rPr lang="en-US" sz="2300" b="1" dirty="0" err="1">
                <a:latin typeface="Arial" pitchFamily="34" charset="0"/>
                <a:cs typeface="Arial" pitchFamily="34" charset="0"/>
              </a:rPr>
              <a:t>cp</a:t>
            </a:r>
            <a:r>
              <a:rPr lang="en-US" sz="2300" dirty="0">
                <a:latin typeface="Arial" pitchFamily="34" charset="0"/>
                <a:cs typeface="Arial" pitchFamily="34" charset="0"/>
              </a:rPr>
              <a:t> - </a:t>
            </a:r>
            <a:r>
              <a:rPr lang="en-US" sz="2300" dirty="0">
                <a:solidFill>
                  <a:srgbClr val="FF0000"/>
                </a:solidFill>
                <a:latin typeface="Arial" pitchFamily="34" charset="0"/>
                <a:cs typeface="Arial" pitchFamily="34" charset="0"/>
              </a:rPr>
              <a:t>copies files </a:t>
            </a:r>
          </a:p>
          <a:p>
            <a:pPr lvl="1" eaLnBrk="1" fontAlgn="auto" hangingPunct="1">
              <a:spcAft>
                <a:spcPts val="0"/>
              </a:spcAft>
              <a:buFont typeface="Arial" pitchFamily="34" charset="0"/>
              <a:buChar char="•"/>
              <a:defRPr/>
            </a:pPr>
            <a:r>
              <a:rPr lang="en-US" sz="2300" b="1" dirty="0" err="1">
                <a:latin typeface="Arial" pitchFamily="34" charset="0"/>
                <a:cs typeface="Arial" pitchFamily="34" charset="0"/>
              </a:rPr>
              <a:t>ps</a:t>
            </a:r>
            <a:r>
              <a:rPr lang="en-US" sz="2300" dirty="0">
                <a:latin typeface="Arial" pitchFamily="34" charset="0"/>
                <a:cs typeface="Arial" pitchFamily="34" charset="0"/>
              </a:rPr>
              <a:t> – </a:t>
            </a:r>
            <a:r>
              <a:rPr lang="en-US" sz="2300" dirty="0">
                <a:solidFill>
                  <a:srgbClr val="FF0000"/>
                </a:solidFill>
                <a:latin typeface="Arial" pitchFamily="34" charset="0"/>
                <a:cs typeface="Arial" pitchFamily="34" charset="0"/>
              </a:rPr>
              <a:t>lists all active user programs and display a PID (process identification   	      number)</a:t>
            </a:r>
          </a:p>
          <a:p>
            <a:pPr lvl="1" eaLnBrk="1" fontAlgn="auto" hangingPunct="1">
              <a:spcAft>
                <a:spcPts val="0"/>
              </a:spcAft>
              <a:buFont typeface="Arial" pitchFamily="34" charset="0"/>
              <a:buChar char="•"/>
              <a:defRPr/>
            </a:pPr>
            <a:r>
              <a:rPr lang="en-US" sz="2300" b="1" dirty="0">
                <a:latin typeface="Arial" pitchFamily="34" charset="0"/>
                <a:cs typeface="Arial" pitchFamily="34" charset="0"/>
              </a:rPr>
              <a:t>kill</a:t>
            </a:r>
            <a:r>
              <a:rPr lang="en-US" sz="2300" dirty="0">
                <a:latin typeface="Arial" pitchFamily="34" charset="0"/>
                <a:cs typeface="Arial" pitchFamily="34" charset="0"/>
              </a:rPr>
              <a:t> </a:t>
            </a:r>
            <a:r>
              <a:rPr lang="en-US" sz="2300" i="1" dirty="0" err="1">
                <a:latin typeface="Arial" pitchFamily="34" charset="0"/>
                <a:cs typeface="Arial" pitchFamily="34" charset="0"/>
              </a:rPr>
              <a:t>pid</a:t>
            </a:r>
            <a:r>
              <a:rPr lang="en-US" sz="2300" dirty="0">
                <a:latin typeface="Arial" pitchFamily="34" charset="0"/>
                <a:cs typeface="Arial" pitchFamily="34" charset="0"/>
              </a:rPr>
              <a:t> - </a:t>
            </a:r>
            <a:r>
              <a:rPr lang="en-US" sz="2300" dirty="0">
                <a:solidFill>
                  <a:srgbClr val="FF0000"/>
                </a:solidFill>
                <a:latin typeface="Arial" pitchFamily="34" charset="0"/>
                <a:cs typeface="Arial" pitchFamily="34" charset="0"/>
              </a:rPr>
              <a:t>will kill (stop) the process with the listed </a:t>
            </a:r>
            <a:r>
              <a:rPr lang="en-US" sz="2300" i="1" dirty="0" err="1">
                <a:solidFill>
                  <a:srgbClr val="FF0000"/>
                </a:solidFill>
                <a:latin typeface="Arial" pitchFamily="34" charset="0"/>
                <a:cs typeface="Arial" pitchFamily="34" charset="0"/>
              </a:rPr>
              <a:t>pid</a:t>
            </a:r>
            <a:r>
              <a:rPr lang="en-US" sz="2300" dirty="0">
                <a:solidFill>
                  <a:srgbClr val="FF0000"/>
                </a:solidFill>
                <a:latin typeface="Arial" pitchFamily="34" charset="0"/>
                <a:cs typeface="Arial" pitchFamily="34" charset="0"/>
              </a:rPr>
              <a:t> number</a:t>
            </a:r>
            <a:r>
              <a:rPr lang="en-US" sz="2300" dirty="0">
                <a:latin typeface="Arial" pitchFamily="34" charset="0"/>
                <a:cs typeface="Arial" pitchFamily="34" charset="0"/>
              </a:rPr>
              <a:t> </a:t>
            </a:r>
          </a:p>
          <a:p>
            <a:pPr lvl="1" eaLnBrk="1" fontAlgn="auto" hangingPunct="1">
              <a:spcAft>
                <a:spcPts val="0"/>
              </a:spcAft>
              <a:buFont typeface="Arial" pitchFamily="34" charset="0"/>
              <a:buChar char="•"/>
              <a:defRPr/>
            </a:pPr>
            <a:r>
              <a:rPr lang="en-US" sz="2300" b="1" dirty="0">
                <a:latin typeface="Arial" pitchFamily="34" charset="0"/>
                <a:cs typeface="Arial" pitchFamily="34" charset="0"/>
              </a:rPr>
              <a:t>man</a:t>
            </a:r>
            <a:r>
              <a:rPr lang="en-US" sz="2300" dirty="0">
                <a:latin typeface="Arial" pitchFamily="34" charset="0"/>
                <a:cs typeface="Arial" pitchFamily="34" charset="0"/>
              </a:rPr>
              <a:t> </a:t>
            </a:r>
            <a:r>
              <a:rPr lang="en-US" sz="2300" i="1" dirty="0">
                <a:latin typeface="Arial" pitchFamily="34" charset="0"/>
                <a:cs typeface="Arial" pitchFamily="34" charset="0"/>
              </a:rPr>
              <a:t>command</a:t>
            </a:r>
            <a:r>
              <a:rPr lang="en-US" sz="2300" dirty="0">
                <a:latin typeface="Arial" pitchFamily="34" charset="0"/>
                <a:cs typeface="Arial" pitchFamily="34" charset="0"/>
              </a:rPr>
              <a:t>  - </a:t>
            </a:r>
            <a:r>
              <a:rPr lang="en-US" sz="2300" dirty="0">
                <a:solidFill>
                  <a:srgbClr val="FF0000"/>
                </a:solidFill>
                <a:latin typeface="Arial" pitchFamily="34" charset="0"/>
                <a:cs typeface="Arial" pitchFamily="34" charset="0"/>
              </a:rPr>
              <a:t>will display the manual for the listed </a:t>
            </a:r>
            <a:r>
              <a:rPr lang="en-US" sz="2300" i="1" dirty="0">
                <a:solidFill>
                  <a:srgbClr val="FF0000"/>
                </a:solidFill>
                <a:latin typeface="Arial" pitchFamily="34" charset="0"/>
                <a:cs typeface="Arial" pitchFamily="34" charset="0"/>
              </a:rPr>
              <a:t>command</a:t>
            </a:r>
          </a:p>
          <a:p>
            <a:pPr lvl="1" eaLnBrk="1" fontAlgn="auto" hangingPunct="1">
              <a:spcAft>
                <a:spcPts val="0"/>
              </a:spcAft>
              <a:buFont typeface="Arial" pitchFamily="34" charset="0"/>
              <a:buChar char="•"/>
              <a:defRPr/>
            </a:pPr>
            <a:r>
              <a:rPr lang="en-US" sz="2300" b="1" dirty="0">
                <a:latin typeface="Arial" pitchFamily="34" charset="0"/>
                <a:cs typeface="Arial" pitchFamily="34" charset="0"/>
              </a:rPr>
              <a:t>cat</a:t>
            </a:r>
            <a:r>
              <a:rPr lang="en-US" sz="2300" i="1" dirty="0">
                <a:solidFill>
                  <a:srgbClr val="FF0000"/>
                </a:solidFill>
                <a:latin typeface="Arial" pitchFamily="34" charset="0"/>
                <a:cs typeface="Arial" pitchFamily="34" charset="0"/>
              </a:rPr>
              <a:t> </a:t>
            </a:r>
            <a:r>
              <a:rPr lang="en-US" sz="2300" i="1" dirty="0">
                <a:latin typeface="Arial" pitchFamily="34" charset="0"/>
                <a:cs typeface="Arial" pitchFamily="34" charset="0"/>
              </a:rPr>
              <a:t>file</a:t>
            </a:r>
            <a:r>
              <a:rPr lang="en-US" sz="2300" i="1" dirty="0">
                <a:solidFill>
                  <a:srgbClr val="FF0000"/>
                </a:solidFill>
                <a:latin typeface="Arial" pitchFamily="34" charset="0"/>
                <a:cs typeface="Arial" pitchFamily="34" charset="0"/>
              </a:rPr>
              <a:t> – </a:t>
            </a:r>
            <a:r>
              <a:rPr lang="en-US" sz="2300" dirty="0">
                <a:solidFill>
                  <a:srgbClr val="FF0000"/>
                </a:solidFill>
                <a:latin typeface="Arial" pitchFamily="34" charset="0"/>
                <a:cs typeface="Arial" pitchFamily="34" charset="0"/>
              </a:rPr>
              <a:t>display the contents of a </a:t>
            </a:r>
            <a:r>
              <a:rPr lang="en-US" sz="2300" i="1" dirty="0">
                <a:solidFill>
                  <a:srgbClr val="FF0000"/>
                </a:solidFill>
                <a:latin typeface="Arial" pitchFamily="34" charset="0"/>
                <a:cs typeface="Arial" pitchFamily="34" charset="0"/>
              </a:rPr>
              <a:t>file </a:t>
            </a:r>
            <a:r>
              <a:rPr lang="en-US" sz="2300" dirty="0">
                <a:solidFill>
                  <a:srgbClr val="FF0000"/>
                </a:solidFill>
                <a:latin typeface="Arial" pitchFamily="34" charset="0"/>
                <a:cs typeface="Arial" pitchFamily="34" charset="0"/>
              </a:rPr>
              <a:t>(also used to combine or 			            concatenate multiple files)</a:t>
            </a:r>
          </a:p>
          <a:p>
            <a:pPr lvl="1" eaLnBrk="1" fontAlgn="auto" hangingPunct="1">
              <a:spcAft>
                <a:spcPts val="0"/>
              </a:spcAft>
              <a:buFont typeface="Arial" pitchFamily="34" charset="0"/>
              <a:buChar char="•"/>
              <a:defRPr/>
            </a:pPr>
            <a:r>
              <a:rPr lang="en-US" sz="2300" b="1" dirty="0">
                <a:latin typeface="Arial" pitchFamily="34" charset="0"/>
                <a:cs typeface="Arial" pitchFamily="34" charset="0"/>
              </a:rPr>
              <a:t>vi</a:t>
            </a:r>
            <a:r>
              <a:rPr lang="en-US" sz="2300" dirty="0">
                <a:latin typeface="Arial" pitchFamily="34" charset="0"/>
                <a:cs typeface="Arial" pitchFamily="34" charset="0"/>
              </a:rPr>
              <a:t> </a:t>
            </a:r>
            <a:r>
              <a:rPr lang="en-US" sz="2300" i="1" dirty="0">
                <a:latin typeface="Arial" pitchFamily="34" charset="0"/>
                <a:cs typeface="Arial" pitchFamily="34" charset="0"/>
              </a:rPr>
              <a:t>file – </a:t>
            </a:r>
            <a:r>
              <a:rPr lang="en-US" sz="2300" dirty="0">
                <a:solidFill>
                  <a:srgbClr val="FF0000"/>
                </a:solidFill>
                <a:latin typeface="Arial" pitchFamily="34" charset="0"/>
                <a:cs typeface="Arial" pitchFamily="34" charset="0"/>
              </a:rPr>
              <a:t>will open </a:t>
            </a:r>
            <a:r>
              <a:rPr lang="en-US" sz="2300" i="1" dirty="0">
                <a:solidFill>
                  <a:srgbClr val="FF0000"/>
                </a:solidFill>
                <a:latin typeface="Arial" pitchFamily="34" charset="0"/>
                <a:cs typeface="Arial" pitchFamily="34" charset="0"/>
              </a:rPr>
              <a:t>file</a:t>
            </a:r>
            <a:r>
              <a:rPr lang="en-US" sz="2300" dirty="0">
                <a:solidFill>
                  <a:srgbClr val="FF0000"/>
                </a:solidFill>
                <a:latin typeface="Arial" pitchFamily="34" charset="0"/>
                <a:cs typeface="Arial" pitchFamily="34" charset="0"/>
              </a:rPr>
              <a:t> with a primitive text editor</a:t>
            </a:r>
          </a:p>
          <a:p>
            <a:pPr lvl="1" eaLnBrk="1" fontAlgn="auto" hangingPunct="1">
              <a:spcAft>
                <a:spcPts val="0"/>
              </a:spcAft>
              <a:buFont typeface="Arial" pitchFamily="34" charset="0"/>
              <a:buChar char="•"/>
              <a:defRPr/>
            </a:pPr>
            <a:r>
              <a:rPr lang="en-US" sz="2300" b="1" dirty="0" err="1">
                <a:latin typeface="Arial" pitchFamily="34" charset="0"/>
                <a:cs typeface="Arial" pitchFamily="34" charset="0"/>
              </a:rPr>
              <a:t>chmod</a:t>
            </a:r>
            <a:r>
              <a:rPr lang="en-US" sz="2300" dirty="0">
                <a:solidFill>
                  <a:srgbClr val="FF0000"/>
                </a:solidFill>
                <a:latin typeface="Arial" pitchFamily="34" charset="0"/>
                <a:cs typeface="Arial" pitchFamily="34" charset="0"/>
              </a:rPr>
              <a:t> </a:t>
            </a:r>
            <a:r>
              <a:rPr lang="en-US" sz="2300" i="1" dirty="0">
                <a:latin typeface="Arial" pitchFamily="34" charset="0"/>
                <a:cs typeface="Arial" pitchFamily="34" charset="0"/>
              </a:rPr>
              <a:t>file</a:t>
            </a:r>
            <a:r>
              <a:rPr lang="en-US" sz="2300" dirty="0">
                <a:latin typeface="Arial" pitchFamily="34" charset="0"/>
                <a:cs typeface="Arial" pitchFamily="34" charset="0"/>
              </a:rPr>
              <a:t> [</a:t>
            </a:r>
            <a:r>
              <a:rPr lang="en-US" sz="2300" i="1" dirty="0">
                <a:latin typeface="Arial" pitchFamily="34" charset="0"/>
                <a:cs typeface="Arial" pitchFamily="34" charset="0"/>
              </a:rPr>
              <a:t>flags</a:t>
            </a:r>
            <a:r>
              <a:rPr lang="en-US" sz="2300" dirty="0">
                <a:latin typeface="Arial" pitchFamily="34" charset="0"/>
                <a:cs typeface="Arial" pitchFamily="34" charset="0"/>
              </a:rPr>
              <a:t>] – </a:t>
            </a:r>
            <a:r>
              <a:rPr lang="en-US" sz="2300" dirty="0">
                <a:solidFill>
                  <a:srgbClr val="FF0000"/>
                </a:solidFill>
                <a:latin typeface="Arial" pitchFamily="34" charset="0"/>
                <a:cs typeface="Arial" pitchFamily="34" charset="0"/>
              </a:rPr>
              <a:t>will change or set permissions for </a:t>
            </a:r>
            <a:r>
              <a:rPr lang="en-US" sz="2300" i="1" dirty="0">
                <a:solidFill>
                  <a:srgbClr val="FF0000"/>
                </a:solidFill>
                <a:latin typeface="Arial" pitchFamily="34" charset="0"/>
                <a:cs typeface="Arial" pitchFamily="34" charset="0"/>
              </a:rPr>
              <a:t>file </a:t>
            </a:r>
            <a:r>
              <a:rPr lang="en-US" sz="2300" dirty="0">
                <a:solidFill>
                  <a:srgbClr val="FF0000"/>
                </a:solidFill>
                <a:latin typeface="Arial" pitchFamily="34" charset="0"/>
                <a:cs typeface="Arial" pitchFamily="34" charset="0"/>
              </a:rPr>
              <a:t>defined by </a:t>
            </a:r>
            <a:r>
              <a:rPr lang="en-US" sz="2300" i="1" dirty="0" smtClean="0">
                <a:solidFill>
                  <a:srgbClr val="FF0000"/>
                </a:solidFill>
                <a:latin typeface="Arial" pitchFamily="34" charset="0"/>
                <a:cs typeface="Arial" pitchFamily="34" charset="0"/>
              </a:rPr>
              <a:t>flags</a:t>
            </a:r>
          </a:p>
          <a:p>
            <a:pPr lvl="1" eaLnBrk="1" fontAlgn="auto" hangingPunct="1">
              <a:spcAft>
                <a:spcPts val="0"/>
              </a:spcAft>
              <a:buFont typeface="Arial" pitchFamily="34" charset="0"/>
              <a:buChar char="•"/>
              <a:defRPr/>
            </a:pPr>
            <a:r>
              <a:rPr lang="en-US" sz="2300" b="1" dirty="0">
                <a:latin typeface="Arial" pitchFamily="34" charset="0"/>
                <a:cs typeface="Arial" pitchFamily="34" charset="0"/>
              </a:rPr>
              <a:t>t</a:t>
            </a:r>
            <a:r>
              <a:rPr lang="en-US" sz="2300" b="1" dirty="0" smtClean="0">
                <a:latin typeface="Arial" pitchFamily="34" charset="0"/>
                <a:cs typeface="Arial" pitchFamily="34" charset="0"/>
              </a:rPr>
              <a:t>ouch</a:t>
            </a:r>
            <a:r>
              <a:rPr lang="en-US" sz="2300" dirty="0" smtClean="0">
                <a:latin typeface="Arial" pitchFamily="34" charset="0"/>
                <a:cs typeface="Arial" pitchFamily="34" charset="0"/>
              </a:rPr>
              <a:t> </a:t>
            </a:r>
            <a:r>
              <a:rPr lang="en-US" sz="2300" i="1" dirty="0" smtClean="0">
                <a:latin typeface="Arial" pitchFamily="34" charset="0"/>
                <a:cs typeface="Arial" pitchFamily="34" charset="0"/>
              </a:rPr>
              <a:t>file</a:t>
            </a:r>
            <a:r>
              <a:rPr lang="en-US" sz="2300" dirty="0" smtClean="0">
                <a:latin typeface="Arial" pitchFamily="34" charset="0"/>
                <a:cs typeface="Arial" pitchFamily="34" charset="0"/>
              </a:rPr>
              <a:t> </a:t>
            </a:r>
            <a:r>
              <a:rPr lang="en-US" sz="2300" dirty="0" smtClean="0">
                <a:solidFill>
                  <a:srgbClr val="FF0000"/>
                </a:solidFill>
                <a:latin typeface="Arial" pitchFamily="34" charset="0"/>
                <a:cs typeface="Arial" pitchFamily="34" charset="0"/>
              </a:rPr>
              <a:t>– create an empty file or update the access of an existing file</a:t>
            </a:r>
            <a:endParaRPr lang="en-US" sz="2300" dirty="0">
              <a:solidFill>
                <a:srgbClr val="FF0000"/>
              </a:solidFill>
              <a:latin typeface="Arial" pitchFamily="34" charset="0"/>
              <a:cs typeface="Arial" pitchFamily="34" charset="0"/>
            </a:endParaRPr>
          </a:p>
        </p:txBody>
      </p:sp>
    </p:spTree>
    <p:extLst>
      <p:ext uri="{BB962C8B-B14F-4D97-AF65-F5344CB8AC3E}">
        <p14:creationId xmlns:p14="http://schemas.microsoft.com/office/powerpoint/2010/main" val="24328161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txBox="1">
            <a:spLocks/>
          </p:cNvSpPr>
          <p:nvPr/>
        </p:nvSpPr>
        <p:spPr bwMode="auto">
          <a:xfrm>
            <a:off x="1746647" y="344488"/>
            <a:ext cx="7013632" cy="73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4400" dirty="0">
                <a:latin typeface="Calibri" panose="020F0502020204030204" pitchFamily="34" charset="0"/>
              </a:rPr>
              <a:t>Introduction to Linux/Unix</a:t>
            </a:r>
          </a:p>
        </p:txBody>
      </p:sp>
      <p:sp>
        <p:nvSpPr>
          <p:cNvPr id="4" name="Content Placeholder 2"/>
          <p:cNvSpPr txBox="1">
            <a:spLocks/>
          </p:cNvSpPr>
          <p:nvPr/>
        </p:nvSpPr>
        <p:spPr>
          <a:xfrm>
            <a:off x="1485901" y="1160463"/>
            <a:ext cx="6369844" cy="5708650"/>
          </a:xfrm>
          <a:prstGeom prst="rect">
            <a:avLst/>
          </a:prstGeom>
        </p:spPr>
        <p:txBody>
          <a:bodyPr>
            <a:normAutofit fontScale="92500" lnSpcReduction="10000"/>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fontAlgn="auto" hangingPunct="1">
              <a:spcAft>
                <a:spcPts val="0"/>
              </a:spcAft>
              <a:buFont typeface="Arial" pitchFamily="34" charset="0"/>
              <a:buChar char="‒"/>
              <a:defRPr/>
            </a:pPr>
            <a:r>
              <a:rPr lang="en-US" sz="2000" dirty="0">
                <a:latin typeface="Arial" pitchFamily="34" charset="0"/>
                <a:cs typeface="Arial" pitchFamily="34" charset="0"/>
              </a:rPr>
              <a:t>It Gets More Complicated!</a:t>
            </a:r>
          </a:p>
          <a:p>
            <a:pPr marL="0" indent="0" eaLnBrk="1" fontAlgn="auto" hangingPunct="1">
              <a:spcAft>
                <a:spcPts val="0"/>
              </a:spcAft>
              <a:buNone/>
              <a:defRPr/>
            </a:pPr>
            <a:endParaRPr lang="en-US" sz="2000" dirty="0">
              <a:solidFill>
                <a:srgbClr val="FF0000"/>
              </a:solidFill>
              <a:latin typeface="Arial" pitchFamily="34" charset="0"/>
              <a:cs typeface="Arial" pitchFamily="34" charset="0"/>
            </a:endParaRPr>
          </a:p>
          <a:p>
            <a:pPr eaLnBrk="1" fontAlgn="auto" hangingPunct="1">
              <a:spcAft>
                <a:spcPts val="0"/>
              </a:spcAft>
              <a:buFont typeface="Arial" pitchFamily="34" charset="0"/>
              <a:buChar char="‒"/>
              <a:defRPr/>
            </a:pPr>
            <a:r>
              <a:rPr lang="en-US" sz="2000" dirty="0">
                <a:latin typeface="Arial" pitchFamily="34" charset="0"/>
                <a:cs typeface="Arial" pitchFamily="34" charset="0"/>
              </a:rPr>
              <a:t>A number of commands have a range of options that are implemented on the command line with a “flag”</a:t>
            </a:r>
          </a:p>
          <a:p>
            <a:pPr lvl="1" eaLnBrk="1" fontAlgn="auto" hangingPunct="1">
              <a:spcAft>
                <a:spcPts val="0"/>
              </a:spcAft>
              <a:buFont typeface="Arial" pitchFamily="34" charset="0"/>
              <a:buChar char="•"/>
              <a:defRPr/>
            </a:pPr>
            <a:r>
              <a:rPr lang="en-US" sz="1800" b="1" dirty="0" err="1">
                <a:latin typeface="Arial" pitchFamily="34" charset="0"/>
                <a:cs typeface="Arial" pitchFamily="34" charset="0"/>
              </a:rPr>
              <a:t>ls</a:t>
            </a:r>
            <a:r>
              <a:rPr lang="en-US" sz="1800" b="1" dirty="0">
                <a:latin typeface="Arial" pitchFamily="34" charset="0"/>
                <a:cs typeface="Arial" pitchFamily="34" charset="0"/>
              </a:rPr>
              <a:t> –l</a:t>
            </a:r>
            <a:r>
              <a:rPr lang="en-US" sz="1800" dirty="0">
                <a:latin typeface="Arial" pitchFamily="34" charset="0"/>
                <a:cs typeface="Arial" pitchFamily="34" charset="0"/>
              </a:rPr>
              <a:t>  - </a:t>
            </a:r>
            <a:r>
              <a:rPr lang="en-US" sz="1800" dirty="0">
                <a:solidFill>
                  <a:srgbClr val="FF0000"/>
                </a:solidFill>
                <a:latin typeface="Arial" pitchFamily="34" charset="0"/>
                <a:cs typeface="Arial" pitchFamily="34" charset="0"/>
              </a:rPr>
              <a:t>lists files and folders with associated permissions</a:t>
            </a:r>
          </a:p>
          <a:p>
            <a:pPr lvl="1" eaLnBrk="1" fontAlgn="auto" hangingPunct="1">
              <a:spcAft>
                <a:spcPts val="0"/>
              </a:spcAft>
              <a:buFont typeface="Arial" pitchFamily="34" charset="0"/>
              <a:buChar char="•"/>
              <a:defRPr/>
            </a:pPr>
            <a:r>
              <a:rPr lang="en-US" sz="1800" b="1" dirty="0" err="1">
                <a:latin typeface="Arial" pitchFamily="34" charset="0"/>
                <a:cs typeface="Arial" pitchFamily="34" charset="0"/>
              </a:rPr>
              <a:t>rm</a:t>
            </a:r>
            <a:r>
              <a:rPr lang="en-US" sz="1800" b="1" dirty="0">
                <a:latin typeface="Arial" pitchFamily="34" charset="0"/>
                <a:cs typeface="Arial" pitchFamily="34" charset="0"/>
              </a:rPr>
              <a:t> –R</a:t>
            </a:r>
            <a:r>
              <a:rPr lang="en-US" sz="1800" dirty="0">
                <a:latin typeface="Arial" pitchFamily="34" charset="0"/>
                <a:cs typeface="Arial" pitchFamily="34" charset="0"/>
              </a:rPr>
              <a:t> - </a:t>
            </a:r>
            <a:r>
              <a:rPr lang="en-US" sz="1800" dirty="0">
                <a:solidFill>
                  <a:srgbClr val="FF0000"/>
                </a:solidFill>
                <a:latin typeface="Arial" pitchFamily="34" charset="0"/>
                <a:cs typeface="Arial" pitchFamily="34" charset="0"/>
              </a:rPr>
              <a:t>remove/delete folde</a:t>
            </a:r>
            <a:r>
              <a:rPr lang="en-US" sz="1800" dirty="0">
                <a:latin typeface="Arial" pitchFamily="34" charset="0"/>
                <a:cs typeface="Arial" pitchFamily="34" charset="0"/>
              </a:rPr>
              <a:t>r</a:t>
            </a:r>
          </a:p>
          <a:p>
            <a:pPr lvl="1" eaLnBrk="1" fontAlgn="auto" hangingPunct="1">
              <a:spcAft>
                <a:spcPts val="0"/>
              </a:spcAft>
              <a:buFont typeface="Arial" pitchFamily="34" charset="0"/>
              <a:buChar char="•"/>
              <a:defRPr/>
            </a:pPr>
            <a:r>
              <a:rPr lang="en-US" sz="1800" b="1" dirty="0">
                <a:latin typeface="Arial" pitchFamily="34" charset="0"/>
                <a:cs typeface="Arial" pitchFamily="34" charset="0"/>
              </a:rPr>
              <a:t>mv –</a:t>
            </a:r>
            <a:r>
              <a:rPr lang="en-US" sz="1800" b="1" dirty="0" err="1">
                <a:latin typeface="Arial" pitchFamily="34" charset="0"/>
                <a:cs typeface="Arial" pitchFamily="34" charset="0"/>
              </a:rPr>
              <a:t>i</a:t>
            </a:r>
            <a:r>
              <a:rPr lang="en-US" sz="1800" dirty="0">
                <a:latin typeface="Arial" pitchFamily="34" charset="0"/>
                <a:cs typeface="Arial" pitchFamily="34" charset="0"/>
              </a:rPr>
              <a:t> – </a:t>
            </a:r>
            <a:r>
              <a:rPr lang="en-US" sz="1800" dirty="0">
                <a:solidFill>
                  <a:srgbClr val="FF0000"/>
                </a:solidFill>
                <a:latin typeface="Arial" pitchFamily="34" charset="0"/>
                <a:cs typeface="Arial" pitchFamily="34" charset="0"/>
              </a:rPr>
              <a:t>prompt before overwriting an existing file with the same name</a:t>
            </a:r>
          </a:p>
          <a:p>
            <a:pPr lvl="1" eaLnBrk="1" fontAlgn="auto" hangingPunct="1">
              <a:spcAft>
                <a:spcPts val="0"/>
              </a:spcAft>
              <a:buFont typeface="Arial" pitchFamily="34" charset="0"/>
              <a:buChar char="•"/>
              <a:defRPr/>
            </a:pPr>
            <a:r>
              <a:rPr lang="en-US" sz="1800" b="1" dirty="0" err="1">
                <a:latin typeface="Arial" pitchFamily="34" charset="0"/>
                <a:cs typeface="Arial" pitchFamily="34" charset="0"/>
              </a:rPr>
              <a:t>cp</a:t>
            </a:r>
            <a:r>
              <a:rPr lang="en-US" sz="1800" b="1" dirty="0">
                <a:latin typeface="Arial" pitchFamily="34" charset="0"/>
                <a:cs typeface="Arial" pitchFamily="34" charset="0"/>
              </a:rPr>
              <a:t> –n</a:t>
            </a:r>
            <a:r>
              <a:rPr lang="en-US" sz="1800" dirty="0">
                <a:latin typeface="Arial" pitchFamily="34" charset="0"/>
                <a:cs typeface="Arial" pitchFamily="34" charset="0"/>
              </a:rPr>
              <a:t> – </a:t>
            </a:r>
            <a:r>
              <a:rPr lang="en-US" sz="1800" dirty="0">
                <a:solidFill>
                  <a:srgbClr val="FF0000"/>
                </a:solidFill>
                <a:latin typeface="Arial" pitchFamily="34" charset="0"/>
                <a:cs typeface="Arial" pitchFamily="34" charset="0"/>
              </a:rPr>
              <a:t>do not overwrite an existing file with the same name</a:t>
            </a:r>
          </a:p>
          <a:p>
            <a:pPr lvl="1" eaLnBrk="1" fontAlgn="auto" hangingPunct="1">
              <a:spcAft>
                <a:spcPts val="0"/>
              </a:spcAft>
              <a:buFont typeface="Arial" pitchFamily="34" charset="0"/>
              <a:buChar char="•"/>
              <a:defRPr/>
            </a:pPr>
            <a:r>
              <a:rPr lang="en-US" sz="1800" b="1" dirty="0" err="1">
                <a:latin typeface="Arial" pitchFamily="34" charset="0"/>
                <a:cs typeface="Arial" pitchFamily="34" charset="0"/>
              </a:rPr>
              <a:t>cp</a:t>
            </a:r>
            <a:r>
              <a:rPr lang="en-US" sz="1800" b="1" dirty="0">
                <a:latin typeface="Arial" pitchFamily="34" charset="0"/>
                <a:cs typeface="Arial" pitchFamily="34" charset="0"/>
              </a:rPr>
              <a:t> –u </a:t>
            </a:r>
            <a:r>
              <a:rPr lang="en-US" sz="1800" dirty="0">
                <a:latin typeface="Arial" pitchFamily="34" charset="0"/>
                <a:cs typeface="Arial" pitchFamily="34" charset="0"/>
              </a:rPr>
              <a:t>–</a:t>
            </a:r>
            <a:r>
              <a:rPr lang="en-US" sz="1800" b="1" dirty="0">
                <a:latin typeface="Arial" pitchFamily="34" charset="0"/>
                <a:cs typeface="Arial" pitchFamily="34" charset="0"/>
              </a:rPr>
              <a:t> </a:t>
            </a:r>
            <a:r>
              <a:rPr lang="en-US" sz="1800" dirty="0">
                <a:solidFill>
                  <a:srgbClr val="FF0000"/>
                </a:solidFill>
                <a:latin typeface="Arial" pitchFamily="34" charset="0"/>
                <a:cs typeface="Arial" pitchFamily="34" charset="0"/>
              </a:rPr>
              <a:t>only overwrite an older file with the same name</a:t>
            </a:r>
          </a:p>
          <a:p>
            <a:pPr lvl="1" eaLnBrk="1" fontAlgn="auto" hangingPunct="1">
              <a:spcAft>
                <a:spcPts val="0"/>
              </a:spcAft>
              <a:buFont typeface="Arial" pitchFamily="34" charset="0"/>
              <a:buChar char="•"/>
              <a:defRPr/>
            </a:pPr>
            <a:r>
              <a:rPr lang="en-US" sz="1800" b="1" dirty="0" err="1">
                <a:latin typeface="Arial" pitchFamily="34" charset="0"/>
                <a:cs typeface="Arial" pitchFamily="34" charset="0"/>
              </a:rPr>
              <a:t>ps</a:t>
            </a:r>
            <a:r>
              <a:rPr lang="en-US" sz="1800" b="1" dirty="0">
                <a:latin typeface="Arial" pitchFamily="34" charset="0"/>
                <a:cs typeface="Arial" pitchFamily="34" charset="0"/>
              </a:rPr>
              <a:t> –</a:t>
            </a:r>
            <a:r>
              <a:rPr lang="en-US" sz="1800" b="1" dirty="0" err="1">
                <a:latin typeface="Arial" pitchFamily="34" charset="0"/>
                <a:cs typeface="Arial" pitchFamily="34" charset="0"/>
              </a:rPr>
              <a:t>axu</a:t>
            </a:r>
            <a:r>
              <a:rPr lang="en-US" sz="1800" dirty="0">
                <a:latin typeface="Arial" pitchFamily="34" charset="0"/>
                <a:cs typeface="Arial" pitchFamily="34" charset="0"/>
              </a:rPr>
              <a:t> – </a:t>
            </a:r>
            <a:r>
              <a:rPr lang="en-US" sz="1800" dirty="0">
                <a:solidFill>
                  <a:srgbClr val="FF0000"/>
                </a:solidFill>
                <a:latin typeface="Arial" pitchFamily="34" charset="0"/>
                <a:cs typeface="Arial" pitchFamily="34" charset="0"/>
              </a:rPr>
              <a:t>lists the detailed status of every process on the system with the 		name of the user</a:t>
            </a:r>
          </a:p>
          <a:p>
            <a:pPr lvl="1" eaLnBrk="1" fontAlgn="auto" hangingPunct="1">
              <a:spcAft>
                <a:spcPts val="0"/>
              </a:spcAft>
              <a:buFont typeface="Arial" pitchFamily="34" charset="0"/>
              <a:buChar char="•"/>
              <a:defRPr/>
            </a:pPr>
            <a:r>
              <a:rPr lang="en-US" sz="1800" b="1" dirty="0" err="1">
                <a:latin typeface="Arial" pitchFamily="34" charset="0"/>
                <a:cs typeface="Arial" pitchFamily="34" charset="0"/>
              </a:rPr>
              <a:t>chmod</a:t>
            </a:r>
            <a:r>
              <a:rPr lang="en-US" sz="1800" b="1" dirty="0">
                <a:latin typeface="Arial" pitchFamily="34" charset="0"/>
                <a:cs typeface="Arial" pitchFamily="34" charset="0"/>
              </a:rPr>
              <a:t> </a:t>
            </a:r>
            <a:r>
              <a:rPr lang="en-US" sz="1800" dirty="0">
                <a:latin typeface="Arial" pitchFamily="34" charset="0"/>
                <a:cs typeface="Arial" pitchFamily="34" charset="0"/>
              </a:rPr>
              <a:t>755 </a:t>
            </a:r>
            <a:r>
              <a:rPr lang="en-US" sz="1800" i="1" dirty="0">
                <a:latin typeface="Arial" pitchFamily="34" charset="0"/>
                <a:cs typeface="Arial" pitchFamily="34" charset="0"/>
              </a:rPr>
              <a:t>file</a:t>
            </a:r>
            <a:r>
              <a:rPr lang="en-US" sz="1800" dirty="0">
                <a:latin typeface="Arial" pitchFamily="34" charset="0"/>
                <a:cs typeface="Arial" pitchFamily="34" charset="0"/>
              </a:rPr>
              <a:t> – </a:t>
            </a:r>
            <a:r>
              <a:rPr lang="en-US" sz="1800" dirty="0">
                <a:solidFill>
                  <a:srgbClr val="FF0000"/>
                </a:solidFill>
                <a:latin typeface="Arial" pitchFamily="34" charset="0"/>
                <a:cs typeface="Arial" pitchFamily="34" charset="0"/>
              </a:rPr>
              <a:t>change file’s permission such that file's owner may read, write, and execute the file. All others may only read and execute the file.</a:t>
            </a:r>
          </a:p>
          <a:p>
            <a:pPr marL="457200" lvl="1" indent="0" eaLnBrk="1" fontAlgn="auto" hangingPunct="1">
              <a:spcAft>
                <a:spcPts val="0"/>
              </a:spcAft>
              <a:buNone/>
              <a:defRPr/>
            </a:pPr>
            <a:endParaRPr lang="en-US" sz="1800" dirty="0">
              <a:solidFill>
                <a:srgbClr val="FF0000"/>
              </a:solidFill>
              <a:latin typeface="Arial" pitchFamily="34" charset="0"/>
              <a:cs typeface="Arial" pitchFamily="34" charset="0"/>
            </a:endParaRPr>
          </a:p>
          <a:p>
            <a:pPr eaLnBrk="1" fontAlgn="auto" hangingPunct="1">
              <a:spcAft>
                <a:spcPts val="0"/>
              </a:spcAft>
              <a:buFont typeface="Arial" pitchFamily="34" charset="0"/>
              <a:buChar char="‒"/>
              <a:defRPr/>
            </a:pPr>
            <a:r>
              <a:rPr lang="en-US" sz="2000" dirty="0">
                <a:latin typeface="Arial" pitchFamily="34" charset="0"/>
                <a:cs typeface="Arial" pitchFamily="34" charset="0"/>
              </a:rPr>
              <a:t>Multiple flags can be used simultaneously</a:t>
            </a:r>
          </a:p>
          <a:p>
            <a:pPr lvl="1" eaLnBrk="1" fontAlgn="auto" hangingPunct="1">
              <a:spcAft>
                <a:spcPts val="0"/>
              </a:spcAft>
              <a:buFont typeface="Arial" pitchFamily="34" charset="0"/>
              <a:buChar char="•"/>
              <a:defRPr/>
            </a:pPr>
            <a:r>
              <a:rPr lang="en-US" sz="1600" dirty="0">
                <a:solidFill>
                  <a:srgbClr val="FF0000"/>
                </a:solidFill>
                <a:latin typeface="Arial" pitchFamily="34" charset="0"/>
                <a:cs typeface="Arial" pitchFamily="34" charset="0"/>
              </a:rPr>
              <a:t>Again, man pages, Linux web site and reference books provide more details</a:t>
            </a:r>
          </a:p>
        </p:txBody>
      </p:sp>
    </p:spTree>
    <p:extLst>
      <p:ext uri="{BB962C8B-B14F-4D97-AF65-F5344CB8AC3E}">
        <p14:creationId xmlns:p14="http://schemas.microsoft.com/office/powerpoint/2010/main" val="11318723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575197" y="1636713"/>
            <a:ext cx="6172200" cy="4233862"/>
          </a:xfrm>
        </p:spPr>
        <p:txBody>
          <a:bodyPr rtlCol="0">
            <a:normAutofit lnSpcReduction="10000"/>
          </a:bodyPr>
          <a:lstStyle/>
          <a:p>
            <a:pPr marL="0" indent="0">
              <a:buNone/>
              <a:defRPr/>
            </a:pPr>
            <a:r>
              <a:rPr lang="en-US" sz="2000" b="1" dirty="0">
                <a:latin typeface="Arial" pitchFamily="34" charset="0"/>
                <a:cs typeface="Arial" pitchFamily="34" charset="0"/>
              </a:rPr>
              <a:t>|</a:t>
            </a:r>
            <a:r>
              <a:rPr lang="en-US" sz="2000" dirty="0">
                <a:latin typeface="Arial" pitchFamily="34" charset="0"/>
                <a:cs typeface="Arial" pitchFamily="34" charset="0"/>
              </a:rPr>
              <a:t> (pipe) - </a:t>
            </a:r>
            <a:r>
              <a:rPr lang="en-US" sz="2000" dirty="0">
                <a:solidFill>
                  <a:srgbClr val="FF0000"/>
                </a:solidFill>
                <a:latin typeface="Arial" pitchFamily="34" charset="0"/>
                <a:cs typeface="Arial" pitchFamily="34" charset="0"/>
              </a:rPr>
              <a:t>passes output of one Linux command to the input of a 	      	  second command </a:t>
            </a:r>
          </a:p>
          <a:p>
            <a:pPr lvl="1">
              <a:defRPr/>
            </a:pPr>
            <a:r>
              <a:rPr lang="en-US" sz="1800" b="1" dirty="0">
                <a:solidFill>
                  <a:srgbClr val="002060"/>
                </a:solidFill>
                <a:latin typeface="Arial" pitchFamily="34" charset="0"/>
                <a:cs typeface="Arial" pitchFamily="34" charset="0"/>
              </a:rPr>
              <a:t>Example:</a:t>
            </a:r>
            <a:r>
              <a:rPr lang="en-US" sz="1800" b="1" dirty="0">
                <a:latin typeface="Arial" pitchFamily="34" charset="0"/>
                <a:cs typeface="Arial" pitchFamily="34" charset="0"/>
              </a:rPr>
              <a:t> ls </a:t>
            </a:r>
            <a:r>
              <a:rPr lang="en-US" sz="1800" b="1" dirty="0" smtClean="0">
                <a:latin typeface="Arial" pitchFamily="34" charset="0"/>
                <a:cs typeface="Arial" pitchFamily="34" charset="0"/>
              </a:rPr>
              <a:t>| </a:t>
            </a:r>
            <a:r>
              <a:rPr lang="en-US" sz="1800" b="1" dirty="0" err="1" smtClean="0">
                <a:latin typeface="Arial" pitchFamily="34" charset="0"/>
                <a:cs typeface="Arial" pitchFamily="34" charset="0"/>
              </a:rPr>
              <a:t>wc</a:t>
            </a:r>
            <a:r>
              <a:rPr lang="en-US" sz="1800" b="1" dirty="0" smtClean="0">
                <a:latin typeface="Arial" pitchFamily="34" charset="0"/>
                <a:cs typeface="Arial" pitchFamily="34" charset="0"/>
              </a:rPr>
              <a:t> </a:t>
            </a:r>
            <a:r>
              <a:rPr lang="en-US" sz="1800" b="1" dirty="0">
                <a:latin typeface="Arial" pitchFamily="34" charset="0"/>
                <a:cs typeface="Arial" pitchFamily="34" charset="0"/>
              </a:rPr>
              <a:t>(</a:t>
            </a:r>
            <a:r>
              <a:rPr lang="en-US" sz="1600" b="1" dirty="0" err="1">
                <a:latin typeface="Arial" pitchFamily="34" charset="0"/>
                <a:cs typeface="Arial" pitchFamily="34" charset="0"/>
              </a:rPr>
              <a:t>wc</a:t>
            </a:r>
            <a:r>
              <a:rPr lang="en-US" sz="1600" b="1" dirty="0">
                <a:latin typeface="Arial" pitchFamily="34" charset="0"/>
                <a:cs typeface="Arial" pitchFamily="34" charset="0"/>
              </a:rPr>
              <a:t> </a:t>
            </a:r>
            <a:r>
              <a:rPr lang="en-US" sz="1600" dirty="0">
                <a:latin typeface="Arial" pitchFamily="34" charset="0"/>
                <a:cs typeface="Arial" pitchFamily="34" charset="0"/>
              </a:rPr>
              <a:t>– </a:t>
            </a:r>
            <a:r>
              <a:rPr lang="en-US" sz="1600" dirty="0">
                <a:solidFill>
                  <a:srgbClr val="0070C0"/>
                </a:solidFill>
                <a:latin typeface="Arial" pitchFamily="34" charset="0"/>
                <a:cs typeface="Arial" pitchFamily="34" charset="0"/>
              </a:rPr>
              <a:t>counts the number of characters, words and lines</a:t>
            </a:r>
            <a:r>
              <a:rPr lang="en-US" sz="1600" dirty="0">
                <a:latin typeface="Arial" pitchFamily="34" charset="0"/>
                <a:cs typeface="Arial" pitchFamily="34" charset="0"/>
              </a:rPr>
              <a:t>)</a:t>
            </a:r>
          </a:p>
          <a:p>
            <a:pPr lvl="1">
              <a:defRPr/>
            </a:pPr>
            <a:r>
              <a:rPr lang="en-US" sz="1800" dirty="0">
                <a:latin typeface="Arial" pitchFamily="34" charset="0"/>
                <a:cs typeface="Arial" pitchFamily="34" charset="0"/>
              </a:rPr>
              <a:t>Not limited to just one pipe,  can string multiple pipes together</a:t>
            </a:r>
          </a:p>
          <a:p>
            <a:pPr marL="457200" lvl="1" indent="0">
              <a:buNone/>
              <a:defRPr/>
            </a:pPr>
            <a:endParaRPr lang="en-US" sz="1800" dirty="0">
              <a:latin typeface="Arial" pitchFamily="34" charset="0"/>
              <a:cs typeface="Arial" pitchFamily="34" charset="0"/>
            </a:endParaRPr>
          </a:p>
          <a:p>
            <a:pPr marL="0" indent="0">
              <a:buNone/>
              <a:defRPr/>
            </a:pPr>
            <a:r>
              <a:rPr lang="en-US" sz="2000" b="1" dirty="0">
                <a:latin typeface="Arial" pitchFamily="34" charset="0"/>
                <a:cs typeface="Arial" pitchFamily="34" charset="0"/>
              </a:rPr>
              <a:t>&gt;, &lt;</a:t>
            </a:r>
            <a:r>
              <a:rPr lang="en-US" sz="2000" dirty="0">
                <a:latin typeface="Arial" pitchFamily="34" charset="0"/>
                <a:cs typeface="Arial" pitchFamily="34" charset="0"/>
              </a:rPr>
              <a:t>  - </a:t>
            </a:r>
            <a:r>
              <a:rPr lang="en-US" sz="2000" dirty="0">
                <a:solidFill>
                  <a:srgbClr val="FF0000"/>
                </a:solidFill>
                <a:latin typeface="Arial" pitchFamily="34" charset="0"/>
                <a:cs typeface="Arial" pitchFamily="34" charset="0"/>
              </a:rPr>
              <a:t>redirection of files </a:t>
            </a:r>
          </a:p>
          <a:p>
            <a:pPr lvl="1">
              <a:defRPr/>
            </a:pPr>
            <a:r>
              <a:rPr lang="en-US" sz="1800" b="1" dirty="0">
                <a:latin typeface="Arial" pitchFamily="34" charset="0"/>
                <a:cs typeface="Arial" pitchFamily="34" charset="0"/>
              </a:rPr>
              <a:t>command &gt;</a:t>
            </a:r>
            <a:r>
              <a:rPr lang="en-US" sz="1800" dirty="0">
                <a:latin typeface="Arial" pitchFamily="34" charset="0"/>
                <a:cs typeface="Arial" pitchFamily="34" charset="0"/>
              </a:rPr>
              <a:t> </a:t>
            </a:r>
            <a:r>
              <a:rPr lang="en-US" sz="1800" i="1" dirty="0">
                <a:latin typeface="Arial" pitchFamily="34" charset="0"/>
                <a:cs typeface="Arial" pitchFamily="34" charset="0"/>
              </a:rPr>
              <a:t>filename</a:t>
            </a:r>
            <a:r>
              <a:rPr lang="en-US" sz="1800" dirty="0">
                <a:latin typeface="Arial" pitchFamily="34" charset="0"/>
                <a:cs typeface="Arial" pitchFamily="34" charset="0"/>
              </a:rPr>
              <a:t> – </a:t>
            </a:r>
            <a:r>
              <a:rPr lang="en-US" sz="1800" dirty="0">
                <a:solidFill>
                  <a:srgbClr val="FF0000"/>
                </a:solidFill>
                <a:latin typeface="Arial" pitchFamily="34" charset="0"/>
                <a:cs typeface="Arial" pitchFamily="34" charset="0"/>
              </a:rPr>
              <a:t>output of command (or program) is sent to a file called </a:t>
            </a:r>
            <a:r>
              <a:rPr lang="en-US" sz="1800" i="1" dirty="0">
                <a:solidFill>
                  <a:srgbClr val="FF0000"/>
                </a:solidFill>
                <a:latin typeface="Arial" pitchFamily="34" charset="0"/>
                <a:cs typeface="Arial" pitchFamily="34" charset="0"/>
              </a:rPr>
              <a:t>filename </a:t>
            </a:r>
            <a:r>
              <a:rPr lang="en-US" sz="1800" dirty="0">
                <a:solidFill>
                  <a:srgbClr val="FF0000"/>
                </a:solidFill>
                <a:latin typeface="Arial" pitchFamily="34" charset="0"/>
                <a:cs typeface="Arial" pitchFamily="34" charset="0"/>
              </a:rPr>
              <a:t>instead of being displayed on the screen</a:t>
            </a:r>
          </a:p>
          <a:p>
            <a:pPr lvl="3">
              <a:buFont typeface="Wingdings" pitchFamily="2" charset="2"/>
              <a:buChar char="Ø"/>
              <a:defRPr/>
            </a:pPr>
            <a:r>
              <a:rPr lang="en-US" sz="1600" b="1" dirty="0">
                <a:solidFill>
                  <a:srgbClr val="002060"/>
                </a:solidFill>
                <a:latin typeface="Arial" pitchFamily="34" charset="0"/>
                <a:cs typeface="Arial" pitchFamily="34" charset="0"/>
              </a:rPr>
              <a:t>Example:</a:t>
            </a:r>
            <a:r>
              <a:rPr lang="en-US" sz="1600" b="1" dirty="0">
                <a:latin typeface="Arial" pitchFamily="34" charset="0"/>
                <a:cs typeface="Arial" pitchFamily="34" charset="0"/>
              </a:rPr>
              <a:t> </a:t>
            </a:r>
            <a:r>
              <a:rPr lang="en-US" sz="1600" b="1" dirty="0" err="1">
                <a:latin typeface="Arial" pitchFamily="34" charset="0"/>
                <a:cs typeface="Arial" pitchFamily="34" charset="0"/>
              </a:rPr>
              <a:t>ls</a:t>
            </a:r>
            <a:r>
              <a:rPr lang="en-US" sz="1600" b="1" dirty="0">
                <a:latin typeface="Arial" pitchFamily="34" charset="0"/>
                <a:cs typeface="Arial" pitchFamily="34" charset="0"/>
              </a:rPr>
              <a:t> &gt; </a:t>
            </a:r>
            <a:r>
              <a:rPr lang="en-US" sz="1600" b="1" i="1" dirty="0" err="1">
                <a:latin typeface="Arial" pitchFamily="34" charset="0"/>
                <a:cs typeface="Arial" pitchFamily="34" charset="0"/>
              </a:rPr>
              <a:t>file_list</a:t>
            </a:r>
            <a:endParaRPr lang="en-US" sz="1600" b="1" i="1" dirty="0">
              <a:latin typeface="Arial" pitchFamily="34" charset="0"/>
              <a:cs typeface="Arial" pitchFamily="34" charset="0"/>
            </a:endParaRPr>
          </a:p>
          <a:p>
            <a:pPr marL="1371600" lvl="3" indent="0">
              <a:buNone/>
              <a:defRPr/>
            </a:pPr>
            <a:endParaRPr lang="en-US" sz="1600" b="1" i="1" dirty="0">
              <a:latin typeface="Arial" pitchFamily="34" charset="0"/>
              <a:cs typeface="Arial" pitchFamily="34" charset="0"/>
            </a:endParaRPr>
          </a:p>
          <a:p>
            <a:pPr lvl="1">
              <a:defRPr/>
            </a:pPr>
            <a:r>
              <a:rPr lang="en-US" sz="1800" b="1" dirty="0">
                <a:latin typeface="Arial" pitchFamily="34" charset="0"/>
                <a:cs typeface="Arial" pitchFamily="34" charset="0"/>
              </a:rPr>
              <a:t>command &lt;</a:t>
            </a:r>
            <a:r>
              <a:rPr lang="en-US" sz="1800" dirty="0">
                <a:latin typeface="Arial" pitchFamily="34" charset="0"/>
                <a:cs typeface="Arial" pitchFamily="34" charset="0"/>
              </a:rPr>
              <a:t> </a:t>
            </a:r>
            <a:r>
              <a:rPr lang="en-US" sz="1800" i="1" dirty="0">
                <a:latin typeface="Arial" pitchFamily="34" charset="0"/>
                <a:cs typeface="Arial" pitchFamily="34" charset="0"/>
              </a:rPr>
              <a:t>filename</a:t>
            </a:r>
            <a:r>
              <a:rPr lang="en-US" sz="1800" dirty="0">
                <a:latin typeface="Arial" pitchFamily="34" charset="0"/>
                <a:cs typeface="Arial" pitchFamily="34" charset="0"/>
              </a:rPr>
              <a:t> – </a:t>
            </a:r>
            <a:r>
              <a:rPr lang="en-US" sz="1800" dirty="0">
                <a:solidFill>
                  <a:srgbClr val="FF0000"/>
                </a:solidFill>
                <a:latin typeface="Arial" pitchFamily="34" charset="0"/>
                <a:cs typeface="Arial" pitchFamily="34" charset="0"/>
              </a:rPr>
              <a:t>the file </a:t>
            </a:r>
            <a:r>
              <a:rPr lang="en-US" sz="1800" i="1" dirty="0">
                <a:solidFill>
                  <a:srgbClr val="FF0000"/>
                </a:solidFill>
                <a:latin typeface="Arial" pitchFamily="34" charset="0"/>
                <a:cs typeface="Arial" pitchFamily="34" charset="0"/>
              </a:rPr>
              <a:t>filename</a:t>
            </a:r>
            <a:r>
              <a:rPr lang="en-US" sz="1800" dirty="0">
                <a:solidFill>
                  <a:srgbClr val="FF0000"/>
                </a:solidFill>
                <a:latin typeface="Arial" pitchFamily="34" charset="0"/>
                <a:cs typeface="Arial" pitchFamily="34" charset="0"/>
              </a:rPr>
              <a:t> is the input to the command or program</a:t>
            </a:r>
          </a:p>
          <a:p>
            <a:pPr lvl="3">
              <a:buFont typeface="Wingdings" pitchFamily="2" charset="2"/>
              <a:buChar char="Ø"/>
              <a:defRPr/>
            </a:pPr>
            <a:r>
              <a:rPr lang="en-US" sz="1600" b="1" dirty="0">
                <a:solidFill>
                  <a:srgbClr val="002060"/>
                </a:solidFill>
                <a:latin typeface="Arial" pitchFamily="34" charset="0"/>
                <a:cs typeface="Arial" pitchFamily="34" charset="0"/>
              </a:rPr>
              <a:t>Example:</a:t>
            </a:r>
            <a:r>
              <a:rPr lang="en-US" sz="1600" i="1" dirty="0">
                <a:latin typeface="Arial" pitchFamily="34" charset="0"/>
                <a:cs typeface="Arial" pitchFamily="34" charset="0"/>
              </a:rPr>
              <a:t> </a:t>
            </a:r>
            <a:r>
              <a:rPr lang="en-US" sz="1600" b="1" dirty="0" err="1">
                <a:latin typeface="Arial" pitchFamily="34" charset="0"/>
                <a:cs typeface="Arial" pitchFamily="34" charset="0"/>
              </a:rPr>
              <a:t>xplor</a:t>
            </a:r>
            <a:r>
              <a:rPr lang="en-US" sz="1600" i="1" dirty="0">
                <a:latin typeface="Arial" pitchFamily="34" charset="0"/>
                <a:cs typeface="Arial" pitchFamily="34" charset="0"/>
              </a:rPr>
              <a:t> </a:t>
            </a:r>
            <a:r>
              <a:rPr lang="en-US" sz="1600" dirty="0">
                <a:latin typeface="Arial" pitchFamily="34" charset="0"/>
                <a:cs typeface="Arial" pitchFamily="34" charset="0"/>
              </a:rPr>
              <a:t>&lt; </a:t>
            </a:r>
            <a:r>
              <a:rPr lang="en-US" sz="1600" i="1" dirty="0">
                <a:latin typeface="Arial" pitchFamily="34" charset="0"/>
                <a:cs typeface="Arial" pitchFamily="34" charset="0"/>
              </a:rPr>
              <a:t>psf.inp</a:t>
            </a:r>
            <a:r>
              <a:rPr lang="en-US" sz="1600" dirty="0">
                <a:latin typeface="Arial" pitchFamily="34" charset="0"/>
                <a:cs typeface="Arial" pitchFamily="34" charset="0"/>
              </a:rPr>
              <a:t> </a:t>
            </a:r>
            <a:endParaRPr lang="en-US" sz="1600" i="1" dirty="0">
              <a:latin typeface="Arial" pitchFamily="34" charset="0"/>
              <a:cs typeface="Arial" pitchFamily="34" charset="0"/>
            </a:endParaRPr>
          </a:p>
          <a:p>
            <a:pPr marL="457200" lvl="1" indent="0">
              <a:buNone/>
              <a:defRPr/>
            </a:pPr>
            <a:endParaRPr lang="en-US" dirty="0" smtClean="0"/>
          </a:p>
          <a:p>
            <a:pPr>
              <a:buNone/>
              <a:defRPr/>
            </a:pPr>
            <a:endParaRPr lang="en-US" dirty="0"/>
          </a:p>
        </p:txBody>
      </p:sp>
      <p:sp>
        <p:nvSpPr>
          <p:cNvPr id="51203" name="Title 1"/>
          <p:cNvSpPr txBox="1">
            <a:spLocks/>
          </p:cNvSpPr>
          <p:nvPr/>
        </p:nvSpPr>
        <p:spPr bwMode="auto">
          <a:xfrm>
            <a:off x="1746647" y="344488"/>
            <a:ext cx="5829300" cy="73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4400">
                <a:latin typeface="Calibri" panose="020F0502020204030204" pitchFamily="34" charset="0"/>
              </a:rPr>
              <a:t>Pipes and Redirection</a:t>
            </a:r>
          </a:p>
        </p:txBody>
      </p:sp>
    </p:spTree>
    <p:extLst>
      <p:ext uri="{BB962C8B-B14F-4D97-AF65-F5344CB8AC3E}">
        <p14:creationId xmlns:p14="http://schemas.microsoft.com/office/powerpoint/2010/main" val="31120348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The expectation is you did the codeacademy.com “learn the command line” training and have a familiarity with the Linux/Unix tools</a:t>
            </a:r>
          </a:p>
          <a:p>
            <a:r>
              <a:rPr lang="en-US" dirty="0" smtClean="0"/>
              <a:t>Today we will brush over them and expand a little upon them</a:t>
            </a:r>
          </a:p>
          <a:p>
            <a:pPr lvl="1"/>
            <a:r>
              <a:rPr lang="en-US" dirty="0" err="1"/>
              <a:t>s</a:t>
            </a:r>
            <a:r>
              <a:rPr lang="en-US" dirty="0" err="1" smtClean="0"/>
              <a:t>udo</a:t>
            </a:r>
            <a:endParaRPr lang="en-US" dirty="0" smtClean="0"/>
          </a:p>
          <a:p>
            <a:pPr lvl="1"/>
            <a:endParaRPr lang="en-US" dirty="0"/>
          </a:p>
        </p:txBody>
      </p:sp>
    </p:spTree>
    <p:extLst>
      <p:ext uri="{BB962C8B-B14F-4D97-AF65-F5344CB8AC3E}">
        <p14:creationId xmlns:p14="http://schemas.microsoft.com/office/powerpoint/2010/main" val="39028434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1589484" y="4572000"/>
            <a:ext cx="3028950" cy="1600200"/>
          </a:xfrm>
        </p:spPr>
        <p:txBody>
          <a:bodyPr>
            <a:normAutofit fontScale="85000" lnSpcReduction="20000"/>
          </a:bodyPr>
          <a:lstStyle/>
          <a:p>
            <a:r>
              <a:rPr lang="en-US" dirty="0" smtClean="0"/>
              <a:t>Linux is an O/S kernel written by Linus Torvalds and others AND</a:t>
            </a:r>
          </a:p>
          <a:p>
            <a:pPr marL="109728" indent="0">
              <a:buNone/>
            </a:pPr>
            <a:endParaRPr lang="en-US" dirty="0" smtClean="0"/>
          </a:p>
        </p:txBody>
      </p:sp>
      <p:sp>
        <p:nvSpPr>
          <p:cNvPr id="6" name="Content Placeholder 5"/>
          <p:cNvSpPr>
            <a:spLocks noGrp="1"/>
          </p:cNvSpPr>
          <p:nvPr>
            <p:ph sz="half" idx="2"/>
          </p:nvPr>
        </p:nvSpPr>
        <p:spPr>
          <a:xfrm>
            <a:off x="4739978" y="4314465"/>
            <a:ext cx="3028950" cy="2314937"/>
          </a:xfrm>
        </p:spPr>
        <p:txBody>
          <a:bodyPr>
            <a:normAutofit fontScale="85000" lnSpcReduction="20000"/>
          </a:bodyPr>
          <a:lstStyle/>
          <a:p>
            <a:r>
              <a:rPr lang="en-US" dirty="0"/>
              <a:t>a set of small programs written by Richard Stallman and others</a:t>
            </a:r>
            <a:r>
              <a:rPr lang="en-US" dirty="0" smtClean="0"/>
              <a:t>. They are the GNU utilities.</a:t>
            </a:r>
          </a:p>
          <a:p>
            <a:pPr marL="109728" indent="0">
              <a:buNone/>
            </a:pPr>
            <a:r>
              <a:rPr lang="en-US" u="sng" dirty="0"/>
              <a:t>http://www.gnu.org/</a:t>
            </a:r>
          </a:p>
          <a:p>
            <a:pPr marL="109728" indent="0">
              <a:buNone/>
            </a:pPr>
            <a:r>
              <a:rPr lang="en-US" dirty="0"/>
              <a:t> </a:t>
            </a:r>
          </a:p>
          <a:p>
            <a:endParaRPr lang="en-US" dirty="0"/>
          </a:p>
        </p:txBody>
      </p:sp>
      <p:sp>
        <p:nvSpPr>
          <p:cNvPr id="3" name="Title 2"/>
          <p:cNvSpPr>
            <a:spLocks noGrp="1"/>
          </p:cNvSpPr>
          <p:nvPr>
            <p:ph type="title"/>
          </p:nvPr>
        </p:nvSpPr>
        <p:spPr>
          <a:xfrm>
            <a:off x="1543050" y="228600"/>
            <a:ext cx="6343650" cy="990600"/>
          </a:xfrm>
        </p:spPr>
        <p:txBody>
          <a:bodyPr>
            <a:normAutofit fontScale="90000"/>
          </a:bodyPr>
          <a:lstStyle/>
          <a:p>
            <a:r>
              <a:rPr lang="en-US" dirty="0" smtClean="0"/>
              <a:t>What is Linux?</a:t>
            </a:r>
            <a:br>
              <a:rPr lang="en-US" dirty="0" smtClean="0"/>
            </a:br>
            <a:r>
              <a:rPr lang="en-US" dirty="0"/>
              <a:t>Linux + GNU Utilities = Free Unix</a:t>
            </a:r>
          </a:p>
        </p:txBody>
      </p:sp>
      <p:pic>
        <p:nvPicPr>
          <p:cNvPr id="4" name="Picture 2" descr="https://encrypted-tbn0.google.com/images?q=tbn:ANd9GcQdpM3JZ5ZuVCLdjhlb_cX6FWRwWJtaeZf1JFJiXrpT7Airpf4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6351" y="1447802"/>
            <a:ext cx="2009836" cy="267978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s://encrypted-tbn1.google.com/images?q=tbn:ANd9GcQVfZiLVlrSAKi-hGnJpZ_eRWjQL4quEjNXi5WS8w1jbe3EgkQI"/>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4089" y="1444908"/>
            <a:ext cx="1469261" cy="3008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560018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smtClean="0"/>
              <a:t>Linux </a:t>
            </a:r>
            <a:r>
              <a:rPr lang="en-US" dirty="0"/>
              <a:t>is a Unix clone written from scratch by Linus Torvalds with assistance from a loosely-knit team of hackers across the Net</a:t>
            </a:r>
            <a:r>
              <a:rPr lang="en-US" dirty="0" smtClean="0"/>
              <a:t>.</a:t>
            </a:r>
          </a:p>
          <a:p>
            <a:r>
              <a:rPr lang="en-US" dirty="0"/>
              <a:t>Unix is a multitasking, multi-user computer operating system originally developed in 1969 by a group of AT&amp;T employees at Bell </a:t>
            </a:r>
            <a:r>
              <a:rPr lang="en-US" dirty="0" smtClean="0"/>
              <a:t>Labs.</a:t>
            </a:r>
          </a:p>
          <a:p>
            <a:r>
              <a:rPr lang="en-US" dirty="0" smtClean="0"/>
              <a:t>Linux and Unix strive to be POSIX compliant.</a:t>
            </a:r>
          </a:p>
          <a:p>
            <a:r>
              <a:rPr lang="en-US" dirty="0" smtClean="0"/>
              <a:t>64% of the world’s servers run some variant of Unix or Linux. </a:t>
            </a:r>
          </a:p>
          <a:p>
            <a:pPr lvl="1"/>
            <a:r>
              <a:rPr lang="en-US" dirty="0" smtClean="0"/>
              <a:t>The Android phone, the Kindle, and a bunch of </a:t>
            </a:r>
            <a:r>
              <a:rPr lang="en-US" dirty="0" err="1" smtClean="0"/>
              <a:t>IoT’s</a:t>
            </a:r>
            <a:r>
              <a:rPr lang="en-US" dirty="0" smtClean="0"/>
              <a:t> run Linux.</a:t>
            </a:r>
          </a:p>
          <a:p>
            <a:pPr lvl="1"/>
            <a:r>
              <a:rPr lang="en-US" dirty="0" smtClean="0"/>
              <a:t>Apple’s </a:t>
            </a:r>
            <a:r>
              <a:rPr lang="en-US" dirty="0" err="1" smtClean="0"/>
              <a:t>macOS</a:t>
            </a:r>
            <a:r>
              <a:rPr lang="en-US" dirty="0" smtClean="0"/>
              <a:t> is a UNIX and POSIX compliant</a:t>
            </a:r>
          </a:p>
          <a:p>
            <a:pPr lvl="1"/>
            <a:endParaRPr lang="en-US" dirty="0"/>
          </a:p>
        </p:txBody>
      </p:sp>
      <p:sp>
        <p:nvSpPr>
          <p:cNvPr id="2" name="Title 1"/>
          <p:cNvSpPr>
            <a:spLocks noGrp="1"/>
          </p:cNvSpPr>
          <p:nvPr>
            <p:ph type="title"/>
          </p:nvPr>
        </p:nvSpPr>
        <p:spPr/>
        <p:txBody>
          <a:bodyPr/>
          <a:lstStyle/>
          <a:p>
            <a:r>
              <a:rPr lang="en-US" dirty="0" smtClean="0"/>
              <a:t>What is Linux?</a:t>
            </a:r>
            <a:endParaRPr lang="en-US" dirty="0"/>
          </a:p>
        </p:txBody>
      </p:sp>
    </p:spTree>
    <p:extLst>
      <p:ext uri="{BB962C8B-B14F-4D97-AF65-F5344CB8AC3E}">
        <p14:creationId xmlns:p14="http://schemas.microsoft.com/office/powerpoint/2010/main" val="3234637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322" y="228600"/>
            <a:ext cx="6229350" cy="762000"/>
          </a:xfrm>
        </p:spPr>
        <p:txBody>
          <a:bodyPr>
            <a:normAutofit fontScale="90000"/>
          </a:bodyPr>
          <a:lstStyle/>
          <a:p>
            <a:pPr algn="ctr"/>
            <a:r>
              <a:rPr lang="en-US" dirty="0" smtClean="0"/>
              <a:t>Linux Has Many Distributions</a:t>
            </a:r>
            <a:endParaRPr lang="en-US" dirty="0"/>
          </a:p>
        </p:txBody>
      </p:sp>
      <p:pic>
        <p:nvPicPr>
          <p:cNvPr id="2050" name="Picture 2" descr="http://www.muylinux.com/wp-content/uploads/2009/04/logos-distro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1651" y="1143001"/>
            <a:ext cx="5550694" cy="375285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raspberry pi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7443" y="5048251"/>
            <a:ext cx="2442438" cy="153783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243758" y="5605670"/>
            <a:ext cx="6231258" cy="369332"/>
          </a:xfrm>
          <a:prstGeom prst="rect">
            <a:avLst/>
          </a:prstGeom>
          <a:noFill/>
        </p:spPr>
        <p:txBody>
          <a:bodyPr wrap="none" rtlCol="0">
            <a:spAutoFit/>
          </a:bodyPr>
          <a:lstStyle/>
          <a:p>
            <a:r>
              <a:rPr lang="en-US" dirty="0" smtClean="0"/>
              <a:t>We will use </a:t>
            </a:r>
            <a:r>
              <a:rPr lang="en-US" dirty="0" err="1" smtClean="0"/>
              <a:t>Raspbian</a:t>
            </a:r>
            <a:r>
              <a:rPr lang="en-US" dirty="0" smtClean="0"/>
              <a:t> on a Raspberry Pi 3 … it is based off </a:t>
            </a:r>
            <a:r>
              <a:rPr lang="en-US" dirty="0" err="1" smtClean="0"/>
              <a:t>debian</a:t>
            </a:r>
            <a:endParaRPr lang="en-US" dirty="0"/>
          </a:p>
        </p:txBody>
      </p:sp>
    </p:spTree>
    <p:extLst>
      <p:ext uri="{BB962C8B-B14F-4D97-AF65-F5344CB8AC3E}">
        <p14:creationId xmlns:p14="http://schemas.microsoft.com/office/powerpoint/2010/main" val="656118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 the Linux Intro Begin!</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00151" y="1447800"/>
            <a:ext cx="4505920" cy="4005262"/>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29300" y="1447800"/>
            <a:ext cx="2057400" cy="2209800"/>
          </a:xfrm>
          <a:prstGeom prst="rect">
            <a:avLst/>
          </a:prstGeom>
        </p:spPr>
      </p:pic>
      <p:sp>
        <p:nvSpPr>
          <p:cNvPr id="6" name="TextBox 5"/>
          <p:cNvSpPr txBox="1"/>
          <p:nvPr/>
        </p:nvSpPr>
        <p:spPr>
          <a:xfrm>
            <a:off x="2514600" y="5666510"/>
            <a:ext cx="2286000" cy="369332"/>
          </a:xfrm>
          <a:prstGeom prst="rect">
            <a:avLst/>
          </a:prstGeom>
          <a:noFill/>
        </p:spPr>
        <p:txBody>
          <a:bodyPr wrap="square" rtlCol="0">
            <a:spAutoFit/>
          </a:bodyPr>
          <a:lstStyle/>
          <a:p>
            <a:r>
              <a:rPr lang="en-US" dirty="0"/>
              <a:t>The Ideal Lab Facility</a:t>
            </a:r>
          </a:p>
        </p:txBody>
      </p:sp>
      <p:sp>
        <p:nvSpPr>
          <p:cNvPr id="7" name="TextBox 6"/>
          <p:cNvSpPr txBox="1"/>
          <p:nvPr/>
        </p:nvSpPr>
        <p:spPr>
          <a:xfrm>
            <a:off x="5872163" y="3810000"/>
            <a:ext cx="1971675" cy="646331"/>
          </a:xfrm>
          <a:prstGeom prst="rect">
            <a:avLst/>
          </a:prstGeom>
          <a:noFill/>
        </p:spPr>
        <p:txBody>
          <a:bodyPr wrap="square" rtlCol="0">
            <a:spAutoFit/>
          </a:bodyPr>
          <a:lstStyle/>
          <a:p>
            <a:r>
              <a:rPr lang="en-US" dirty="0"/>
              <a:t>Your Instructor Today</a:t>
            </a:r>
          </a:p>
        </p:txBody>
      </p:sp>
    </p:spTree>
    <p:extLst>
      <p:ext uri="{BB962C8B-B14F-4D97-AF65-F5344CB8AC3E}">
        <p14:creationId xmlns:p14="http://schemas.microsoft.com/office/powerpoint/2010/main" val="3272532518"/>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Linux File System</a:t>
            </a:r>
            <a:endParaRPr lang="en-US" dirty="0"/>
          </a:p>
        </p:txBody>
      </p:sp>
      <p:pic>
        <p:nvPicPr>
          <p:cNvPr id="7" name="Picture Placeholder 6"/>
          <p:cNvPicPr>
            <a:picLocks noGrp="1" noChangeAspect="1"/>
          </p:cNvPicPr>
          <p:nvPr>
            <p:ph type="pic" idx="4294967295"/>
          </p:nvPr>
        </p:nvPicPr>
        <p:blipFill>
          <a:blip r:embed="rId3">
            <a:extLst>
              <a:ext uri="{28A0092B-C50C-407E-A947-70E740481C1C}">
                <a14:useLocalDpi xmlns:a14="http://schemas.microsoft.com/office/drawing/2010/main" val="0"/>
              </a:ext>
            </a:extLst>
          </a:blip>
          <a:stretch>
            <a:fillRect/>
          </a:stretch>
        </p:blipFill>
        <p:spPr>
          <a:xfrm>
            <a:off x="2365513" y="1331844"/>
            <a:ext cx="6270404" cy="5408682"/>
          </a:xfrm>
        </p:spPr>
      </p:pic>
      <p:sp>
        <p:nvSpPr>
          <p:cNvPr id="6" name="Text Placeholder 5"/>
          <p:cNvSpPr>
            <a:spLocks noGrp="1"/>
          </p:cNvSpPr>
          <p:nvPr>
            <p:ph type="body" sz="half" idx="4294967295"/>
          </p:nvPr>
        </p:nvSpPr>
        <p:spPr>
          <a:xfrm>
            <a:off x="0" y="6257994"/>
            <a:ext cx="4837872" cy="600007"/>
          </a:xfrm>
        </p:spPr>
        <p:txBody>
          <a:bodyPr/>
          <a:lstStyle/>
          <a:p>
            <a:r>
              <a:rPr lang="en-US" dirty="0" smtClean="0"/>
              <a:t>A Typical Linux File System</a:t>
            </a:r>
            <a:endParaRPr lang="en-US" dirty="0"/>
          </a:p>
        </p:txBody>
      </p:sp>
    </p:spTree>
    <p:extLst>
      <p:ext uri="{BB962C8B-B14F-4D97-AF65-F5344CB8AC3E}">
        <p14:creationId xmlns:p14="http://schemas.microsoft.com/office/powerpoint/2010/main" val="38962055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https://upload.wikimedia.org/wikipedia/commons/e/e7/Bash_screensho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5377" y="0"/>
            <a:ext cx="3778623"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https://upload.wikimedia.org/wikipedia/commons/thumb/8/82/Gnu-bash-logo.svg/320px-Gnu-bash-logo.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16" y="187532"/>
            <a:ext cx="2286000" cy="128587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79514" y="1885916"/>
            <a:ext cx="5063986" cy="2031325"/>
          </a:xfrm>
          <a:prstGeom prst="rect">
            <a:avLst/>
          </a:prstGeom>
        </p:spPr>
        <p:txBody>
          <a:bodyPr wrap="square">
            <a:spAutoFit/>
          </a:bodyPr>
          <a:lstStyle/>
          <a:p>
            <a:r>
              <a:rPr lang="en-US" b="1" dirty="0" smtClean="0"/>
              <a:t>Bash</a:t>
            </a:r>
            <a:r>
              <a:rPr lang="en-US" dirty="0" smtClean="0"/>
              <a:t> is a Unix shell and command language written by Brian Fox for the GNU Project as a free software replacement for the Bourne shell. First released in 1989, it has been distributed widely as the default login shell for most Linux distributions and Apple's </a:t>
            </a:r>
            <a:r>
              <a:rPr lang="en-US" dirty="0" err="1" smtClean="0"/>
              <a:t>macOS</a:t>
            </a:r>
            <a:r>
              <a:rPr lang="en-US" dirty="0" smtClean="0"/>
              <a:t> (formerly OS X). A version is also available for Windows 10.</a:t>
            </a:r>
            <a:endParaRPr lang="en-US" dirty="0"/>
          </a:p>
        </p:txBody>
      </p:sp>
      <p:pic>
        <p:nvPicPr>
          <p:cNvPr id="11270" name="Picture 6" descr="Image result for git-bash"/>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16" y="4312064"/>
            <a:ext cx="1357520" cy="181002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533836" y="4478413"/>
            <a:ext cx="3473726" cy="2031325"/>
          </a:xfrm>
          <a:prstGeom prst="rect">
            <a:avLst/>
          </a:prstGeom>
          <a:noFill/>
        </p:spPr>
        <p:txBody>
          <a:bodyPr wrap="square" rtlCol="0">
            <a:spAutoFit/>
          </a:bodyPr>
          <a:lstStyle/>
          <a:p>
            <a:r>
              <a:rPr lang="en-US" dirty="0" smtClean="0"/>
              <a:t>However, since we are on Windows, we will use </a:t>
            </a:r>
            <a:r>
              <a:rPr lang="en-US" dirty="0" err="1" smtClean="0"/>
              <a:t>git</a:t>
            </a:r>
            <a:r>
              <a:rPr lang="en-US" dirty="0" smtClean="0"/>
              <a:t>-bash to practice today. Later, we will use it to login to our Linux robots.</a:t>
            </a:r>
          </a:p>
          <a:p>
            <a:endParaRPr lang="en-US" dirty="0"/>
          </a:p>
          <a:p>
            <a:r>
              <a:rPr lang="en-US" dirty="0" smtClean="0"/>
              <a:t>Also, later, we will cover the </a:t>
            </a:r>
            <a:r>
              <a:rPr lang="en-US" dirty="0" err="1" smtClean="0"/>
              <a:t>git</a:t>
            </a:r>
            <a:r>
              <a:rPr lang="en-US" dirty="0" smtClean="0"/>
              <a:t> part of </a:t>
            </a:r>
            <a:r>
              <a:rPr lang="en-US" dirty="0" err="1" smtClean="0"/>
              <a:t>git</a:t>
            </a:r>
            <a:r>
              <a:rPr lang="en-US" dirty="0" smtClean="0"/>
              <a:t>-bash.</a:t>
            </a:r>
            <a:endParaRPr lang="en-US" dirty="0"/>
          </a:p>
        </p:txBody>
      </p:sp>
    </p:spTree>
    <p:extLst>
      <p:ext uri="{BB962C8B-B14F-4D97-AF65-F5344CB8AC3E}">
        <p14:creationId xmlns:p14="http://schemas.microsoft.com/office/powerpoint/2010/main" val="3149616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txBox="1">
            <a:spLocks/>
          </p:cNvSpPr>
          <p:nvPr/>
        </p:nvSpPr>
        <p:spPr bwMode="auto">
          <a:xfrm>
            <a:off x="881743" y="344488"/>
            <a:ext cx="7894864" cy="73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4400" dirty="0">
                <a:latin typeface="Calibri" panose="020F0502020204030204" pitchFamily="34" charset="0"/>
              </a:rPr>
              <a:t>Introduction to Linux/Unix</a:t>
            </a:r>
          </a:p>
        </p:txBody>
      </p:sp>
      <p:sp>
        <p:nvSpPr>
          <p:cNvPr id="4" name="Rectangle 5"/>
          <p:cNvSpPr>
            <a:spLocks noChangeArrowheads="1"/>
          </p:cNvSpPr>
          <p:nvPr/>
        </p:nvSpPr>
        <p:spPr bwMode="auto">
          <a:xfrm>
            <a:off x="1232299" y="3960813"/>
            <a:ext cx="6611540" cy="2157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42950" lvl="1" indent="-285750">
              <a:spcBef>
                <a:spcPct val="20000"/>
              </a:spcBef>
              <a:buFontTx/>
              <a:buChar char="–"/>
              <a:defRPr/>
            </a:pPr>
            <a:r>
              <a:rPr lang="en-US" sz="2000" dirty="0">
                <a:solidFill>
                  <a:srgbClr val="000000"/>
                </a:solidFill>
                <a:cs typeface="Arial" pitchFamily="34" charset="0"/>
              </a:rPr>
              <a:t>Three Common Linux Commands: </a:t>
            </a:r>
            <a:r>
              <a:rPr lang="en-US" sz="2000" b="1" dirty="0" err="1">
                <a:solidFill>
                  <a:srgbClr val="000000"/>
                </a:solidFill>
                <a:cs typeface="Arial" pitchFamily="34" charset="0"/>
              </a:rPr>
              <a:t>pwd</a:t>
            </a:r>
            <a:r>
              <a:rPr lang="en-US" sz="2000" dirty="0">
                <a:solidFill>
                  <a:srgbClr val="000000"/>
                </a:solidFill>
                <a:cs typeface="Arial" pitchFamily="34" charset="0"/>
              </a:rPr>
              <a:t>,  </a:t>
            </a:r>
            <a:r>
              <a:rPr lang="en-US" sz="2000" b="1" dirty="0" err="1">
                <a:solidFill>
                  <a:srgbClr val="000000"/>
                </a:solidFill>
                <a:cs typeface="Arial" pitchFamily="34" charset="0"/>
              </a:rPr>
              <a:t>ls</a:t>
            </a:r>
            <a:r>
              <a:rPr lang="en-US" sz="2000" b="1" dirty="0">
                <a:solidFill>
                  <a:srgbClr val="000000"/>
                </a:solidFill>
                <a:cs typeface="Arial" pitchFamily="34" charset="0"/>
              </a:rPr>
              <a:t> </a:t>
            </a:r>
            <a:r>
              <a:rPr lang="en-US" sz="2000" dirty="0">
                <a:solidFill>
                  <a:srgbClr val="000000"/>
                </a:solidFill>
                <a:cs typeface="Arial" pitchFamily="34" charset="0"/>
              </a:rPr>
              <a:t>and</a:t>
            </a:r>
            <a:r>
              <a:rPr lang="en-US" sz="2000" b="1" dirty="0">
                <a:solidFill>
                  <a:srgbClr val="000000"/>
                </a:solidFill>
                <a:cs typeface="Arial" pitchFamily="34" charset="0"/>
              </a:rPr>
              <a:t> cd</a:t>
            </a:r>
          </a:p>
          <a:p>
            <a:pPr marL="1143000" lvl="2" indent="-228600">
              <a:spcBef>
                <a:spcPct val="20000"/>
              </a:spcBef>
              <a:buFontTx/>
              <a:buChar char="•"/>
              <a:defRPr/>
            </a:pPr>
            <a:r>
              <a:rPr lang="en-US" b="1" dirty="0" err="1">
                <a:cs typeface="Arial" pitchFamily="34" charset="0"/>
              </a:rPr>
              <a:t>pwd</a:t>
            </a:r>
            <a:r>
              <a:rPr lang="en-US" dirty="0">
                <a:solidFill>
                  <a:srgbClr val="FF0000"/>
                </a:solidFill>
                <a:cs typeface="Arial" pitchFamily="34" charset="0"/>
              </a:rPr>
              <a:t> – identifies the current path or directory</a:t>
            </a:r>
          </a:p>
          <a:p>
            <a:pPr marL="1143000" lvl="2" indent="-228600">
              <a:spcBef>
                <a:spcPct val="20000"/>
              </a:spcBef>
              <a:buFontTx/>
              <a:buChar char="•"/>
              <a:defRPr/>
            </a:pPr>
            <a:r>
              <a:rPr lang="en-US" b="1" dirty="0" err="1">
                <a:cs typeface="Arial" pitchFamily="34" charset="0"/>
              </a:rPr>
              <a:t>ls</a:t>
            </a:r>
            <a:r>
              <a:rPr lang="en-US" b="1" dirty="0">
                <a:cs typeface="Arial" pitchFamily="34" charset="0"/>
              </a:rPr>
              <a:t> </a:t>
            </a:r>
            <a:r>
              <a:rPr lang="en-US" dirty="0">
                <a:cs typeface="Arial" pitchFamily="34" charset="0"/>
              </a:rPr>
              <a:t>– </a:t>
            </a:r>
            <a:r>
              <a:rPr lang="en-US" dirty="0">
                <a:solidFill>
                  <a:srgbClr val="FF0000"/>
                </a:solidFill>
                <a:cs typeface="Arial" pitchFamily="34" charset="0"/>
              </a:rPr>
              <a:t>list the files and folders in the current directory</a:t>
            </a:r>
          </a:p>
          <a:p>
            <a:pPr marL="1143000" lvl="2" indent="-228600">
              <a:spcBef>
                <a:spcPct val="20000"/>
              </a:spcBef>
              <a:buFontTx/>
              <a:buChar char="•"/>
              <a:defRPr/>
            </a:pPr>
            <a:r>
              <a:rPr lang="en-US" b="1" dirty="0">
                <a:cs typeface="Arial" pitchFamily="34" charset="0"/>
              </a:rPr>
              <a:t>cd</a:t>
            </a:r>
            <a:r>
              <a:rPr lang="en-US" dirty="0">
                <a:solidFill>
                  <a:srgbClr val="FF0000"/>
                </a:solidFill>
                <a:cs typeface="Arial" pitchFamily="34" charset="0"/>
              </a:rPr>
              <a:t> </a:t>
            </a:r>
            <a:r>
              <a:rPr lang="en-US" i="1" dirty="0">
                <a:cs typeface="Arial" pitchFamily="34" charset="0"/>
              </a:rPr>
              <a:t>path</a:t>
            </a:r>
            <a:r>
              <a:rPr lang="en-US" dirty="0">
                <a:solidFill>
                  <a:srgbClr val="FF0000"/>
                </a:solidFill>
                <a:cs typeface="Arial" pitchFamily="34" charset="0"/>
              </a:rPr>
              <a:t> - move to the defined path (change directory) </a:t>
            </a:r>
          </a:p>
          <a:p>
            <a:pPr marL="1657350" lvl="3" indent="-285750">
              <a:spcBef>
                <a:spcPct val="20000"/>
              </a:spcBef>
              <a:buFont typeface="Arial" pitchFamily="34" charset="0"/>
              <a:buChar char="‒"/>
              <a:defRPr/>
            </a:pPr>
            <a:r>
              <a:rPr lang="en-US" b="1" dirty="0">
                <a:cs typeface="Arial" pitchFamily="34" charset="0"/>
              </a:rPr>
              <a:t>cd .. </a:t>
            </a:r>
            <a:r>
              <a:rPr lang="en-US" dirty="0">
                <a:solidFill>
                  <a:srgbClr val="FF0000"/>
                </a:solidFill>
                <a:cs typeface="Arial" pitchFamily="34" charset="0"/>
              </a:rPr>
              <a:t>(move up one directory), </a:t>
            </a:r>
          </a:p>
          <a:p>
            <a:pPr marL="1657350" lvl="3" indent="-285750">
              <a:spcBef>
                <a:spcPct val="20000"/>
              </a:spcBef>
              <a:buFont typeface="Arial" pitchFamily="34" charset="0"/>
              <a:buChar char="‒"/>
              <a:defRPr/>
            </a:pPr>
            <a:r>
              <a:rPr lang="en-US" b="1" dirty="0">
                <a:cs typeface="Arial" pitchFamily="34" charset="0"/>
              </a:rPr>
              <a:t>cd ../.. </a:t>
            </a:r>
            <a:r>
              <a:rPr lang="en-US" dirty="0">
                <a:solidFill>
                  <a:srgbClr val="FF0000"/>
                </a:solidFill>
                <a:cs typeface="Arial" pitchFamily="34" charset="0"/>
              </a:rPr>
              <a:t>( move up two directories)</a:t>
            </a:r>
            <a:endParaRPr lang="en-US" sz="1400" dirty="0">
              <a:cs typeface="Arial" pitchFamily="34" charset="0"/>
            </a:endParaRPr>
          </a:p>
          <a:p>
            <a:pPr lvl="1">
              <a:spcBef>
                <a:spcPct val="20000"/>
              </a:spcBef>
              <a:defRPr/>
            </a:pPr>
            <a:endParaRPr lang="en-US" dirty="0">
              <a:solidFill>
                <a:srgbClr val="FF0000"/>
              </a:solidFill>
            </a:endParaRPr>
          </a:p>
          <a:p>
            <a:pPr lvl="2">
              <a:spcBef>
                <a:spcPct val="20000"/>
              </a:spcBef>
              <a:defRPr/>
            </a:pPr>
            <a:endParaRPr lang="en-US" dirty="0">
              <a:solidFill>
                <a:srgbClr val="FF0000"/>
              </a:solidFill>
            </a:endParaRPr>
          </a:p>
          <a:p>
            <a:pPr marL="1143000" lvl="2" indent="-228600">
              <a:spcBef>
                <a:spcPct val="20000"/>
              </a:spcBef>
              <a:buFontTx/>
              <a:buChar char="•"/>
              <a:defRPr/>
            </a:pPr>
            <a:endParaRPr lang="en-US" dirty="0">
              <a:solidFill>
                <a:srgbClr val="FF0000"/>
              </a:solidFill>
            </a:endParaRPr>
          </a:p>
        </p:txBody>
      </p:sp>
      <p:pic>
        <p:nvPicPr>
          <p:cNvPr id="44036" name="Picture 5"/>
          <p:cNvPicPr>
            <a:picLocks noChangeAspect="1"/>
          </p:cNvPicPr>
          <p:nvPr/>
        </p:nvPicPr>
        <p:blipFill>
          <a:blip r:embed="rId2">
            <a:extLst>
              <a:ext uri="{28A0092B-C50C-407E-A947-70E740481C1C}">
                <a14:useLocalDpi xmlns:a14="http://schemas.microsoft.com/office/drawing/2010/main" val="0"/>
              </a:ext>
            </a:extLst>
          </a:blip>
          <a:srcRect b="53053"/>
          <a:stretch>
            <a:fillRect/>
          </a:stretch>
        </p:blipFill>
        <p:spPr bwMode="auto">
          <a:xfrm>
            <a:off x="1746647" y="1331459"/>
            <a:ext cx="5850731" cy="226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467402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221</TotalTime>
  <Words>778</Words>
  <Application>Microsoft Office PowerPoint</Application>
  <PresentationFormat>On-screen Show (4:3)</PresentationFormat>
  <Paragraphs>125</Paragraphs>
  <Slides>15</Slides>
  <Notes>5</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PowerPoint Presentation</vt:lpstr>
      <vt:lpstr>Overview</vt:lpstr>
      <vt:lpstr>What is Linux? Linux + GNU Utilities = Free Unix</vt:lpstr>
      <vt:lpstr>What is Linux?</vt:lpstr>
      <vt:lpstr>Linux Has Many Distributions</vt:lpstr>
      <vt:lpstr>Let the Linux Intro Begin!</vt:lpstr>
      <vt:lpstr>The Linux File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USAFA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Walchko, Kevin J Maj USAF USAFA USAFA/DFEC</dc:creator>
  <cp:lastModifiedBy>Test!!</cp:lastModifiedBy>
  <cp:revision>9</cp:revision>
  <dcterms:created xsi:type="dcterms:W3CDTF">2017-06-26T16:44:09Z</dcterms:created>
  <dcterms:modified xsi:type="dcterms:W3CDTF">2017-08-14T17:07:38Z</dcterms:modified>
</cp:coreProperties>
</file>