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2.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3.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68" r:id="rId3"/>
    <p:sldId id="257" r:id="rId4"/>
    <p:sldId id="266" r:id="rId5"/>
    <p:sldId id="272" r:id="rId6"/>
    <p:sldId id="273" r:id="rId7"/>
    <p:sldId id="258" r:id="rId8"/>
    <p:sldId id="259" r:id="rId9"/>
    <p:sldId id="260" r:id="rId10"/>
    <p:sldId id="261" r:id="rId11"/>
    <p:sldId id="262" r:id="rId12"/>
    <p:sldId id="263" r:id="rId13"/>
    <p:sldId id="269" r:id="rId14"/>
    <p:sldId id="267" r:id="rId15"/>
    <p:sldId id="264" r:id="rId16"/>
    <p:sldId id="271" r:id="rId17"/>
    <p:sldId id="270" r:id="rId18"/>
    <p:sldId id="265"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3" autoAdjust="0"/>
    <p:restoredTop sz="94660"/>
  </p:normalViewPr>
  <p:slideViewPr>
    <p:cSldViewPr snapToGrid="0">
      <p:cViewPr varScale="1">
        <p:scale>
          <a:sx n="86" d="100"/>
          <a:sy n="86" d="100"/>
        </p:scale>
        <p:origin x="-84" y="-75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BB6A22-A7C2-4885-8ACD-87C02F470EBD}" type="datetimeFigureOut">
              <a:rPr lang="en-US" smtClean="0"/>
              <a:t>8/14/2017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23D96F-0958-46EE-B765-59A51B27ADA4}" type="slidenum">
              <a:rPr lang="en-US" smtClean="0"/>
              <a:t>‹#›</a:t>
            </a:fld>
            <a:endParaRPr lang="en-US"/>
          </a:p>
        </p:txBody>
      </p:sp>
    </p:spTree>
    <p:extLst>
      <p:ext uri="{BB962C8B-B14F-4D97-AF65-F5344CB8AC3E}">
        <p14:creationId xmlns:p14="http://schemas.microsoft.com/office/powerpoint/2010/main" val="1940590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327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panose="020B0604020202020204" pitchFamily="34" charset="0"/>
                <a:ea typeface="MS PGothic" panose="020B0600070205080204" pitchFamily="34" charset="-128"/>
              </a:defRPr>
            </a:lvl1pPr>
            <a:lvl2pPr marL="742950" indent="-285750" defTabSz="990600" eaLnBrk="0" hangingPunct="0">
              <a:defRPr>
                <a:solidFill>
                  <a:schemeClr val="tx1"/>
                </a:solidFill>
                <a:latin typeface="Arial" panose="020B0604020202020204" pitchFamily="34" charset="0"/>
                <a:ea typeface="MS PGothic" panose="020B0600070205080204" pitchFamily="34" charset="-128"/>
              </a:defRPr>
            </a:lvl2pPr>
            <a:lvl3pPr marL="1143000" indent="-228600" defTabSz="990600" eaLnBrk="0" hangingPunct="0">
              <a:defRPr>
                <a:solidFill>
                  <a:schemeClr val="tx1"/>
                </a:solidFill>
                <a:latin typeface="Arial" panose="020B0604020202020204" pitchFamily="34" charset="0"/>
                <a:ea typeface="MS PGothic" panose="020B0600070205080204" pitchFamily="34" charset="-128"/>
              </a:defRPr>
            </a:lvl3pPr>
            <a:lvl4pPr marL="1600200" indent="-228600" defTabSz="990600" eaLnBrk="0" hangingPunct="0">
              <a:defRPr>
                <a:solidFill>
                  <a:schemeClr val="tx1"/>
                </a:solidFill>
                <a:latin typeface="Arial" panose="020B0604020202020204" pitchFamily="34" charset="0"/>
                <a:ea typeface="MS PGothic" panose="020B0600070205080204" pitchFamily="34" charset="-128"/>
              </a:defRPr>
            </a:lvl4pPr>
            <a:lvl5pPr marL="2057400" indent="-228600" defTabSz="990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101034B8-D334-4F59-B653-3D96602D9B11}" type="slidenum">
              <a:rPr lang="en-US" altLang="en-US"/>
              <a:pPr eaLnBrk="1" hangingPunct="1"/>
              <a:t>4</a:t>
            </a:fld>
            <a:endParaRPr lang="en-US" altLang="en-US"/>
          </a:p>
        </p:txBody>
      </p:sp>
    </p:spTree>
    <p:extLst>
      <p:ext uri="{BB962C8B-B14F-4D97-AF65-F5344CB8AC3E}">
        <p14:creationId xmlns:p14="http://schemas.microsoft.com/office/powerpoint/2010/main" val="427119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30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panose="020B0604020202020204" pitchFamily="34" charset="0"/>
                <a:ea typeface="MS PGothic" panose="020B0600070205080204" pitchFamily="34" charset="-128"/>
              </a:defRPr>
            </a:lvl1pPr>
            <a:lvl2pPr marL="742950" indent="-285750" defTabSz="990600" eaLnBrk="0" hangingPunct="0">
              <a:defRPr>
                <a:solidFill>
                  <a:schemeClr val="tx1"/>
                </a:solidFill>
                <a:latin typeface="Arial" panose="020B0604020202020204" pitchFamily="34" charset="0"/>
                <a:ea typeface="MS PGothic" panose="020B0600070205080204" pitchFamily="34" charset="-128"/>
              </a:defRPr>
            </a:lvl2pPr>
            <a:lvl3pPr marL="1143000" indent="-228600" defTabSz="990600" eaLnBrk="0" hangingPunct="0">
              <a:defRPr>
                <a:solidFill>
                  <a:schemeClr val="tx1"/>
                </a:solidFill>
                <a:latin typeface="Arial" panose="020B0604020202020204" pitchFamily="34" charset="0"/>
                <a:ea typeface="MS PGothic" panose="020B0600070205080204" pitchFamily="34" charset="-128"/>
              </a:defRPr>
            </a:lvl3pPr>
            <a:lvl4pPr marL="1600200" indent="-228600" defTabSz="990600" eaLnBrk="0" hangingPunct="0">
              <a:defRPr>
                <a:solidFill>
                  <a:schemeClr val="tx1"/>
                </a:solidFill>
                <a:latin typeface="Arial" panose="020B0604020202020204" pitchFamily="34" charset="0"/>
                <a:ea typeface="MS PGothic" panose="020B0600070205080204" pitchFamily="34" charset="-128"/>
              </a:defRPr>
            </a:lvl4pPr>
            <a:lvl5pPr marL="2057400" indent="-228600" defTabSz="990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A4ECD4D6-3D4D-4813-B551-9EC5F388D9C3}" type="slidenum">
              <a:rPr lang="en-US" altLang="en-US"/>
              <a:pPr eaLnBrk="1" hangingPunct="1"/>
              <a:t>8</a:t>
            </a:fld>
            <a:endParaRPr lang="en-US" altLang="en-US"/>
          </a:p>
        </p:txBody>
      </p:sp>
    </p:spTree>
    <p:extLst>
      <p:ext uri="{BB962C8B-B14F-4D97-AF65-F5344CB8AC3E}">
        <p14:creationId xmlns:p14="http://schemas.microsoft.com/office/powerpoint/2010/main" val="2102567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r>
              <a:rPr lang="en-US" dirty="0" smtClean="0">
                <a:ea typeface="ＭＳ Ｐゴシック" charset="-128"/>
              </a:rPr>
              <a:t>$ </a:t>
            </a:r>
            <a:r>
              <a:rPr lang="en-US" dirty="0" err="1" smtClean="0">
                <a:ea typeface="ＭＳ Ｐゴシック" charset="-128"/>
              </a:rPr>
              <a:t>git</a:t>
            </a:r>
            <a:r>
              <a:rPr lang="en-US" dirty="0" smtClean="0">
                <a:ea typeface="ＭＳ Ｐゴシック" charset="-128"/>
              </a:rPr>
              <a:t> remote -v</a:t>
            </a:r>
          </a:p>
          <a:p>
            <a:pPr marL="228600">
              <a:defRPr/>
            </a:pPr>
            <a:r>
              <a:rPr lang="en-US" dirty="0" smtClean="0">
                <a:ea typeface="ＭＳ Ｐゴシック" charset="-128"/>
              </a:rPr>
              <a:t>origin  https://github.com/rea2000/santalist.git (fetch)</a:t>
            </a:r>
          </a:p>
          <a:p>
            <a:pPr marL="228600">
              <a:defRPr/>
            </a:pPr>
            <a:r>
              <a:rPr lang="en-US" dirty="0" smtClean="0">
                <a:ea typeface="ＭＳ Ｐゴシック" charset="-128"/>
              </a:rPr>
              <a:t>origin  https</a:t>
            </a:r>
            <a:r>
              <a:rPr lang="en-US" smtClean="0">
                <a:ea typeface="ＭＳ Ｐゴシック" charset="-128"/>
              </a:rPr>
              <a:t>://github.com/rea2000/santalist.git </a:t>
            </a:r>
            <a:r>
              <a:rPr lang="en-US" dirty="0" smtClean="0">
                <a:ea typeface="ＭＳ Ｐゴシック" charset="-128"/>
              </a:rPr>
              <a:t>(push)</a:t>
            </a:r>
          </a:p>
          <a:p>
            <a:pPr>
              <a:defRPr/>
            </a:pPr>
            <a:endParaRPr lang="en-US" dirty="0">
              <a:ea typeface="ＭＳ Ｐゴシック" charset="-128"/>
            </a:endParaRPr>
          </a:p>
        </p:txBody>
      </p:sp>
      <p:sp>
        <p:nvSpPr>
          <p:cNvPr id="317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panose="020B0604020202020204" pitchFamily="34" charset="0"/>
                <a:ea typeface="MS PGothic" panose="020B0600070205080204" pitchFamily="34" charset="-128"/>
              </a:defRPr>
            </a:lvl1pPr>
            <a:lvl2pPr marL="742950" indent="-285750" defTabSz="990600" eaLnBrk="0" hangingPunct="0">
              <a:defRPr>
                <a:solidFill>
                  <a:schemeClr val="tx1"/>
                </a:solidFill>
                <a:latin typeface="Arial" panose="020B0604020202020204" pitchFamily="34" charset="0"/>
                <a:ea typeface="MS PGothic" panose="020B0600070205080204" pitchFamily="34" charset="-128"/>
              </a:defRPr>
            </a:lvl2pPr>
            <a:lvl3pPr marL="1143000" indent="-228600" defTabSz="990600" eaLnBrk="0" hangingPunct="0">
              <a:defRPr>
                <a:solidFill>
                  <a:schemeClr val="tx1"/>
                </a:solidFill>
                <a:latin typeface="Arial" panose="020B0604020202020204" pitchFamily="34" charset="0"/>
                <a:ea typeface="MS PGothic" panose="020B0600070205080204" pitchFamily="34" charset="-128"/>
              </a:defRPr>
            </a:lvl3pPr>
            <a:lvl4pPr marL="1600200" indent="-228600" defTabSz="990600" eaLnBrk="0" hangingPunct="0">
              <a:defRPr>
                <a:solidFill>
                  <a:schemeClr val="tx1"/>
                </a:solidFill>
                <a:latin typeface="Arial" panose="020B0604020202020204" pitchFamily="34" charset="0"/>
                <a:ea typeface="MS PGothic" panose="020B0600070205080204" pitchFamily="34" charset="-128"/>
              </a:defRPr>
            </a:lvl4pPr>
            <a:lvl5pPr marL="2057400" indent="-228600" defTabSz="990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A20F67FD-85F6-48DD-B952-3EF8FA8E51E8}" type="slidenum">
              <a:rPr lang="en-US" altLang="en-US"/>
              <a:pPr eaLnBrk="1" hangingPunct="1"/>
              <a:t>12</a:t>
            </a:fld>
            <a:endParaRPr lang="en-US" altLang="en-US"/>
          </a:p>
        </p:txBody>
      </p:sp>
    </p:spTree>
    <p:extLst>
      <p:ext uri="{BB962C8B-B14F-4D97-AF65-F5344CB8AC3E}">
        <p14:creationId xmlns:p14="http://schemas.microsoft.com/office/powerpoint/2010/main" val="103166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E770A20-EC02-4812-91EC-C1F9A5CEF2B1}" type="datetimeFigureOut">
              <a:rPr lang="en-US" smtClean="0"/>
              <a:t>8/14/2017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F0D240-1DE9-446A-9EDA-353E4D739DA4}" type="slidenum">
              <a:rPr lang="en-US" smtClean="0"/>
              <a:t>‹#›</a:t>
            </a:fld>
            <a:endParaRPr lang="en-US"/>
          </a:p>
        </p:txBody>
      </p:sp>
    </p:spTree>
    <p:extLst>
      <p:ext uri="{BB962C8B-B14F-4D97-AF65-F5344CB8AC3E}">
        <p14:creationId xmlns:p14="http://schemas.microsoft.com/office/powerpoint/2010/main" val="1795549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770A20-EC02-4812-91EC-C1F9A5CEF2B1}" type="datetimeFigureOut">
              <a:rPr lang="en-US" smtClean="0"/>
              <a:t>8/14/2017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F0D240-1DE9-446A-9EDA-353E4D739DA4}" type="slidenum">
              <a:rPr lang="en-US" smtClean="0"/>
              <a:t>‹#›</a:t>
            </a:fld>
            <a:endParaRPr lang="en-US"/>
          </a:p>
        </p:txBody>
      </p:sp>
    </p:spTree>
    <p:extLst>
      <p:ext uri="{BB962C8B-B14F-4D97-AF65-F5344CB8AC3E}">
        <p14:creationId xmlns:p14="http://schemas.microsoft.com/office/powerpoint/2010/main" val="1687014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770A20-EC02-4812-91EC-C1F9A5CEF2B1}" type="datetimeFigureOut">
              <a:rPr lang="en-US" smtClean="0"/>
              <a:t>8/14/2017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F0D240-1DE9-446A-9EDA-353E4D739DA4}" type="slidenum">
              <a:rPr lang="en-US" smtClean="0"/>
              <a:t>‹#›</a:t>
            </a:fld>
            <a:endParaRPr lang="en-US"/>
          </a:p>
        </p:txBody>
      </p:sp>
    </p:spTree>
    <p:extLst>
      <p:ext uri="{BB962C8B-B14F-4D97-AF65-F5344CB8AC3E}">
        <p14:creationId xmlns:p14="http://schemas.microsoft.com/office/powerpoint/2010/main" val="500202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770A20-EC02-4812-91EC-C1F9A5CEF2B1}" type="datetimeFigureOut">
              <a:rPr lang="en-US" smtClean="0"/>
              <a:t>8/14/2017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F0D240-1DE9-446A-9EDA-353E4D739DA4}" type="slidenum">
              <a:rPr lang="en-US" smtClean="0"/>
              <a:t>‹#›</a:t>
            </a:fld>
            <a:endParaRPr lang="en-US"/>
          </a:p>
        </p:txBody>
      </p:sp>
    </p:spTree>
    <p:extLst>
      <p:ext uri="{BB962C8B-B14F-4D97-AF65-F5344CB8AC3E}">
        <p14:creationId xmlns:p14="http://schemas.microsoft.com/office/powerpoint/2010/main" val="809160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770A20-EC02-4812-91EC-C1F9A5CEF2B1}" type="datetimeFigureOut">
              <a:rPr lang="en-US" smtClean="0"/>
              <a:t>8/14/2017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F0D240-1DE9-446A-9EDA-353E4D739DA4}" type="slidenum">
              <a:rPr lang="en-US" smtClean="0"/>
              <a:t>‹#›</a:t>
            </a:fld>
            <a:endParaRPr lang="en-US"/>
          </a:p>
        </p:txBody>
      </p:sp>
    </p:spTree>
    <p:extLst>
      <p:ext uri="{BB962C8B-B14F-4D97-AF65-F5344CB8AC3E}">
        <p14:creationId xmlns:p14="http://schemas.microsoft.com/office/powerpoint/2010/main" val="442239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E770A20-EC02-4812-91EC-C1F9A5CEF2B1}" type="datetimeFigureOut">
              <a:rPr lang="en-US" smtClean="0"/>
              <a:t>8/14/2017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F0D240-1DE9-446A-9EDA-353E4D739DA4}" type="slidenum">
              <a:rPr lang="en-US" smtClean="0"/>
              <a:t>‹#›</a:t>
            </a:fld>
            <a:endParaRPr lang="en-US"/>
          </a:p>
        </p:txBody>
      </p:sp>
    </p:spTree>
    <p:extLst>
      <p:ext uri="{BB962C8B-B14F-4D97-AF65-F5344CB8AC3E}">
        <p14:creationId xmlns:p14="http://schemas.microsoft.com/office/powerpoint/2010/main" val="1971020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E770A20-EC02-4812-91EC-C1F9A5CEF2B1}" type="datetimeFigureOut">
              <a:rPr lang="en-US" smtClean="0"/>
              <a:t>8/14/2017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F0D240-1DE9-446A-9EDA-353E4D739DA4}" type="slidenum">
              <a:rPr lang="en-US" smtClean="0"/>
              <a:t>‹#›</a:t>
            </a:fld>
            <a:endParaRPr lang="en-US"/>
          </a:p>
        </p:txBody>
      </p:sp>
    </p:spTree>
    <p:extLst>
      <p:ext uri="{BB962C8B-B14F-4D97-AF65-F5344CB8AC3E}">
        <p14:creationId xmlns:p14="http://schemas.microsoft.com/office/powerpoint/2010/main" val="1371458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E770A20-EC02-4812-91EC-C1F9A5CEF2B1}" type="datetimeFigureOut">
              <a:rPr lang="en-US" smtClean="0"/>
              <a:t>8/14/2017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F0D240-1DE9-446A-9EDA-353E4D739DA4}" type="slidenum">
              <a:rPr lang="en-US" smtClean="0"/>
              <a:t>‹#›</a:t>
            </a:fld>
            <a:endParaRPr lang="en-US"/>
          </a:p>
        </p:txBody>
      </p:sp>
    </p:spTree>
    <p:extLst>
      <p:ext uri="{BB962C8B-B14F-4D97-AF65-F5344CB8AC3E}">
        <p14:creationId xmlns:p14="http://schemas.microsoft.com/office/powerpoint/2010/main" val="3525462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770A20-EC02-4812-91EC-C1F9A5CEF2B1}" type="datetimeFigureOut">
              <a:rPr lang="en-US" smtClean="0"/>
              <a:t>8/14/2017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F0D240-1DE9-446A-9EDA-353E4D739DA4}" type="slidenum">
              <a:rPr lang="en-US" smtClean="0"/>
              <a:t>‹#›</a:t>
            </a:fld>
            <a:endParaRPr lang="en-US"/>
          </a:p>
        </p:txBody>
      </p:sp>
    </p:spTree>
    <p:extLst>
      <p:ext uri="{BB962C8B-B14F-4D97-AF65-F5344CB8AC3E}">
        <p14:creationId xmlns:p14="http://schemas.microsoft.com/office/powerpoint/2010/main" val="245754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770A20-EC02-4812-91EC-C1F9A5CEF2B1}" type="datetimeFigureOut">
              <a:rPr lang="en-US" smtClean="0"/>
              <a:t>8/14/2017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F0D240-1DE9-446A-9EDA-353E4D739DA4}" type="slidenum">
              <a:rPr lang="en-US" smtClean="0"/>
              <a:t>‹#›</a:t>
            </a:fld>
            <a:endParaRPr lang="en-US"/>
          </a:p>
        </p:txBody>
      </p:sp>
    </p:spTree>
    <p:extLst>
      <p:ext uri="{BB962C8B-B14F-4D97-AF65-F5344CB8AC3E}">
        <p14:creationId xmlns:p14="http://schemas.microsoft.com/office/powerpoint/2010/main" val="535578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770A20-EC02-4812-91EC-C1F9A5CEF2B1}" type="datetimeFigureOut">
              <a:rPr lang="en-US" smtClean="0"/>
              <a:t>8/14/2017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F0D240-1DE9-446A-9EDA-353E4D739DA4}" type="slidenum">
              <a:rPr lang="en-US" smtClean="0"/>
              <a:t>‹#›</a:t>
            </a:fld>
            <a:endParaRPr lang="en-US"/>
          </a:p>
        </p:txBody>
      </p:sp>
    </p:spTree>
    <p:extLst>
      <p:ext uri="{BB962C8B-B14F-4D97-AF65-F5344CB8AC3E}">
        <p14:creationId xmlns:p14="http://schemas.microsoft.com/office/powerpoint/2010/main" val="3244856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770A20-EC02-4812-91EC-C1F9A5CEF2B1}" type="datetimeFigureOut">
              <a:rPr lang="en-US" smtClean="0"/>
              <a:t>8/14/2017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F0D240-1DE9-446A-9EDA-353E4D739DA4}" type="slidenum">
              <a:rPr lang="en-US" smtClean="0"/>
              <a:t>‹#›</a:t>
            </a:fld>
            <a:endParaRPr lang="en-US"/>
          </a:p>
        </p:txBody>
      </p:sp>
    </p:spTree>
    <p:extLst>
      <p:ext uri="{BB962C8B-B14F-4D97-AF65-F5344CB8AC3E}">
        <p14:creationId xmlns:p14="http://schemas.microsoft.com/office/powerpoint/2010/main" val="885564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s>
</file>

<file path=ppt/slides/_rels/slide12.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5" Type="http://schemas.openxmlformats.org/officeDocument/2006/relationships/notesSlide" Target="../notesSlides/notesSlide3.xml"/><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tags" Target="../tags/tag20.xml"/><Relationship Id="rId4" Type="http://schemas.openxmlformats.org/officeDocument/2006/relationships/hyperlink" Target="mailto:youremail@whatever.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hyperlink" Target="https://github.com/torvalds/linux" TargetMode="External"/><Relationship Id="rId4" Type="http://schemas.openxmlformats.org/officeDocument/2006/relationships/hyperlink" Target="http://github.com/" TargetMode="Externa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tags" Target="../tags/tag24.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7.xml"/><Relationship Id="rId1" Type="http://schemas.openxmlformats.org/officeDocument/2006/relationships/tags" Target="../tags/tag26.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9.xml"/><Relationship Id="rId1" Type="http://schemas.openxmlformats.org/officeDocument/2006/relationships/tags" Target="../tags/tag28.xml"/></Relationships>
</file>

<file path=ppt/slides/_rels/slide2.xml.rels><?xml version="1.0" encoding="UTF-8" standalone="yes"?>
<Relationships xmlns="http://schemas.openxmlformats.org/package/2006/relationships"><Relationship Id="rId3" Type="http://schemas.openxmlformats.org/officeDocument/2006/relationships/hyperlink" Target="http://rogerdudler.github.io/git-guide/" TargetMode="External"/><Relationship Id="rId2" Type="http://schemas.openxmlformats.org/officeDocument/2006/relationships/hyperlink" Target="https://git-scm.com/book/en/v2" TargetMode="External"/><Relationship Id="rId1" Type="http://schemas.openxmlformats.org/officeDocument/2006/relationships/slideLayout" Target="../slideLayouts/slideLayout2.xml"/><Relationship Id="rId6" Type="http://schemas.openxmlformats.org/officeDocument/2006/relationships/hyperlink" Target="http://ndpsoftware.com/git-cheatsheet.html" TargetMode="External"/><Relationship Id="rId5" Type="http://schemas.openxmlformats.org/officeDocument/2006/relationships/hyperlink" Target="https://www.youtube.com/watch?v=5Q7omG_9RkI" TargetMode="External"/><Relationship Id="rId4" Type="http://schemas.openxmlformats.org/officeDocument/2006/relationships/hyperlink" Target="http://marklodato.github.io/visual-git-guide/index-en.html" TargetMode="Externa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1.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hyperlink" Target="mailto:buggs@gmail.com" TargetMode="Externa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git-scm.com/images/logos/downloads/Git-Logo-2Colo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6513" y="1500462"/>
            <a:ext cx="8667750" cy="361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4340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custDataLst>
              <p:tags r:id="rId1"/>
            </p:custDataLst>
          </p:nvPr>
        </p:nvSpPr>
        <p:spPr/>
        <p:txBody>
          <a:bodyPr/>
          <a:lstStyle/>
          <a:p>
            <a:r>
              <a:rPr lang="en-US" altLang="en-US" smtClean="0"/>
              <a:t>Status and Diff</a:t>
            </a:r>
          </a:p>
        </p:txBody>
      </p:sp>
      <p:sp>
        <p:nvSpPr>
          <p:cNvPr id="3" name="Content Placeholder 2"/>
          <p:cNvSpPr>
            <a:spLocks noGrp="1"/>
          </p:cNvSpPr>
          <p:nvPr>
            <p:ph idx="1"/>
            <p:custDataLst>
              <p:tags r:id="rId2"/>
            </p:custDataLst>
          </p:nvPr>
        </p:nvSpPr>
        <p:spPr/>
        <p:txBody>
          <a:bodyPr>
            <a:normAutofit fontScale="92500" lnSpcReduction="20000"/>
          </a:bodyPr>
          <a:lstStyle/>
          <a:p>
            <a:pPr>
              <a:defRPr/>
            </a:pPr>
            <a:r>
              <a:rPr lang="en-US" dirty="0" smtClean="0">
                <a:solidFill>
                  <a:schemeClr val="tx1"/>
                </a:solidFill>
                <a:ea typeface="ＭＳ Ｐゴシック" charset="-128"/>
              </a:rPr>
              <a:t>To view </a:t>
            </a:r>
            <a:r>
              <a:rPr lang="en-US" dirty="0">
                <a:solidFill>
                  <a:schemeClr val="tx1"/>
                </a:solidFill>
                <a:ea typeface="ＭＳ Ｐゴシック" charset="-128"/>
              </a:rPr>
              <a:t>the </a:t>
            </a:r>
            <a:r>
              <a:rPr lang="en-US" b="1" dirty="0">
                <a:solidFill>
                  <a:schemeClr val="tx1"/>
                </a:solidFill>
                <a:ea typeface="ＭＳ Ｐゴシック" charset="-128"/>
              </a:rPr>
              <a:t>status</a:t>
            </a:r>
            <a:r>
              <a:rPr lang="en-US" dirty="0">
                <a:solidFill>
                  <a:schemeClr val="tx1"/>
                </a:solidFill>
                <a:ea typeface="ＭＳ Ｐゴシック" charset="-128"/>
              </a:rPr>
              <a:t> of your files in the working directory and staging </a:t>
            </a:r>
            <a:r>
              <a:rPr lang="en-US" dirty="0" smtClean="0">
                <a:solidFill>
                  <a:schemeClr val="tx1"/>
                </a:solidFill>
                <a:ea typeface="ＭＳ Ｐゴシック" charset="-128"/>
              </a:rPr>
              <a:t>area:</a:t>
            </a:r>
          </a:p>
          <a:p>
            <a:pPr indent="0">
              <a:buNone/>
              <a:defRPr/>
            </a:pPr>
            <a:r>
              <a:rPr lang="en-US" b="1" dirty="0">
                <a:solidFill>
                  <a:srgbClr val="404040"/>
                </a:solidFill>
                <a:latin typeface="Consolas" charset="0"/>
                <a:ea typeface="ＭＳ Ｐゴシック" charset="-128"/>
              </a:rPr>
              <a:t>$ </a:t>
            </a:r>
            <a:r>
              <a:rPr lang="en-US" b="1" dirty="0" err="1">
                <a:solidFill>
                  <a:srgbClr val="404040"/>
                </a:solidFill>
                <a:latin typeface="Consolas" charset="0"/>
                <a:ea typeface="ＭＳ Ｐゴシック" charset="-128"/>
              </a:rPr>
              <a:t>git</a:t>
            </a:r>
            <a:r>
              <a:rPr lang="en-US" b="1" dirty="0">
                <a:solidFill>
                  <a:srgbClr val="404040"/>
                </a:solidFill>
                <a:latin typeface="Consolas" charset="0"/>
                <a:ea typeface="ＭＳ Ｐゴシック" charset="-128"/>
              </a:rPr>
              <a:t> status	</a:t>
            </a:r>
            <a:r>
              <a:rPr lang="en-US" b="1" dirty="0" smtClean="0">
                <a:solidFill>
                  <a:srgbClr val="404040"/>
                </a:solidFill>
                <a:latin typeface="Consolas" charset="0"/>
                <a:ea typeface="ＭＳ Ｐゴシック" charset="-128"/>
              </a:rPr>
              <a:t>	</a:t>
            </a:r>
            <a:r>
              <a:rPr lang="en-US" dirty="0" smtClean="0">
                <a:ea typeface="ＭＳ Ｐゴシック" charset="-128"/>
              </a:rPr>
              <a:t>or</a:t>
            </a:r>
            <a:r>
              <a:rPr lang="en-US" b="1" dirty="0" smtClean="0">
                <a:solidFill>
                  <a:srgbClr val="404040"/>
                </a:solidFill>
                <a:latin typeface="Consolas" charset="0"/>
                <a:ea typeface="ＭＳ Ｐゴシック" charset="-128"/>
              </a:rPr>
              <a:t> </a:t>
            </a:r>
          </a:p>
          <a:p>
            <a:pPr indent="0">
              <a:buNone/>
              <a:defRPr/>
            </a:pPr>
            <a:r>
              <a:rPr lang="en-US" b="1" dirty="0" smtClean="0">
                <a:solidFill>
                  <a:srgbClr val="404040"/>
                </a:solidFill>
                <a:latin typeface="Consolas" charset="0"/>
                <a:ea typeface="ＭＳ Ｐゴシック" charset="-128"/>
              </a:rPr>
              <a:t>$ </a:t>
            </a:r>
            <a:r>
              <a:rPr lang="en-US" b="1" dirty="0" err="1" smtClean="0">
                <a:solidFill>
                  <a:srgbClr val="404040"/>
                </a:solidFill>
                <a:latin typeface="Consolas" charset="0"/>
                <a:ea typeface="ＭＳ Ｐゴシック" charset="-128"/>
              </a:rPr>
              <a:t>git</a:t>
            </a:r>
            <a:r>
              <a:rPr lang="en-US" b="1" dirty="0" smtClean="0">
                <a:solidFill>
                  <a:srgbClr val="404040"/>
                </a:solidFill>
                <a:latin typeface="Consolas" charset="0"/>
                <a:ea typeface="ＭＳ Ｐゴシック" charset="-128"/>
              </a:rPr>
              <a:t> </a:t>
            </a:r>
            <a:r>
              <a:rPr lang="en-US" b="1" dirty="0">
                <a:solidFill>
                  <a:srgbClr val="404040"/>
                </a:solidFill>
                <a:latin typeface="Consolas" charset="0"/>
                <a:ea typeface="ＭＳ Ｐゴシック" charset="-128"/>
              </a:rPr>
              <a:t>status </a:t>
            </a:r>
            <a:r>
              <a:rPr lang="en-US" b="1" dirty="0" smtClean="0">
                <a:solidFill>
                  <a:srgbClr val="404040"/>
                </a:solidFill>
                <a:latin typeface="Consolas" charset="0"/>
                <a:ea typeface="ＭＳ Ｐゴシック" charset="-128"/>
              </a:rPr>
              <a:t>–s  </a:t>
            </a:r>
          </a:p>
          <a:p>
            <a:pPr indent="0">
              <a:buNone/>
              <a:defRPr/>
            </a:pPr>
            <a:r>
              <a:rPr lang="en-US" b="1" dirty="0" smtClean="0">
                <a:solidFill>
                  <a:srgbClr val="404040"/>
                </a:solidFill>
                <a:latin typeface="Consolas" charset="0"/>
                <a:ea typeface="ＭＳ Ｐゴシック" charset="-128"/>
              </a:rPr>
              <a:t>	(-s </a:t>
            </a:r>
            <a:r>
              <a:rPr lang="en-US" dirty="0">
                <a:solidFill>
                  <a:schemeClr val="tx1"/>
                </a:solidFill>
                <a:ea typeface="ＭＳ Ｐゴシック" charset="-128"/>
              </a:rPr>
              <a:t>shows a short </a:t>
            </a:r>
            <a:r>
              <a:rPr lang="en-US" dirty="0" smtClean="0">
                <a:solidFill>
                  <a:schemeClr val="tx1"/>
                </a:solidFill>
                <a:ea typeface="ＭＳ Ｐゴシック" charset="-128"/>
              </a:rPr>
              <a:t>one line </a:t>
            </a:r>
            <a:r>
              <a:rPr lang="en-US" dirty="0">
                <a:solidFill>
                  <a:schemeClr val="tx1"/>
                </a:solidFill>
                <a:ea typeface="ＭＳ Ｐゴシック" charset="-128"/>
              </a:rPr>
              <a:t>version similar to </a:t>
            </a:r>
            <a:r>
              <a:rPr lang="en-US" dirty="0" err="1" smtClean="0">
                <a:solidFill>
                  <a:schemeClr val="tx1"/>
                </a:solidFill>
                <a:ea typeface="ＭＳ Ｐゴシック" charset="-128"/>
              </a:rPr>
              <a:t>svn</a:t>
            </a:r>
            <a:r>
              <a:rPr lang="en-US" dirty="0" smtClean="0">
                <a:solidFill>
                  <a:schemeClr val="tx1"/>
                </a:solidFill>
                <a:ea typeface="ＭＳ Ｐゴシック" charset="-128"/>
              </a:rPr>
              <a:t>)</a:t>
            </a:r>
            <a:endParaRPr lang="en-US" dirty="0">
              <a:solidFill>
                <a:schemeClr val="tx1"/>
              </a:solidFill>
              <a:ea typeface="ＭＳ Ｐゴシック" charset="-128"/>
            </a:endParaRPr>
          </a:p>
          <a:p>
            <a:pPr indent="0">
              <a:buNone/>
              <a:defRPr/>
            </a:pPr>
            <a:endParaRPr lang="en-US" b="1" dirty="0">
              <a:solidFill>
                <a:srgbClr val="404040"/>
              </a:solidFill>
              <a:latin typeface="Consolas" charset="0"/>
              <a:ea typeface="ＭＳ Ｐゴシック" charset="-128"/>
            </a:endParaRPr>
          </a:p>
          <a:p>
            <a:pPr>
              <a:defRPr/>
            </a:pPr>
            <a:r>
              <a:rPr lang="en-US" dirty="0" smtClean="0">
                <a:solidFill>
                  <a:schemeClr val="tx1"/>
                </a:solidFill>
                <a:ea typeface="ＭＳ Ｐゴシック" charset="-128"/>
              </a:rPr>
              <a:t>To see what is </a:t>
            </a:r>
            <a:r>
              <a:rPr lang="en-US" dirty="0">
                <a:solidFill>
                  <a:schemeClr val="tx1"/>
                </a:solidFill>
                <a:ea typeface="ＭＳ Ｐゴシック" charset="-128"/>
              </a:rPr>
              <a:t>modified but </a:t>
            </a:r>
            <a:r>
              <a:rPr lang="en-US" dirty="0" err="1" smtClean="0">
                <a:solidFill>
                  <a:schemeClr val="tx1"/>
                </a:solidFill>
                <a:ea typeface="ＭＳ Ｐゴシック" charset="-128"/>
              </a:rPr>
              <a:t>unstaged</a:t>
            </a:r>
            <a:r>
              <a:rPr lang="en-US" dirty="0" smtClean="0">
                <a:solidFill>
                  <a:schemeClr val="tx1"/>
                </a:solidFill>
                <a:ea typeface="ＭＳ Ｐゴシック" charset="-128"/>
              </a:rPr>
              <a:t>:</a:t>
            </a:r>
          </a:p>
          <a:p>
            <a:pPr indent="0">
              <a:buNone/>
              <a:defRPr/>
            </a:pPr>
            <a:r>
              <a:rPr lang="en-US" b="1" dirty="0" smtClean="0">
                <a:solidFill>
                  <a:srgbClr val="404040"/>
                </a:solidFill>
                <a:latin typeface="Consolas" charset="0"/>
                <a:ea typeface="ＭＳ Ｐゴシック" charset="-128"/>
              </a:rPr>
              <a:t>$ </a:t>
            </a:r>
            <a:r>
              <a:rPr lang="en-US" b="1" dirty="0" err="1">
                <a:solidFill>
                  <a:srgbClr val="404040"/>
                </a:solidFill>
                <a:latin typeface="Consolas" charset="0"/>
                <a:ea typeface="ＭＳ Ｐゴシック" charset="-128"/>
              </a:rPr>
              <a:t>git</a:t>
            </a:r>
            <a:r>
              <a:rPr lang="en-US" b="1" dirty="0">
                <a:solidFill>
                  <a:srgbClr val="404040"/>
                </a:solidFill>
                <a:latin typeface="Consolas" charset="0"/>
                <a:ea typeface="ＭＳ Ｐゴシック" charset="-128"/>
              </a:rPr>
              <a:t> </a:t>
            </a:r>
            <a:r>
              <a:rPr lang="en-US" b="1" dirty="0" smtClean="0">
                <a:solidFill>
                  <a:srgbClr val="404040"/>
                </a:solidFill>
                <a:latin typeface="Consolas" charset="0"/>
                <a:ea typeface="ＭＳ Ｐゴシック" charset="-128"/>
              </a:rPr>
              <a:t>diff</a:t>
            </a:r>
          </a:p>
          <a:p>
            <a:pPr indent="0">
              <a:buNone/>
              <a:defRPr/>
            </a:pPr>
            <a:endParaRPr lang="en-US" b="1" dirty="0">
              <a:solidFill>
                <a:srgbClr val="404040"/>
              </a:solidFill>
              <a:latin typeface="Consolas" charset="0"/>
              <a:ea typeface="ＭＳ Ｐゴシック" charset="-128"/>
            </a:endParaRPr>
          </a:p>
          <a:p>
            <a:pPr>
              <a:defRPr/>
            </a:pPr>
            <a:r>
              <a:rPr lang="en-US" dirty="0">
                <a:solidFill>
                  <a:schemeClr val="tx1"/>
                </a:solidFill>
                <a:ea typeface="ＭＳ Ｐゴシック" charset="-128"/>
              </a:rPr>
              <a:t>To see staged changes:</a:t>
            </a:r>
          </a:p>
          <a:p>
            <a:pPr indent="0">
              <a:buNone/>
              <a:defRPr/>
            </a:pPr>
            <a:r>
              <a:rPr lang="en-US" b="1" dirty="0">
                <a:solidFill>
                  <a:srgbClr val="404040"/>
                </a:solidFill>
                <a:latin typeface="Consolas" charset="0"/>
                <a:ea typeface="ＭＳ Ｐゴシック" charset="-128"/>
              </a:rPr>
              <a:t>$ </a:t>
            </a:r>
            <a:r>
              <a:rPr lang="en-US" b="1" dirty="0" err="1">
                <a:solidFill>
                  <a:srgbClr val="404040"/>
                </a:solidFill>
                <a:latin typeface="Consolas" charset="0"/>
                <a:ea typeface="ＭＳ Ｐゴシック" charset="-128"/>
              </a:rPr>
              <a:t>git</a:t>
            </a:r>
            <a:r>
              <a:rPr lang="en-US" b="1" dirty="0">
                <a:solidFill>
                  <a:srgbClr val="404040"/>
                </a:solidFill>
                <a:latin typeface="Consolas" charset="0"/>
                <a:ea typeface="ＭＳ Ｐゴシック" charset="-128"/>
              </a:rPr>
              <a:t> diff --cached</a:t>
            </a:r>
          </a:p>
          <a:p>
            <a:pPr indent="0">
              <a:buNone/>
              <a:defRPr/>
            </a:pPr>
            <a:endParaRPr lang="en-US" b="1" dirty="0">
              <a:solidFill>
                <a:srgbClr val="404040"/>
              </a:solidFill>
              <a:latin typeface="Consolas" charset="0"/>
              <a:ea typeface="ＭＳ Ｐゴシック" charset="-128"/>
            </a:endParaRPr>
          </a:p>
          <a:p>
            <a:pPr>
              <a:defRPr/>
            </a:pPr>
            <a:endParaRPr lang="en-US" dirty="0" smtClean="0">
              <a:solidFill>
                <a:schemeClr val="tx1"/>
              </a:solidFill>
              <a:ea typeface="ＭＳ Ｐゴシック" charset="-128"/>
            </a:endParaRPr>
          </a:p>
          <a:p>
            <a:pPr>
              <a:defRPr/>
            </a:pPr>
            <a:endParaRPr lang="en-US" dirty="0">
              <a:solidFill>
                <a:schemeClr val="tx1"/>
              </a:solidFill>
              <a:ea typeface="ＭＳ Ｐゴシック" charset="-128"/>
            </a:endParaRPr>
          </a:p>
          <a:p>
            <a:pPr>
              <a:defRPr/>
            </a:pPr>
            <a:endParaRPr lang="en-US" dirty="0">
              <a:ea typeface="ＭＳ Ｐゴシック" charset="-128"/>
            </a:endParaRPr>
          </a:p>
        </p:txBody>
      </p:sp>
    </p:spTree>
    <p:extLst>
      <p:ext uri="{BB962C8B-B14F-4D97-AF65-F5344CB8AC3E}">
        <p14:creationId xmlns:p14="http://schemas.microsoft.com/office/powerpoint/2010/main" val="1954927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custDataLst>
              <p:tags r:id="rId1"/>
            </p:custDataLst>
          </p:nvPr>
        </p:nvSpPr>
        <p:spPr/>
        <p:txBody>
          <a:bodyPr/>
          <a:lstStyle/>
          <a:p>
            <a:r>
              <a:rPr lang="en-US" altLang="en-US" smtClean="0"/>
              <a:t>Viewing logs</a:t>
            </a:r>
          </a:p>
        </p:txBody>
      </p:sp>
      <p:sp>
        <p:nvSpPr>
          <p:cNvPr id="3" name="Content Placeholder 2"/>
          <p:cNvSpPr>
            <a:spLocks noGrp="1"/>
          </p:cNvSpPr>
          <p:nvPr>
            <p:ph idx="1"/>
            <p:custDataLst>
              <p:tags r:id="rId2"/>
            </p:custDataLst>
          </p:nvPr>
        </p:nvSpPr>
        <p:spPr/>
        <p:txBody>
          <a:bodyPr>
            <a:normAutofit fontScale="92500" lnSpcReduction="20000"/>
          </a:bodyPr>
          <a:lstStyle/>
          <a:p>
            <a:pPr indent="0">
              <a:buNone/>
              <a:defRPr/>
            </a:pPr>
            <a:r>
              <a:rPr lang="en-US" dirty="0">
                <a:ea typeface="ＭＳ Ｐゴシック" charset="-128"/>
              </a:rPr>
              <a:t>To </a:t>
            </a:r>
            <a:r>
              <a:rPr lang="en-US" dirty="0" smtClean="0">
                <a:ea typeface="ＭＳ Ｐゴシック" charset="-128"/>
              </a:rPr>
              <a:t>see a log of all changes in your local repo:</a:t>
            </a:r>
            <a:endParaRPr lang="en-US" dirty="0">
              <a:ea typeface="ＭＳ Ｐゴシック" charset="-128"/>
            </a:endParaRPr>
          </a:p>
          <a:p>
            <a:pPr>
              <a:defRPr/>
            </a:pPr>
            <a:r>
              <a:rPr lang="en-US" sz="2200" b="1" dirty="0">
                <a:solidFill>
                  <a:srgbClr val="404040"/>
                </a:solidFill>
                <a:latin typeface="Consolas" charset="0"/>
                <a:ea typeface="ＭＳ Ｐゴシック" charset="-128"/>
              </a:rPr>
              <a:t>$ </a:t>
            </a:r>
            <a:r>
              <a:rPr lang="en-US" sz="2200" b="1" dirty="0" err="1">
                <a:solidFill>
                  <a:srgbClr val="404040"/>
                </a:solidFill>
                <a:latin typeface="Consolas" charset="0"/>
                <a:ea typeface="ＭＳ Ｐゴシック" charset="-128"/>
              </a:rPr>
              <a:t>git</a:t>
            </a:r>
            <a:r>
              <a:rPr lang="en-US" sz="2200" b="1" dirty="0">
                <a:solidFill>
                  <a:srgbClr val="404040"/>
                </a:solidFill>
                <a:latin typeface="Consolas" charset="0"/>
                <a:ea typeface="ＭＳ Ｐゴシック" charset="-128"/>
              </a:rPr>
              <a:t> log	</a:t>
            </a:r>
            <a:r>
              <a:rPr lang="en-US" dirty="0">
                <a:ea typeface="ＭＳ Ｐゴシック" charset="-128"/>
              </a:rPr>
              <a:t>or </a:t>
            </a:r>
            <a:r>
              <a:rPr lang="en-US" sz="2200" b="1" dirty="0">
                <a:solidFill>
                  <a:srgbClr val="404040"/>
                </a:solidFill>
                <a:latin typeface="Consolas" charset="0"/>
                <a:ea typeface="ＭＳ Ｐゴシック" charset="-128"/>
              </a:rPr>
              <a:t>	 </a:t>
            </a:r>
          </a:p>
          <a:p>
            <a:pPr>
              <a:defRPr/>
            </a:pPr>
            <a:r>
              <a:rPr lang="en-US" sz="2200" b="1" dirty="0">
                <a:solidFill>
                  <a:srgbClr val="404040"/>
                </a:solidFill>
                <a:latin typeface="Consolas" charset="0"/>
                <a:ea typeface="ＭＳ Ｐゴシック" charset="-128"/>
              </a:rPr>
              <a:t>$ </a:t>
            </a:r>
            <a:r>
              <a:rPr lang="en-US" sz="2200" b="1" dirty="0" err="1">
                <a:solidFill>
                  <a:srgbClr val="404040"/>
                </a:solidFill>
                <a:latin typeface="Consolas" charset="0"/>
                <a:ea typeface="ＭＳ Ｐゴシック" charset="-128"/>
              </a:rPr>
              <a:t>git</a:t>
            </a:r>
            <a:r>
              <a:rPr lang="en-US" sz="2200" b="1" dirty="0">
                <a:solidFill>
                  <a:srgbClr val="404040"/>
                </a:solidFill>
                <a:latin typeface="Consolas" charset="0"/>
                <a:ea typeface="ＭＳ Ｐゴシック" charset="-128"/>
              </a:rPr>
              <a:t> log --</a:t>
            </a:r>
            <a:r>
              <a:rPr lang="en-US" sz="2200" b="1" dirty="0" err="1">
                <a:solidFill>
                  <a:srgbClr val="404040"/>
                </a:solidFill>
                <a:latin typeface="Consolas" charset="0"/>
                <a:ea typeface="ＭＳ Ｐゴシック" charset="-128"/>
              </a:rPr>
              <a:t>oneline</a:t>
            </a:r>
            <a:r>
              <a:rPr lang="en-US" sz="2200" b="1" dirty="0">
                <a:solidFill>
                  <a:srgbClr val="404040"/>
                </a:solidFill>
                <a:latin typeface="Consolas" charset="0"/>
                <a:ea typeface="ＭＳ Ｐゴシック" charset="-128"/>
              </a:rPr>
              <a:t>  </a:t>
            </a:r>
            <a:r>
              <a:rPr lang="en-US" dirty="0">
                <a:ea typeface="ＭＳ Ｐゴシック" charset="-128"/>
              </a:rPr>
              <a:t>(to show a shorter version)</a:t>
            </a:r>
          </a:p>
          <a:p>
            <a:pPr>
              <a:defRPr/>
            </a:pPr>
            <a:endParaRPr lang="en-US" sz="1050" b="1" dirty="0">
              <a:solidFill>
                <a:srgbClr val="404040"/>
              </a:solidFill>
              <a:latin typeface="Consolas" charset="0"/>
              <a:ea typeface="ＭＳ Ｐゴシック" charset="-128"/>
            </a:endParaRPr>
          </a:p>
          <a:p>
            <a:pPr marL="574675" lvl="1" indent="0">
              <a:buNone/>
              <a:defRPr/>
            </a:pPr>
            <a:r>
              <a:rPr lang="en-US" dirty="0">
                <a:solidFill>
                  <a:srgbClr val="FF0000"/>
                </a:solidFill>
                <a:ea typeface="ＭＳ Ｐゴシック" charset="-128"/>
              </a:rPr>
              <a:t>1677b2d Edited first line of readme</a:t>
            </a:r>
          </a:p>
          <a:p>
            <a:pPr marL="574675" lvl="1" indent="0">
              <a:buNone/>
              <a:defRPr/>
            </a:pPr>
            <a:r>
              <a:rPr lang="en-US" dirty="0">
                <a:solidFill>
                  <a:srgbClr val="FF0000"/>
                </a:solidFill>
                <a:ea typeface="ＭＳ Ｐゴシック" charset="-128"/>
              </a:rPr>
              <a:t>258efa7 Added line to readme</a:t>
            </a:r>
          </a:p>
          <a:p>
            <a:pPr marL="574675" lvl="1" indent="0">
              <a:buNone/>
              <a:defRPr/>
            </a:pPr>
            <a:r>
              <a:rPr lang="en-US" dirty="0">
                <a:solidFill>
                  <a:srgbClr val="FF0000"/>
                </a:solidFill>
                <a:ea typeface="ＭＳ Ｐゴシック" charset="-128"/>
              </a:rPr>
              <a:t>0e52da7 Initial commit</a:t>
            </a:r>
          </a:p>
          <a:p>
            <a:pPr>
              <a:defRPr/>
            </a:pPr>
            <a:r>
              <a:rPr lang="en-US" sz="2200" b="1" dirty="0" err="1">
                <a:solidFill>
                  <a:srgbClr val="404040"/>
                </a:solidFill>
                <a:latin typeface="Consolas" charset="0"/>
                <a:ea typeface="ＭＳ Ｐゴシック" charset="-128"/>
              </a:rPr>
              <a:t>git</a:t>
            </a:r>
            <a:r>
              <a:rPr lang="en-US" sz="2200" b="1" dirty="0">
                <a:solidFill>
                  <a:srgbClr val="404040"/>
                </a:solidFill>
                <a:latin typeface="Consolas" charset="0"/>
                <a:ea typeface="ＭＳ Ｐゴシック" charset="-128"/>
              </a:rPr>
              <a:t> log -5 </a:t>
            </a:r>
            <a:r>
              <a:rPr lang="en-US" dirty="0">
                <a:ea typeface="ＭＳ Ｐゴシック" charset="-128"/>
              </a:rPr>
              <a:t>(to show only the 5 most </a:t>
            </a:r>
            <a:r>
              <a:rPr lang="en-US" dirty="0" smtClean="0">
                <a:ea typeface="ＭＳ Ｐゴシック" charset="-128"/>
              </a:rPr>
              <a:t>recent updates, etc.) </a:t>
            </a:r>
            <a:r>
              <a:rPr lang="en-US" sz="2200" b="1" dirty="0">
                <a:solidFill>
                  <a:srgbClr val="404040"/>
                </a:solidFill>
                <a:latin typeface="Consolas" charset="0"/>
                <a:ea typeface="ＭＳ Ｐゴシック" charset="-128"/>
              </a:rPr>
              <a:t>	 </a:t>
            </a:r>
          </a:p>
          <a:p>
            <a:pPr>
              <a:defRPr/>
            </a:pPr>
            <a:endParaRPr lang="en-US" sz="2200" b="1" dirty="0">
              <a:solidFill>
                <a:srgbClr val="404040"/>
              </a:solidFill>
              <a:latin typeface="Consolas" charset="0"/>
              <a:ea typeface="ＭＳ Ｐゴシック" charset="-128"/>
            </a:endParaRPr>
          </a:p>
          <a:p>
            <a:pPr indent="0">
              <a:buNone/>
              <a:defRPr/>
            </a:pPr>
            <a:r>
              <a:rPr lang="en-US" dirty="0" smtClean="0">
                <a:ea typeface="ＭＳ Ｐゴシック" charset="-128"/>
              </a:rPr>
              <a:t>Note: changes will be listed by </a:t>
            </a:r>
            <a:r>
              <a:rPr lang="en-US" dirty="0" err="1" smtClean="0">
                <a:ea typeface="ＭＳ Ｐゴシック" charset="-128"/>
              </a:rPr>
              <a:t>commitID</a:t>
            </a:r>
            <a:r>
              <a:rPr lang="en-US" dirty="0" smtClean="0">
                <a:ea typeface="ＭＳ Ｐゴシック" charset="-128"/>
              </a:rPr>
              <a:t> #, (SHA-1 hash)</a:t>
            </a:r>
          </a:p>
          <a:p>
            <a:pPr indent="0">
              <a:buNone/>
              <a:defRPr/>
            </a:pPr>
            <a:r>
              <a:rPr lang="en-US" dirty="0" smtClean="0">
                <a:ea typeface="ＭＳ Ｐゴシック" charset="-128"/>
              </a:rPr>
              <a:t>Note: changes made to the remote repo before the last time you cloned/pulled from it will also be included here </a:t>
            </a:r>
            <a:endParaRPr lang="en-US" dirty="0">
              <a:ea typeface="ＭＳ Ｐゴシック" charset="-128"/>
            </a:endParaRPr>
          </a:p>
        </p:txBody>
      </p:sp>
    </p:spTree>
    <p:extLst>
      <p:ext uri="{BB962C8B-B14F-4D97-AF65-F5344CB8AC3E}">
        <p14:creationId xmlns:p14="http://schemas.microsoft.com/office/powerpoint/2010/main" val="372936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custDataLst>
              <p:tags r:id="rId1"/>
            </p:custDataLst>
          </p:nvPr>
        </p:nvSpPr>
        <p:spPr/>
        <p:txBody>
          <a:bodyPr/>
          <a:lstStyle/>
          <a:p>
            <a:r>
              <a:rPr lang="en-US" altLang="en-US" smtClean="0"/>
              <a:t>Pulling and Pushing</a:t>
            </a:r>
          </a:p>
        </p:txBody>
      </p:sp>
      <p:sp>
        <p:nvSpPr>
          <p:cNvPr id="3" name="Content Placeholder 2"/>
          <p:cNvSpPr>
            <a:spLocks noGrp="1"/>
          </p:cNvSpPr>
          <p:nvPr>
            <p:ph idx="1"/>
            <p:custDataLst>
              <p:tags r:id="rId2"/>
            </p:custDataLst>
          </p:nvPr>
        </p:nvSpPr>
        <p:spPr>
          <a:xfrm>
            <a:off x="1524000" y="1143000"/>
            <a:ext cx="9144000" cy="5029200"/>
          </a:xfrm>
        </p:spPr>
        <p:txBody>
          <a:bodyPr>
            <a:normAutofit fontScale="85000" lnSpcReduction="10000"/>
          </a:bodyPr>
          <a:lstStyle/>
          <a:p>
            <a:pPr indent="0">
              <a:buNone/>
              <a:defRPr/>
            </a:pPr>
            <a:r>
              <a:rPr lang="en-US" dirty="0" smtClean="0">
                <a:ea typeface="ＭＳ Ｐゴシック" charset="-128"/>
              </a:rPr>
              <a:t>Good practice: </a:t>
            </a:r>
          </a:p>
          <a:p>
            <a:pPr marL="685800" indent="-457200">
              <a:spcBef>
                <a:spcPts val="0"/>
              </a:spcBef>
              <a:buFont typeface="+mj-lt"/>
              <a:buAutoNum type="arabicPeriod"/>
              <a:defRPr/>
            </a:pPr>
            <a:r>
              <a:rPr lang="en-US" b="1" dirty="0" smtClean="0">
                <a:ea typeface="ＭＳ Ｐゴシック" charset="-128"/>
              </a:rPr>
              <a:t>Add </a:t>
            </a:r>
            <a:r>
              <a:rPr lang="en-US" dirty="0" smtClean="0">
                <a:ea typeface="ＭＳ Ｐゴシック" charset="-128"/>
              </a:rPr>
              <a:t>and </a:t>
            </a:r>
            <a:r>
              <a:rPr lang="en-US" b="1" dirty="0" smtClean="0">
                <a:ea typeface="ＭＳ Ｐゴシック" charset="-128"/>
              </a:rPr>
              <a:t>Commit</a:t>
            </a:r>
            <a:r>
              <a:rPr lang="en-US" dirty="0" smtClean="0">
                <a:ea typeface="ＭＳ Ｐゴシック" charset="-128"/>
              </a:rPr>
              <a:t> your changes to your local repo</a:t>
            </a:r>
          </a:p>
          <a:p>
            <a:pPr marL="685800" indent="-457200">
              <a:spcBef>
                <a:spcPts val="0"/>
              </a:spcBef>
              <a:buFont typeface="+mj-lt"/>
              <a:buAutoNum type="arabicPeriod"/>
              <a:defRPr/>
            </a:pPr>
            <a:r>
              <a:rPr lang="en-US" b="1" dirty="0" smtClean="0">
                <a:ea typeface="ＭＳ Ｐゴシック" charset="-128"/>
              </a:rPr>
              <a:t>Pull</a:t>
            </a:r>
            <a:r>
              <a:rPr lang="en-US" dirty="0" smtClean="0">
                <a:ea typeface="ＭＳ Ｐゴシック" charset="-128"/>
              </a:rPr>
              <a:t> from remote </a:t>
            </a:r>
            <a:r>
              <a:rPr lang="en-US" dirty="0">
                <a:ea typeface="ＭＳ Ｐゴシック" charset="-128"/>
              </a:rPr>
              <a:t>repo</a:t>
            </a:r>
            <a:r>
              <a:rPr lang="en-US" dirty="0" smtClean="0">
                <a:ea typeface="ＭＳ Ｐゴシック" charset="-128"/>
              </a:rPr>
              <a:t> to get most recent changes (fix conflicts if necessary, add and commit them to your local repo)</a:t>
            </a:r>
          </a:p>
          <a:p>
            <a:pPr marL="685800" indent="-457200">
              <a:spcBef>
                <a:spcPts val="0"/>
              </a:spcBef>
              <a:buFont typeface="+mj-lt"/>
              <a:buAutoNum type="arabicPeriod"/>
              <a:defRPr/>
            </a:pPr>
            <a:r>
              <a:rPr lang="en-US" b="1" dirty="0" smtClean="0">
                <a:ea typeface="ＭＳ Ｐゴシック" charset="-128"/>
              </a:rPr>
              <a:t>Push</a:t>
            </a:r>
            <a:r>
              <a:rPr lang="en-US" dirty="0" smtClean="0">
                <a:ea typeface="ＭＳ Ｐゴシック" charset="-128"/>
              </a:rPr>
              <a:t> your changes to the remote repo</a:t>
            </a:r>
          </a:p>
          <a:p>
            <a:pPr marL="685800" indent="-457200">
              <a:buFont typeface="+mj-lt"/>
              <a:buAutoNum type="arabicPeriod"/>
              <a:defRPr/>
            </a:pPr>
            <a:endParaRPr lang="en-US" sz="300" dirty="0">
              <a:ea typeface="ＭＳ Ｐゴシック" charset="-128"/>
            </a:endParaRPr>
          </a:p>
          <a:p>
            <a:pPr indent="0">
              <a:buNone/>
              <a:defRPr/>
            </a:pPr>
            <a:r>
              <a:rPr lang="en-US" dirty="0" smtClean="0">
                <a:ea typeface="ＭＳ Ｐゴシック" charset="-128"/>
              </a:rPr>
              <a:t>To fetch the most recent updates from the remote repo into your local repo, and put them into your working directory:</a:t>
            </a:r>
            <a:endParaRPr lang="en-US" dirty="0">
              <a:ea typeface="ＭＳ Ｐゴシック" charset="-128"/>
            </a:endParaRPr>
          </a:p>
          <a:p>
            <a:pPr indent="0">
              <a:buNone/>
              <a:defRPr/>
            </a:pPr>
            <a:r>
              <a:rPr lang="en-US" b="1" dirty="0">
                <a:solidFill>
                  <a:srgbClr val="404040"/>
                </a:solidFill>
                <a:latin typeface="Consolas" charset="0"/>
                <a:ea typeface="ＭＳ Ｐゴシック" charset="-128"/>
              </a:rPr>
              <a:t>$ </a:t>
            </a:r>
            <a:r>
              <a:rPr lang="en-US" b="1" dirty="0" err="1">
                <a:solidFill>
                  <a:srgbClr val="404040"/>
                </a:solidFill>
                <a:latin typeface="Consolas" charset="0"/>
                <a:ea typeface="ＭＳ Ｐゴシック" charset="-128"/>
              </a:rPr>
              <a:t>git</a:t>
            </a:r>
            <a:r>
              <a:rPr lang="en-US" b="1" dirty="0">
                <a:solidFill>
                  <a:srgbClr val="404040"/>
                </a:solidFill>
                <a:latin typeface="Consolas" charset="0"/>
                <a:ea typeface="ＭＳ Ｐゴシック" charset="-128"/>
              </a:rPr>
              <a:t> pull origin master</a:t>
            </a:r>
          </a:p>
          <a:p>
            <a:pPr indent="0">
              <a:buNone/>
              <a:defRPr/>
            </a:pPr>
            <a:r>
              <a:rPr lang="en-US" dirty="0" smtClean="0">
                <a:ea typeface="ＭＳ Ｐゴシック" charset="-128"/>
              </a:rPr>
              <a:t>To push your changes from your local repo to the remote repo:</a:t>
            </a:r>
          </a:p>
          <a:p>
            <a:pPr indent="0">
              <a:buNone/>
              <a:defRPr/>
            </a:pPr>
            <a:r>
              <a:rPr lang="en-US" b="1" dirty="0">
                <a:solidFill>
                  <a:srgbClr val="404040"/>
                </a:solidFill>
                <a:latin typeface="Consolas" charset="0"/>
                <a:ea typeface="ＭＳ Ｐゴシック" charset="-128"/>
              </a:rPr>
              <a:t>$ </a:t>
            </a:r>
            <a:r>
              <a:rPr lang="en-US" b="1" dirty="0" err="1">
                <a:solidFill>
                  <a:srgbClr val="404040"/>
                </a:solidFill>
                <a:latin typeface="Consolas" charset="0"/>
                <a:ea typeface="ＭＳ Ｐゴシック" charset="-128"/>
              </a:rPr>
              <a:t>git</a:t>
            </a:r>
            <a:r>
              <a:rPr lang="en-US" b="1" dirty="0">
                <a:solidFill>
                  <a:srgbClr val="404040"/>
                </a:solidFill>
                <a:latin typeface="Consolas" charset="0"/>
                <a:ea typeface="ＭＳ Ｐゴシック" charset="-128"/>
              </a:rPr>
              <a:t> push origin </a:t>
            </a:r>
            <a:r>
              <a:rPr lang="en-US" b="1" dirty="0" smtClean="0">
                <a:solidFill>
                  <a:srgbClr val="404040"/>
                </a:solidFill>
                <a:latin typeface="Consolas" charset="0"/>
                <a:ea typeface="ＭＳ Ｐゴシック" charset="-128"/>
              </a:rPr>
              <a:t>master</a:t>
            </a:r>
          </a:p>
          <a:p>
            <a:pPr indent="0">
              <a:buNone/>
              <a:defRPr/>
            </a:pPr>
            <a:endParaRPr lang="en-US" sz="200" b="1" dirty="0">
              <a:solidFill>
                <a:srgbClr val="404040"/>
              </a:solidFill>
              <a:latin typeface="Consolas" charset="0"/>
              <a:ea typeface="ＭＳ Ｐゴシック" charset="-128"/>
            </a:endParaRPr>
          </a:p>
          <a:p>
            <a:pPr indent="0">
              <a:buNone/>
              <a:defRPr/>
            </a:pPr>
            <a:r>
              <a:rPr lang="en-US" sz="2000" dirty="0">
                <a:ea typeface="ＭＳ Ｐゴシック" charset="-128"/>
              </a:rPr>
              <a:t>Notes:</a:t>
            </a:r>
            <a:r>
              <a:rPr lang="en-US" sz="2000" b="1" dirty="0">
                <a:solidFill>
                  <a:srgbClr val="404040"/>
                </a:solidFill>
                <a:latin typeface="Consolas" charset="0"/>
                <a:ea typeface="ＭＳ Ｐゴシック" charset="-128"/>
              </a:rPr>
              <a:t>  origin </a:t>
            </a:r>
            <a:r>
              <a:rPr lang="en-US" sz="2000" dirty="0">
                <a:ea typeface="ＭＳ Ｐゴシック" charset="-128"/>
              </a:rPr>
              <a:t>= an alias for the URL you cloned from</a:t>
            </a:r>
          </a:p>
          <a:p>
            <a:pPr indent="0">
              <a:buNone/>
              <a:defRPr/>
            </a:pPr>
            <a:r>
              <a:rPr lang="en-US" sz="2000" dirty="0">
                <a:ea typeface="ＭＳ Ｐゴシック" charset="-128"/>
              </a:rPr>
              <a:t>	     </a:t>
            </a:r>
            <a:r>
              <a:rPr lang="en-US" sz="2000" b="1" dirty="0">
                <a:solidFill>
                  <a:srgbClr val="404040"/>
                </a:solidFill>
                <a:latin typeface="Consolas" charset="0"/>
                <a:ea typeface="ＭＳ Ｐゴシック" charset="-128"/>
              </a:rPr>
              <a:t>master </a:t>
            </a:r>
            <a:r>
              <a:rPr lang="en-US" sz="2000" dirty="0">
                <a:ea typeface="ＭＳ Ｐゴシック" charset="-128"/>
              </a:rPr>
              <a:t>= the remote branch you are pulling from/pushing to, </a:t>
            </a:r>
            <a:br>
              <a:rPr lang="en-US" sz="2000" dirty="0">
                <a:ea typeface="ＭＳ Ｐゴシック" charset="-128"/>
              </a:rPr>
            </a:br>
            <a:r>
              <a:rPr lang="en-US" sz="2000" dirty="0">
                <a:ea typeface="ＭＳ Ｐゴシック" charset="-128"/>
              </a:rPr>
              <a:t>	     (the local branch you are pulling to/pushing from is your current branch)</a:t>
            </a:r>
          </a:p>
          <a:p>
            <a:pPr indent="0">
              <a:buNone/>
              <a:defRPr/>
            </a:pPr>
            <a:r>
              <a:rPr lang="en-US" sz="1800" dirty="0">
                <a:ea typeface="ＭＳ Ｐゴシック" charset="-128"/>
              </a:rPr>
              <a:t>Note: On </a:t>
            </a:r>
            <a:r>
              <a:rPr lang="en-US" sz="1800" dirty="0" err="1">
                <a:ea typeface="ＭＳ Ｐゴシック" charset="-128"/>
              </a:rPr>
              <a:t>attu</a:t>
            </a:r>
            <a:r>
              <a:rPr lang="en-US" sz="1800" dirty="0">
                <a:ea typeface="ＭＳ Ｐゴシック" charset="-128"/>
              </a:rPr>
              <a:t> you will get a </a:t>
            </a:r>
            <a:r>
              <a:rPr lang="en-US" sz="1800" dirty="0" err="1">
                <a:ea typeface="ＭＳ Ｐゴシック" charset="-128"/>
              </a:rPr>
              <a:t>Gtk</a:t>
            </a:r>
            <a:r>
              <a:rPr lang="en-US" sz="1800" dirty="0">
                <a:ea typeface="ＭＳ Ｐゴシック" charset="-128"/>
              </a:rPr>
              <a:t>-warning, you can ignore this.</a:t>
            </a:r>
          </a:p>
          <a:p>
            <a:pPr indent="0">
              <a:buNone/>
              <a:defRPr/>
            </a:pPr>
            <a:endParaRPr lang="en-US" dirty="0">
              <a:ea typeface="ＭＳ Ｐゴシック" charset="-128"/>
            </a:endParaRPr>
          </a:p>
        </p:txBody>
      </p:sp>
      <p:cxnSp>
        <p:nvCxnSpPr>
          <p:cNvPr id="22532" name="Straight Connector 4"/>
          <p:cNvCxnSpPr>
            <a:cxnSpLocks noChangeShapeType="1"/>
          </p:cNvCxnSpPr>
          <p:nvPr>
            <p:custDataLst>
              <p:tags r:id="rId3"/>
            </p:custDataLst>
          </p:nvPr>
        </p:nvCxnSpPr>
        <p:spPr bwMode="auto">
          <a:xfrm flipH="1">
            <a:off x="1970183" y="2761558"/>
            <a:ext cx="74676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220500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a:t>
            </a:r>
            <a:endParaRPr lang="en-US" dirty="0"/>
          </a:p>
        </p:txBody>
      </p:sp>
      <p:sp>
        <p:nvSpPr>
          <p:cNvPr id="3" name="Content Placeholder 2"/>
          <p:cNvSpPr>
            <a:spLocks noGrp="1"/>
          </p:cNvSpPr>
          <p:nvPr>
            <p:ph idx="1"/>
          </p:nvPr>
        </p:nvSpPr>
        <p:spPr/>
        <p:txBody>
          <a:bodyPr/>
          <a:lstStyle/>
          <a:p>
            <a:r>
              <a:rPr lang="en-US" dirty="0" smtClean="0"/>
              <a:t>TBD</a:t>
            </a:r>
          </a:p>
          <a:p>
            <a:r>
              <a:rPr lang="en-US" dirty="0" err="1"/>
              <a:t>g</a:t>
            </a:r>
            <a:r>
              <a:rPr lang="en-US" dirty="0" err="1" smtClean="0"/>
              <a:t>it</a:t>
            </a:r>
            <a:r>
              <a:rPr lang="en-US" dirty="0" smtClean="0"/>
              <a:t> pull</a:t>
            </a:r>
          </a:p>
          <a:p>
            <a:r>
              <a:rPr lang="en-US" dirty="0" smtClean="0"/>
              <a:t>Make changes</a:t>
            </a:r>
          </a:p>
          <a:p>
            <a:r>
              <a:rPr lang="en-US" dirty="0" err="1" smtClean="0"/>
              <a:t>git</a:t>
            </a:r>
            <a:r>
              <a:rPr lang="en-US" dirty="0" smtClean="0"/>
              <a:t> add &lt;files&gt;</a:t>
            </a:r>
          </a:p>
          <a:p>
            <a:r>
              <a:rPr lang="en-US" dirty="0" err="1" smtClean="0"/>
              <a:t>git</a:t>
            </a:r>
            <a:r>
              <a:rPr lang="en-US" dirty="0" smtClean="0"/>
              <a:t> commit –m “I did something awesome today!”</a:t>
            </a:r>
          </a:p>
          <a:p>
            <a:r>
              <a:rPr lang="en-US" dirty="0" err="1" smtClean="0"/>
              <a:t>git</a:t>
            </a:r>
            <a:r>
              <a:rPr lang="en-US" dirty="0" smtClean="0"/>
              <a:t> push</a:t>
            </a:r>
            <a:endParaRPr lang="en-US" dirty="0"/>
          </a:p>
        </p:txBody>
      </p:sp>
    </p:spTree>
    <p:extLst>
      <p:ext uri="{BB962C8B-B14F-4D97-AF65-F5344CB8AC3E}">
        <p14:creationId xmlns:p14="http://schemas.microsoft.com/office/powerpoint/2010/main" val="528189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custDataLst>
              <p:tags r:id="rId1"/>
            </p:custDataLst>
          </p:nvPr>
        </p:nvSpPr>
        <p:spPr/>
        <p:txBody>
          <a:bodyPr/>
          <a:lstStyle/>
          <a:p>
            <a:r>
              <a:rPr lang="en-US" altLang="en-US" dirty="0" smtClean="0"/>
              <a:t>Do This:</a:t>
            </a:r>
          </a:p>
        </p:txBody>
      </p:sp>
      <p:sp>
        <p:nvSpPr>
          <p:cNvPr id="3" name="Content Placeholder 2"/>
          <p:cNvSpPr>
            <a:spLocks noGrp="1"/>
          </p:cNvSpPr>
          <p:nvPr>
            <p:ph idx="1"/>
            <p:custDataLst>
              <p:tags r:id="rId2"/>
            </p:custDataLst>
          </p:nvPr>
        </p:nvSpPr>
        <p:spPr/>
        <p:txBody>
          <a:bodyPr>
            <a:normAutofit fontScale="70000" lnSpcReduction="20000"/>
          </a:bodyPr>
          <a:lstStyle/>
          <a:p>
            <a:pPr marL="685800" indent="-457200">
              <a:buFont typeface="+mj-lt"/>
              <a:buAutoNum type="arabicPeriod"/>
              <a:defRPr/>
            </a:pPr>
            <a:r>
              <a:rPr lang="en-US" sz="2000" b="1" dirty="0">
                <a:solidFill>
                  <a:srgbClr val="404040"/>
                </a:solidFill>
                <a:latin typeface="Consolas" charset="0"/>
                <a:ea typeface="ＭＳ Ｐゴシック" charset="-128"/>
              </a:rPr>
              <a:t>$ </a:t>
            </a:r>
            <a:r>
              <a:rPr lang="en-US" sz="2000" b="1" dirty="0" err="1">
                <a:solidFill>
                  <a:srgbClr val="404040"/>
                </a:solidFill>
                <a:latin typeface="Consolas" charset="0"/>
                <a:ea typeface="ＭＳ Ｐゴシック" charset="-128"/>
              </a:rPr>
              <a:t>git</a:t>
            </a:r>
            <a:r>
              <a:rPr lang="en-US" sz="2000" b="1" dirty="0">
                <a:solidFill>
                  <a:srgbClr val="404040"/>
                </a:solidFill>
                <a:latin typeface="Consolas" charset="0"/>
                <a:ea typeface="ＭＳ Ｐゴシック" charset="-128"/>
              </a:rPr>
              <a:t> </a:t>
            </a:r>
            <a:r>
              <a:rPr lang="en-US" sz="2000" b="1" dirty="0" err="1">
                <a:solidFill>
                  <a:srgbClr val="404040"/>
                </a:solidFill>
                <a:latin typeface="Consolas" charset="0"/>
                <a:ea typeface="ＭＳ Ｐゴシック" charset="-128"/>
              </a:rPr>
              <a:t>config</a:t>
            </a:r>
            <a:r>
              <a:rPr lang="en-US" sz="2000" b="1" dirty="0">
                <a:solidFill>
                  <a:srgbClr val="404040"/>
                </a:solidFill>
                <a:latin typeface="Consolas" charset="0"/>
                <a:ea typeface="ＭＳ Ｐゴシック" charset="-128"/>
              </a:rPr>
              <a:t> --global user.name “Your Name”</a:t>
            </a:r>
          </a:p>
          <a:p>
            <a:pPr marL="685800" indent="-457200">
              <a:buFont typeface="+mj-lt"/>
              <a:buAutoNum type="arabicPeriod"/>
              <a:defRPr/>
            </a:pPr>
            <a:r>
              <a:rPr lang="en-US" sz="2000" b="1" dirty="0">
                <a:solidFill>
                  <a:srgbClr val="404040"/>
                </a:solidFill>
                <a:latin typeface="Consolas" charset="0"/>
                <a:ea typeface="ＭＳ Ｐゴシック" charset="-128"/>
              </a:rPr>
              <a:t>$ </a:t>
            </a:r>
            <a:r>
              <a:rPr lang="en-US" sz="2000" b="1" dirty="0" err="1">
                <a:solidFill>
                  <a:srgbClr val="404040"/>
                </a:solidFill>
                <a:latin typeface="Consolas" charset="0"/>
                <a:ea typeface="ＭＳ Ｐゴシック" charset="-128"/>
              </a:rPr>
              <a:t>git</a:t>
            </a:r>
            <a:r>
              <a:rPr lang="en-US" sz="2000" b="1" dirty="0">
                <a:solidFill>
                  <a:srgbClr val="404040"/>
                </a:solidFill>
                <a:latin typeface="Consolas" charset="0"/>
                <a:ea typeface="ＭＳ Ｐゴシック" charset="-128"/>
              </a:rPr>
              <a:t> </a:t>
            </a:r>
            <a:r>
              <a:rPr lang="en-US" sz="2000" b="1" dirty="0" err="1">
                <a:solidFill>
                  <a:srgbClr val="404040"/>
                </a:solidFill>
                <a:latin typeface="Consolas" charset="0"/>
                <a:ea typeface="ＭＳ Ｐゴシック" charset="-128"/>
              </a:rPr>
              <a:t>config</a:t>
            </a:r>
            <a:r>
              <a:rPr lang="en-US" sz="2000" b="1" dirty="0">
                <a:solidFill>
                  <a:srgbClr val="404040"/>
                </a:solidFill>
                <a:latin typeface="Consolas" charset="0"/>
                <a:ea typeface="ＭＳ Ｐゴシック" charset="-128"/>
              </a:rPr>
              <a:t> --global </a:t>
            </a:r>
            <a:r>
              <a:rPr lang="en-US" sz="2000" b="1" dirty="0" err="1">
                <a:solidFill>
                  <a:srgbClr val="404040"/>
                </a:solidFill>
                <a:latin typeface="Consolas" charset="0"/>
                <a:ea typeface="ＭＳ Ｐゴシック" charset="-128"/>
              </a:rPr>
              <a:t>user.email</a:t>
            </a:r>
            <a:r>
              <a:rPr lang="en-US" sz="2000" b="1" dirty="0">
                <a:solidFill>
                  <a:srgbClr val="404040"/>
                </a:solidFill>
                <a:latin typeface="Consolas" charset="0"/>
                <a:ea typeface="ＭＳ Ｐゴシック" charset="-128"/>
              </a:rPr>
              <a:t> </a:t>
            </a:r>
            <a:r>
              <a:rPr lang="en-US" sz="2000" b="1" dirty="0">
                <a:solidFill>
                  <a:srgbClr val="404040"/>
                </a:solidFill>
                <a:latin typeface="Consolas" charset="0"/>
                <a:ea typeface="ＭＳ Ｐゴシック" charset="-128"/>
                <a:hlinkClick r:id="rId4"/>
              </a:rPr>
              <a:t>youremail@whatever.com</a:t>
            </a:r>
            <a:endParaRPr lang="en-US" sz="2000" b="1" dirty="0">
              <a:solidFill>
                <a:srgbClr val="404040"/>
              </a:solidFill>
              <a:latin typeface="Consolas" charset="0"/>
              <a:ea typeface="ＭＳ Ｐゴシック" charset="-128"/>
            </a:endParaRPr>
          </a:p>
          <a:p>
            <a:pPr marL="685800" indent="-457200">
              <a:buFont typeface="+mj-lt"/>
              <a:buAutoNum type="arabicPeriod"/>
              <a:defRPr/>
            </a:pPr>
            <a:r>
              <a:rPr lang="en-US" sz="2000" b="1" dirty="0">
                <a:solidFill>
                  <a:srgbClr val="404040"/>
                </a:solidFill>
                <a:latin typeface="Consolas" charset="0"/>
                <a:ea typeface="ＭＳ Ｐゴシック" charset="-128"/>
              </a:rPr>
              <a:t>$ </a:t>
            </a:r>
            <a:r>
              <a:rPr lang="en-US" sz="2000" b="1" dirty="0" err="1">
                <a:solidFill>
                  <a:srgbClr val="404040"/>
                </a:solidFill>
                <a:latin typeface="Consolas" charset="0"/>
                <a:ea typeface="ＭＳ Ｐゴシック" charset="-128"/>
              </a:rPr>
              <a:t>git</a:t>
            </a:r>
            <a:r>
              <a:rPr lang="en-US" sz="2000" b="1" dirty="0">
                <a:solidFill>
                  <a:srgbClr val="404040"/>
                </a:solidFill>
                <a:latin typeface="Consolas" charset="0"/>
                <a:ea typeface="ＭＳ Ｐゴシック" charset="-128"/>
              </a:rPr>
              <a:t> clone </a:t>
            </a:r>
            <a:r>
              <a:rPr lang="en-US" sz="2000" b="1" dirty="0">
                <a:solidFill>
                  <a:srgbClr val="FF0000"/>
                </a:solidFill>
                <a:latin typeface="Consolas" charset="0"/>
                <a:ea typeface="ＭＳ Ｐゴシック" charset="-128"/>
              </a:rPr>
              <a:t>https://github.com/rea2000/santalist.git</a:t>
            </a:r>
          </a:p>
          <a:p>
            <a:pPr indent="0">
              <a:buNone/>
              <a:defRPr/>
            </a:pPr>
            <a:r>
              <a:rPr lang="en-US" sz="2000" dirty="0">
                <a:solidFill>
                  <a:srgbClr val="404040"/>
                </a:solidFill>
                <a:latin typeface="Consolas" charset="0"/>
                <a:ea typeface="ＭＳ Ｐゴシック" charset="-128"/>
              </a:rPr>
              <a:t>Then try:</a:t>
            </a:r>
          </a:p>
          <a:p>
            <a:pPr marL="685800" indent="-457200">
              <a:buFont typeface="+mj-lt"/>
              <a:buAutoNum type="arabicPeriod"/>
              <a:defRPr/>
            </a:pPr>
            <a:r>
              <a:rPr lang="en-US" sz="2000" b="1" dirty="0">
                <a:solidFill>
                  <a:srgbClr val="404040"/>
                </a:solidFill>
                <a:latin typeface="Consolas" charset="0"/>
                <a:ea typeface="ＭＳ Ｐゴシック" charset="-128"/>
              </a:rPr>
              <a:t>$ </a:t>
            </a:r>
            <a:r>
              <a:rPr lang="en-US" sz="2000" b="1" dirty="0" err="1">
                <a:solidFill>
                  <a:srgbClr val="404040"/>
                </a:solidFill>
                <a:latin typeface="Consolas" charset="0"/>
                <a:ea typeface="ＭＳ Ｐゴシック" charset="-128"/>
              </a:rPr>
              <a:t>git</a:t>
            </a:r>
            <a:r>
              <a:rPr lang="en-US" sz="2000" b="1" dirty="0">
                <a:solidFill>
                  <a:srgbClr val="404040"/>
                </a:solidFill>
                <a:latin typeface="Consolas" charset="0"/>
                <a:ea typeface="ＭＳ Ｐゴシック" charset="-128"/>
              </a:rPr>
              <a:t> log, $ </a:t>
            </a:r>
            <a:r>
              <a:rPr lang="en-US" sz="2000" b="1" dirty="0" err="1">
                <a:solidFill>
                  <a:srgbClr val="404040"/>
                </a:solidFill>
                <a:latin typeface="Consolas" charset="0"/>
                <a:ea typeface="ＭＳ Ｐゴシック" charset="-128"/>
              </a:rPr>
              <a:t>git</a:t>
            </a:r>
            <a:r>
              <a:rPr lang="en-US" sz="2000" b="1" dirty="0">
                <a:solidFill>
                  <a:srgbClr val="404040"/>
                </a:solidFill>
                <a:latin typeface="Consolas" charset="0"/>
                <a:ea typeface="ＭＳ Ｐゴシック" charset="-128"/>
              </a:rPr>
              <a:t> log --</a:t>
            </a:r>
            <a:r>
              <a:rPr lang="en-US" sz="2000" b="1" dirty="0" err="1">
                <a:solidFill>
                  <a:srgbClr val="404040"/>
                </a:solidFill>
                <a:latin typeface="Consolas" charset="0"/>
                <a:ea typeface="ＭＳ Ｐゴシック" charset="-128"/>
              </a:rPr>
              <a:t>oneline</a:t>
            </a:r>
            <a:endParaRPr lang="en-US" sz="2000" b="1" dirty="0">
              <a:solidFill>
                <a:srgbClr val="404040"/>
              </a:solidFill>
              <a:latin typeface="Consolas" charset="0"/>
              <a:ea typeface="ＭＳ Ｐゴシック" charset="-128"/>
            </a:endParaRPr>
          </a:p>
          <a:p>
            <a:pPr marL="685800" indent="-457200">
              <a:buFont typeface="+mj-lt"/>
              <a:buAutoNum type="arabicPeriod"/>
              <a:defRPr/>
            </a:pPr>
            <a:r>
              <a:rPr lang="en-US" sz="2000" dirty="0">
                <a:solidFill>
                  <a:srgbClr val="404040"/>
                </a:solidFill>
                <a:latin typeface="Consolas" charset="0"/>
                <a:ea typeface="ＭＳ Ｐゴシック" charset="-128"/>
              </a:rPr>
              <a:t>Create a file named </a:t>
            </a:r>
            <a:r>
              <a:rPr lang="en-US" sz="2000" i="1" dirty="0">
                <a:solidFill>
                  <a:srgbClr val="404040"/>
                </a:solidFill>
                <a:latin typeface="Consolas" charset="0"/>
                <a:ea typeface="ＭＳ Ｐゴシック" charset="-128"/>
              </a:rPr>
              <a:t>userID</a:t>
            </a:r>
            <a:r>
              <a:rPr lang="en-US" sz="2000" dirty="0">
                <a:solidFill>
                  <a:srgbClr val="404040"/>
                </a:solidFill>
                <a:latin typeface="Consolas" charset="0"/>
                <a:ea typeface="ＭＳ Ｐゴシック" charset="-128"/>
              </a:rPr>
              <a:t>.txt (e.g. rea.txt)</a:t>
            </a:r>
          </a:p>
          <a:p>
            <a:pPr marL="685800" indent="-457200">
              <a:buFont typeface="+mj-lt"/>
              <a:buAutoNum type="arabicPeriod"/>
              <a:defRPr/>
            </a:pPr>
            <a:r>
              <a:rPr lang="en-US" sz="2000" b="1" dirty="0">
                <a:solidFill>
                  <a:srgbClr val="404040"/>
                </a:solidFill>
                <a:latin typeface="Consolas" charset="0"/>
                <a:ea typeface="ＭＳ Ｐゴシック" charset="-128"/>
              </a:rPr>
              <a:t>$ </a:t>
            </a:r>
            <a:r>
              <a:rPr lang="en-US" sz="2000" b="1" dirty="0" err="1">
                <a:solidFill>
                  <a:srgbClr val="404040"/>
                </a:solidFill>
                <a:latin typeface="Consolas" charset="0"/>
                <a:ea typeface="ＭＳ Ｐゴシック" charset="-128"/>
              </a:rPr>
              <a:t>git</a:t>
            </a:r>
            <a:r>
              <a:rPr lang="en-US" sz="2000" b="1" dirty="0">
                <a:solidFill>
                  <a:srgbClr val="404040"/>
                </a:solidFill>
                <a:latin typeface="Consolas" charset="0"/>
                <a:ea typeface="ＭＳ Ｐゴシック" charset="-128"/>
              </a:rPr>
              <a:t> status, $ </a:t>
            </a:r>
            <a:r>
              <a:rPr lang="en-US" sz="2000" b="1" dirty="0" err="1">
                <a:solidFill>
                  <a:srgbClr val="404040"/>
                </a:solidFill>
                <a:latin typeface="Consolas" charset="0"/>
                <a:ea typeface="ＭＳ Ｐゴシック" charset="-128"/>
              </a:rPr>
              <a:t>git</a:t>
            </a:r>
            <a:r>
              <a:rPr lang="en-US" sz="2000" b="1" dirty="0">
                <a:solidFill>
                  <a:srgbClr val="404040"/>
                </a:solidFill>
                <a:latin typeface="Consolas" charset="0"/>
                <a:ea typeface="ＭＳ Ｐゴシック" charset="-128"/>
              </a:rPr>
              <a:t> status –s</a:t>
            </a:r>
          </a:p>
          <a:p>
            <a:pPr marL="685800" indent="-457200">
              <a:buFont typeface="+mj-lt"/>
              <a:buAutoNum type="arabicPeriod"/>
              <a:defRPr/>
            </a:pPr>
            <a:r>
              <a:rPr lang="en-US" sz="2000" dirty="0">
                <a:solidFill>
                  <a:srgbClr val="404040"/>
                </a:solidFill>
                <a:latin typeface="Consolas" charset="0"/>
                <a:ea typeface="ＭＳ Ｐゴシック" charset="-128"/>
              </a:rPr>
              <a:t>Add the file: </a:t>
            </a:r>
            <a:r>
              <a:rPr lang="en-US" sz="2000" b="1" dirty="0">
                <a:solidFill>
                  <a:srgbClr val="404040"/>
                </a:solidFill>
                <a:latin typeface="Consolas" charset="0"/>
                <a:ea typeface="ＭＳ Ｐゴシック" charset="-128"/>
              </a:rPr>
              <a:t>$ </a:t>
            </a:r>
            <a:r>
              <a:rPr lang="en-US" sz="2000" b="1" dirty="0" err="1">
                <a:solidFill>
                  <a:srgbClr val="404040"/>
                </a:solidFill>
                <a:latin typeface="Consolas" charset="0"/>
                <a:ea typeface="ＭＳ Ｐゴシック" charset="-128"/>
              </a:rPr>
              <a:t>git</a:t>
            </a:r>
            <a:r>
              <a:rPr lang="en-US" sz="2000" b="1" dirty="0">
                <a:solidFill>
                  <a:srgbClr val="404040"/>
                </a:solidFill>
                <a:latin typeface="Consolas" charset="0"/>
                <a:ea typeface="ＭＳ Ｐゴシック" charset="-128"/>
              </a:rPr>
              <a:t> add </a:t>
            </a:r>
            <a:r>
              <a:rPr lang="en-US" sz="2000" b="1" i="1" dirty="0">
                <a:solidFill>
                  <a:srgbClr val="404040"/>
                </a:solidFill>
                <a:latin typeface="Consolas" charset="0"/>
                <a:ea typeface="ＭＳ Ｐゴシック" charset="-128"/>
              </a:rPr>
              <a:t>userID</a:t>
            </a:r>
            <a:r>
              <a:rPr lang="en-US" sz="2000" b="1" dirty="0">
                <a:solidFill>
                  <a:srgbClr val="404040"/>
                </a:solidFill>
                <a:latin typeface="Consolas" charset="0"/>
                <a:ea typeface="ＭＳ Ｐゴシック" charset="-128"/>
              </a:rPr>
              <a:t>.txt</a:t>
            </a:r>
          </a:p>
          <a:p>
            <a:pPr marL="685800" indent="-457200">
              <a:buFont typeface="+mj-lt"/>
              <a:buAutoNum type="arabicPeriod"/>
              <a:defRPr/>
            </a:pPr>
            <a:r>
              <a:rPr lang="en-US" sz="2000" b="1" dirty="0">
                <a:solidFill>
                  <a:srgbClr val="404040"/>
                </a:solidFill>
                <a:latin typeface="Consolas" charset="0"/>
                <a:ea typeface="ＭＳ Ｐゴシック" charset="-128"/>
              </a:rPr>
              <a:t>$ </a:t>
            </a:r>
            <a:r>
              <a:rPr lang="en-US" sz="2000" b="1" dirty="0" err="1">
                <a:solidFill>
                  <a:srgbClr val="404040"/>
                </a:solidFill>
                <a:latin typeface="Consolas" charset="0"/>
                <a:ea typeface="ＭＳ Ｐゴシック" charset="-128"/>
              </a:rPr>
              <a:t>git</a:t>
            </a:r>
            <a:r>
              <a:rPr lang="en-US" sz="2000" b="1" dirty="0">
                <a:solidFill>
                  <a:srgbClr val="404040"/>
                </a:solidFill>
                <a:latin typeface="Consolas" charset="0"/>
                <a:ea typeface="ＭＳ Ｐゴシック" charset="-128"/>
              </a:rPr>
              <a:t> status, $ </a:t>
            </a:r>
            <a:r>
              <a:rPr lang="en-US" sz="2000" b="1" dirty="0" err="1">
                <a:solidFill>
                  <a:srgbClr val="404040"/>
                </a:solidFill>
                <a:latin typeface="Consolas" charset="0"/>
                <a:ea typeface="ＭＳ Ｐゴシック" charset="-128"/>
              </a:rPr>
              <a:t>git</a:t>
            </a:r>
            <a:r>
              <a:rPr lang="en-US" sz="2000" b="1" dirty="0">
                <a:solidFill>
                  <a:srgbClr val="404040"/>
                </a:solidFill>
                <a:latin typeface="Consolas" charset="0"/>
                <a:ea typeface="ＭＳ Ｐゴシック" charset="-128"/>
              </a:rPr>
              <a:t> status –s</a:t>
            </a:r>
          </a:p>
          <a:p>
            <a:pPr marL="685800" indent="-457200">
              <a:buFont typeface="+mj-lt"/>
              <a:buAutoNum type="arabicPeriod"/>
              <a:defRPr/>
            </a:pPr>
            <a:r>
              <a:rPr lang="en-US" sz="2000" dirty="0">
                <a:solidFill>
                  <a:srgbClr val="404040"/>
                </a:solidFill>
                <a:latin typeface="Consolas" charset="0"/>
                <a:ea typeface="ＭＳ Ｐゴシック" charset="-128"/>
              </a:rPr>
              <a:t>Commit the file to your local repo:</a:t>
            </a:r>
            <a:br>
              <a:rPr lang="en-US" sz="2000" dirty="0">
                <a:solidFill>
                  <a:srgbClr val="404040"/>
                </a:solidFill>
                <a:latin typeface="Consolas" charset="0"/>
                <a:ea typeface="ＭＳ Ｐゴシック" charset="-128"/>
              </a:rPr>
            </a:br>
            <a:r>
              <a:rPr lang="en-US" sz="2000" b="1" dirty="0">
                <a:solidFill>
                  <a:srgbClr val="404040"/>
                </a:solidFill>
                <a:latin typeface="Consolas" charset="0"/>
                <a:ea typeface="ＭＳ Ｐゴシック" charset="-128"/>
              </a:rPr>
              <a:t>$ </a:t>
            </a:r>
            <a:r>
              <a:rPr lang="en-US" sz="2000" b="1" dirty="0" err="1">
                <a:solidFill>
                  <a:srgbClr val="404040"/>
                </a:solidFill>
                <a:latin typeface="Consolas" charset="0"/>
                <a:ea typeface="ＭＳ Ｐゴシック" charset="-128"/>
              </a:rPr>
              <a:t>git</a:t>
            </a:r>
            <a:r>
              <a:rPr lang="en-US" sz="2000" b="1" dirty="0">
                <a:solidFill>
                  <a:srgbClr val="404040"/>
                </a:solidFill>
                <a:latin typeface="Consolas" charset="0"/>
                <a:ea typeface="ＭＳ Ｐゴシック" charset="-128"/>
              </a:rPr>
              <a:t> commit –m “added rea.txt file”</a:t>
            </a:r>
          </a:p>
          <a:p>
            <a:pPr marL="685800" indent="-457200">
              <a:buFont typeface="+mj-lt"/>
              <a:buAutoNum type="arabicPeriod"/>
              <a:defRPr/>
            </a:pPr>
            <a:r>
              <a:rPr lang="en-US" sz="2000" b="1" dirty="0">
                <a:solidFill>
                  <a:srgbClr val="404040"/>
                </a:solidFill>
                <a:latin typeface="Consolas" charset="0"/>
                <a:ea typeface="ＭＳ Ｐゴシック" charset="-128"/>
              </a:rPr>
              <a:t>$ </a:t>
            </a:r>
            <a:r>
              <a:rPr lang="en-US" sz="2000" b="1" dirty="0" err="1">
                <a:solidFill>
                  <a:srgbClr val="404040"/>
                </a:solidFill>
                <a:latin typeface="Consolas" charset="0"/>
                <a:ea typeface="ＭＳ Ｐゴシック" charset="-128"/>
              </a:rPr>
              <a:t>git</a:t>
            </a:r>
            <a:r>
              <a:rPr lang="en-US" sz="2000" b="1" dirty="0">
                <a:solidFill>
                  <a:srgbClr val="404040"/>
                </a:solidFill>
                <a:latin typeface="Consolas" charset="0"/>
                <a:ea typeface="ＭＳ Ｐゴシック" charset="-128"/>
              </a:rPr>
              <a:t> status, $ </a:t>
            </a:r>
            <a:r>
              <a:rPr lang="en-US" sz="2000" b="1" dirty="0" err="1">
                <a:solidFill>
                  <a:srgbClr val="404040"/>
                </a:solidFill>
                <a:latin typeface="Consolas" charset="0"/>
                <a:ea typeface="ＭＳ Ｐゴシック" charset="-128"/>
              </a:rPr>
              <a:t>git</a:t>
            </a:r>
            <a:r>
              <a:rPr lang="en-US" sz="2000" b="1" dirty="0">
                <a:solidFill>
                  <a:srgbClr val="404040"/>
                </a:solidFill>
                <a:latin typeface="Consolas" charset="0"/>
                <a:ea typeface="ＭＳ Ｐゴシック" charset="-128"/>
              </a:rPr>
              <a:t> status –s, $ </a:t>
            </a:r>
            <a:r>
              <a:rPr lang="en-US" sz="2000" b="1" dirty="0" err="1">
                <a:solidFill>
                  <a:srgbClr val="404040"/>
                </a:solidFill>
                <a:latin typeface="Consolas" charset="0"/>
                <a:ea typeface="ＭＳ Ｐゴシック" charset="-128"/>
              </a:rPr>
              <a:t>git</a:t>
            </a:r>
            <a:r>
              <a:rPr lang="en-US" sz="2000" b="1" dirty="0">
                <a:solidFill>
                  <a:srgbClr val="404040"/>
                </a:solidFill>
                <a:latin typeface="Consolas" charset="0"/>
                <a:ea typeface="ＭＳ Ｐゴシック" charset="-128"/>
              </a:rPr>
              <a:t> log --</a:t>
            </a:r>
            <a:r>
              <a:rPr lang="en-US" sz="2000" b="1" dirty="0" err="1">
                <a:solidFill>
                  <a:srgbClr val="404040"/>
                </a:solidFill>
                <a:latin typeface="Consolas" charset="0"/>
                <a:ea typeface="ＭＳ Ｐゴシック" charset="-128"/>
              </a:rPr>
              <a:t>oneline</a:t>
            </a:r>
            <a:endParaRPr lang="en-US" sz="2000" b="1" dirty="0">
              <a:solidFill>
                <a:srgbClr val="404040"/>
              </a:solidFill>
              <a:latin typeface="Consolas" charset="0"/>
              <a:ea typeface="ＭＳ Ｐゴシック" charset="-128"/>
            </a:endParaRPr>
          </a:p>
          <a:p>
            <a:pPr indent="0">
              <a:buNone/>
              <a:defRPr/>
            </a:pPr>
            <a:r>
              <a:rPr lang="en-US" sz="2000" b="1" dirty="0">
                <a:solidFill>
                  <a:srgbClr val="404040"/>
                </a:solidFill>
                <a:latin typeface="Consolas" charset="0"/>
                <a:ea typeface="ＭＳ Ｐゴシック" charset="-128"/>
              </a:rPr>
              <a:t>*WAIT, DO NOT GO ON TO THE NEXT STEPS UNTIL YOU ARE TOLD TO!!</a:t>
            </a:r>
          </a:p>
          <a:p>
            <a:pPr marL="685800" indent="-457200">
              <a:buFont typeface="+mj-lt"/>
              <a:buAutoNum type="arabicPeriod"/>
              <a:defRPr/>
            </a:pPr>
            <a:r>
              <a:rPr lang="en-US" sz="2000" dirty="0">
                <a:solidFill>
                  <a:srgbClr val="404040"/>
                </a:solidFill>
                <a:latin typeface="Consolas" charset="0"/>
                <a:ea typeface="ＭＳ Ｐゴシック" charset="-128"/>
              </a:rPr>
              <a:t>Pull from remote repo: </a:t>
            </a:r>
            <a:r>
              <a:rPr lang="en-US" sz="2000" b="1" dirty="0">
                <a:solidFill>
                  <a:srgbClr val="404040"/>
                </a:solidFill>
                <a:latin typeface="Consolas" charset="0"/>
                <a:ea typeface="ＭＳ Ｐゴシック" charset="-128"/>
              </a:rPr>
              <a:t>$</a:t>
            </a:r>
            <a:r>
              <a:rPr lang="en-US" sz="2000" b="1" dirty="0" err="1">
                <a:solidFill>
                  <a:srgbClr val="404040"/>
                </a:solidFill>
                <a:latin typeface="Consolas" charset="0"/>
                <a:ea typeface="ＭＳ Ｐゴシック" charset="-128"/>
              </a:rPr>
              <a:t>git</a:t>
            </a:r>
            <a:r>
              <a:rPr lang="en-US" sz="2000" b="1" dirty="0">
                <a:solidFill>
                  <a:srgbClr val="404040"/>
                </a:solidFill>
                <a:latin typeface="Consolas" charset="0"/>
                <a:ea typeface="ＭＳ Ｐゴシック" charset="-128"/>
              </a:rPr>
              <a:t> pull origin master</a:t>
            </a:r>
          </a:p>
          <a:p>
            <a:pPr marL="685800" indent="-457200">
              <a:buFont typeface="+mj-lt"/>
              <a:buAutoNum type="arabicPeriod"/>
              <a:defRPr/>
            </a:pPr>
            <a:r>
              <a:rPr lang="en-US" sz="2000" dirty="0">
                <a:solidFill>
                  <a:srgbClr val="404040"/>
                </a:solidFill>
                <a:latin typeface="Consolas" charset="0"/>
                <a:ea typeface="ＭＳ Ｐゴシック" charset="-128"/>
              </a:rPr>
              <a:t>Push to remote repo: </a:t>
            </a:r>
            <a:r>
              <a:rPr lang="en-US" sz="2000" b="1" dirty="0">
                <a:solidFill>
                  <a:srgbClr val="404040"/>
                </a:solidFill>
                <a:latin typeface="Consolas" charset="0"/>
                <a:ea typeface="ＭＳ Ｐゴシック" charset="-128"/>
              </a:rPr>
              <a:t>$</a:t>
            </a:r>
            <a:r>
              <a:rPr lang="en-US" sz="2000" b="1" dirty="0" err="1">
                <a:solidFill>
                  <a:srgbClr val="404040"/>
                </a:solidFill>
                <a:latin typeface="Consolas" charset="0"/>
                <a:ea typeface="ＭＳ Ｐゴシック" charset="-128"/>
              </a:rPr>
              <a:t>git</a:t>
            </a:r>
            <a:r>
              <a:rPr lang="en-US" sz="2000" b="1" dirty="0">
                <a:solidFill>
                  <a:srgbClr val="404040"/>
                </a:solidFill>
                <a:latin typeface="Consolas" charset="0"/>
                <a:ea typeface="ＭＳ Ｐゴシック" charset="-128"/>
              </a:rPr>
              <a:t> push origin </a:t>
            </a:r>
            <a:r>
              <a:rPr lang="en-US" sz="2000" b="1" dirty="0" smtClean="0">
                <a:solidFill>
                  <a:srgbClr val="404040"/>
                </a:solidFill>
                <a:latin typeface="Consolas" charset="0"/>
                <a:ea typeface="ＭＳ Ｐゴシック" charset="-128"/>
              </a:rPr>
              <a:t>master</a:t>
            </a:r>
            <a:r>
              <a:rPr lang="en-US" b="1" dirty="0">
                <a:solidFill>
                  <a:srgbClr val="404040"/>
                </a:solidFill>
                <a:latin typeface="Consolas" charset="0"/>
                <a:ea typeface="ＭＳ Ｐゴシック" charset="-128"/>
              </a:rPr>
              <a:t/>
            </a:r>
            <a:br>
              <a:rPr lang="en-US" b="1" dirty="0">
                <a:solidFill>
                  <a:srgbClr val="404040"/>
                </a:solidFill>
                <a:latin typeface="Consolas" charset="0"/>
                <a:ea typeface="ＭＳ Ｐゴシック" charset="-128"/>
              </a:rPr>
            </a:br>
            <a:endParaRPr lang="en-US" dirty="0">
              <a:ea typeface="ＭＳ Ｐゴシック" charset="-128"/>
            </a:endParaRPr>
          </a:p>
        </p:txBody>
      </p:sp>
    </p:spTree>
    <p:extLst>
      <p:ext uri="{BB962C8B-B14F-4D97-AF65-F5344CB8AC3E}">
        <p14:creationId xmlns:p14="http://schemas.microsoft.com/office/powerpoint/2010/main" val="1483274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Backups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24242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custDataLst>
              <p:tags r:id="rId1"/>
            </p:custDataLst>
          </p:nvPr>
        </p:nvSpPr>
        <p:spPr/>
        <p:txBody>
          <a:bodyPr/>
          <a:lstStyle/>
          <a:p>
            <a:r>
              <a:rPr lang="en-US" altLang="en-US" smtClean="0"/>
              <a:t>Aside: So what is github?</a:t>
            </a:r>
          </a:p>
        </p:txBody>
      </p:sp>
      <p:sp>
        <p:nvSpPr>
          <p:cNvPr id="3" name="Content Placeholder 2"/>
          <p:cNvSpPr>
            <a:spLocks noGrp="1"/>
          </p:cNvSpPr>
          <p:nvPr>
            <p:ph idx="1"/>
            <p:custDataLst>
              <p:tags r:id="rId2"/>
            </p:custDataLst>
          </p:nvPr>
        </p:nvSpPr>
        <p:spPr/>
        <p:txBody>
          <a:bodyPr>
            <a:normAutofit fontScale="92500" lnSpcReduction="20000"/>
          </a:bodyPr>
          <a:lstStyle/>
          <a:p>
            <a:pPr>
              <a:defRPr/>
            </a:pPr>
            <a:r>
              <a:rPr lang="en-US" dirty="0">
                <a:ea typeface="ＭＳ Ｐゴシック" charset="-128"/>
                <a:hlinkClick r:id="rId4"/>
              </a:rPr>
              <a:t>GitHub.com</a:t>
            </a:r>
            <a:r>
              <a:rPr lang="en-US" dirty="0">
                <a:ea typeface="ＭＳ Ｐゴシック" charset="-128"/>
              </a:rPr>
              <a:t> is </a:t>
            </a:r>
            <a:r>
              <a:rPr lang="en-US" dirty="0" smtClean="0">
                <a:ea typeface="ＭＳ Ｐゴシック" charset="-128"/>
              </a:rPr>
              <a:t>a site </a:t>
            </a:r>
            <a:r>
              <a:rPr lang="en-US" dirty="0">
                <a:ea typeface="ＭＳ Ｐゴシック" charset="-128"/>
              </a:rPr>
              <a:t>for online storage of </a:t>
            </a:r>
            <a:r>
              <a:rPr lang="en-US" dirty="0" err="1">
                <a:ea typeface="ＭＳ Ｐゴシック" charset="-128"/>
              </a:rPr>
              <a:t>Git</a:t>
            </a:r>
            <a:r>
              <a:rPr lang="en-US" dirty="0">
                <a:ea typeface="ＭＳ Ｐゴシック" charset="-128"/>
              </a:rPr>
              <a:t> repositories.  </a:t>
            </a:r>
            <a:endParaRPr lang="en-US" dirty="0" smtClean="0">
              <a:ea typeface="ＭＳ Ｐゴシック" charset="-128"/>
            </a:endParaRPr>
          </a:p>
          <a:p>
            <a:pPr>
              <a:defRPr/>
            </a:pPr>
            <a:r>
              <a:rPr lang="en-US" dirty="0" smtClean="0">
                <a:ea typeface="ＭＳ Ｐゴシック" charset="-128"/>
              </a:rPr>
              <a:t>Many </a:t>
            </a:r>
            <a:r>
              <a:rPr lang="en-US" dirty="0">
                <a:ea typeface="ＭＳ Ｐゴシック" charset="-128"/>
              </a:rPr>
              <a:t>open source projects use it, such as the </a:t>
            </a:r>
            <a:r>
              <a:rPr lang="en-US" dirty="0">
                <a:ea typeface="ＭＳ Ｐゴシック" charset="-128"/>
                <a:hlinkClick r:id="rId5"/>
              </a:rPr>
              <a:t>Linux kernel</a:t>
            </a:r>
            <a:r>
              <a:rPr lang="en-US" dirty="0">
                <a:ea typeface="ＭＳ Ｐゴシック" charset="-128"/>
              </a:rPr>
              <a:t>.  </a:t>
            </a:r>
            <a:endParaRPr lang="en-US" dirty="0" smtClean="0">
              <a:ea typeface="ＭＳ Ｐゴシック" charset="-128"/>
            </a:endParaRPr>
          </a:p>
          <a:p>
            <a:pPr>
              <a:defRPr/>
            </a:pPr>
            <a:r>
              <a:rPr lang="en-US" dirty="0" smtClean="0">
                <a:ea typeface="ＭＳ Ｐゴシック" charset="-128"/>
              </a:rPr>
              <a:t>You </a:t>
            </a:r>
            <a:r>
              <a:rPr lang="en-US" dirty="0">
                <a:ea typeface="ＭＳ Ｐゴシック" charset="-128"/>
              </a:rPr>
              <a:t>can get free space for open source projects or you can pay for private </a:t>
            </a:r>
            <a:r>
              <a:rPr lang="en-US" dirty="0" smtClean="0">
                <a:ea typeface="ＭＳ Ｐゴシック" charset="-128"/>
              </a:rPr>
              <a:t>projects.</a:t>
            </a:r>
          </a:p>
          <a:p>
            <a:pPr>
              <a:defRPr/>
            </a:pPr>
            <a:endParaRPr lang="en-US" dirty="0">
              <a:ea typeface="ＭＳ Ｐゴシック" charset="-128"/>
            </a:endParaRPr>
          </a:p>
          <a:p>
            <a:pPr indent="0">
              <a:buNone/>
              <a:defRPr/>
            </a:pPr>
            <a:r>
              <a:rPr lang="en-US" b="1" dirty="0" smtClean="0">
                <a:ea typeface="ＭＳ Ｐゴシック" charset="-128"/>
              </a:rPr>
              <a:t>Question</a:t>
            </a:r>
            <a:r>
              <a:rPr lang="en-US" dirty="0" smtClean="0">
                <a:ea typeface="ＭＳ Ｐゴシック" charset="-128"/>
              </a:rPr>
              <a:t>: Do I have to use </a:t>
            </a:r>
            <a:r>
              <a:rPr lang="en-US" dirty="0" err="1" smtClean="0">
                <a:ea typeface="ＭＳ Ｐゴシック" charset="-128"/>
              </a:rPr>
              <a:t>github</a:t>
            </a:r>
            <a:r>
              <a:rPr lang="en-US" dirty="0" smtClean="0">
                <a:ea typeface="ＭＳ Ｐゴシック" charset="-128"/>
              </a:rPr>
              <a:t> to use </a:t>
            </a:r>
            <a:r>
              <a:rPr lang="en-US" dirty="0" err="1" smtClean="0">
                <a:ea typeface="ＭＳ Ｐゴシック" charset="-128"/>
              </a:rPr>
              <a:t>Git</a:t>
            </a:r>
            <a:r>
              <a:rPr lang="en-US" dirty="0" smtClean="0">
                <a:ea typeface="ＭＳ Ｐゴシック" charset="-128"/>
              </a:rPr>
              <a:t>?</a:t>
            </a:r>
          </a:p>
          <a:p>
            <a:pPr indent="0">
              <a:buNone/>
              <a:defRPr/>
            </a:pPr>
            <a:r>
              <a:rPr lang="en-US" b="1" dirty="0" smtClean="0">
                <a:ea typeface="ＭＳ Ｐゴシック" charset="-128"/>
              </a:rPr>
              <a:t>Answer</a:t>
            </a:r>
            <a:r>
              <a:rPr lang="en-US" dirty="0" smtClean="0">
                <a:ea typeface="ＭＳ Ｐゴシック" charset="-128"/>
              </a:rPr>
              <a:t>: No! </a:t>
            </a:r>
          </a:p>
          <a:p>
            <a:pPr>
              <a:defRPr/>
            </a:pPr>
            <a:r>
              <a:rPr lang="en-US" dirty="0" smtClean="0">
                <a:ea typeface="ＭＳ Ｐゴシック" charset="-128"/>
              </a:rPr>
              <a:t>you can use </a:t>
            </a:r>
            <a:r>
              <a:rPr lang="en-US" dirty="0" err="1" smtClean="0">
                <a:ea typeface="ＭＳ Ｐゴシック" charset="-128"/>
              </a:rPr>
              <a:t>Git</a:t>
            </a:r>
            <a:r>
              <a:rPr lang="en-US" dirty="0" smtClean="0">
                <a:ea typeface="ＭＳ Ｐゴシック" charset="-128"/>
              </a:rPr>
              <a:t> completely locally for your own purposes, or </a:t>
            </a:r>
          </a:p>
          <a:p>
            <a:pPr>
              <a:defRPr/>
            </a:pPr>
            <a:r>
              <a:rPr lang="en-US" dirty="0" smtClean="0">
                <a:ea typeface="ＭＳ Ｐゴシック" charset="-128"/>
              </a:rPr>
              <a:t>you or someone else could set up a server to share files, or </a:t>
            </a:r>
          </a:p>
          <a:p>
            <a:pPr>
              <a:defRPr/>
            </a:pPr>
            <a:r>
              <a:rPr lang="en-US" dirty="0" smtClean="0">
                <a:ea typeface="ＭＳ Ｐゴシック" charset="-128"/>
              </a:rPr>
              <a:t>you could share a repo with users on the same file system, such as we did for homework 9 (as long everyone has the needed file permissions).</a:t>
            </a:r>
            <a:endParaRPr lang="en-US" dirty="0">
              <a:ea typeface="ＭＳ Ｐゴシック" charset="-128"/>
            </a:endParaRPr>
          </a:p>
        </p:txBody>
      </p:sp>
    </p:spTree>
    <p:extLst>
      <p:ext uri="{BB962C8B-B14F-4D97-AF65-F5344CB8AC3E}">
        <p14:creationId xmlns:p14="http://schemas.microsoft.com/office/powerpoint/2010/main" val="31312123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custDataLst>
              <p:tags r:id="rId1"/>
            </p:custDataLst>
          </p:nvPr>
        </p:nvSpPr>
        <p:spPr/>
        <p:txBody>
          <a:bodyPr/>
          <a:lstStyle/>
          <a:p>
            <a:r>
              <a:rPr lang="en-US" altLang="en-US" smtClean="0"/>
              <a:t>Basic Workflow</a:t>
            </a:r>
          </a:p>
        </p:txBody>
      </p:sp>
      <p:sp>
        <p:nvSpPr>
          <p:cNvPr id="3" name="Content Placeholder 2"/>
          <p:cNvSpPr>
            <a:spLocks noGrp="1"/>
          </p:cNvSpPr>
          <p:nvPr>
            <p:ph idx="1"/>
            <p:custDataLst>
              <p:tags r:id="rId2"/>
            </p:custDataLst>
          </p:nvPr>
        </p:nvSpPr>
        <p:spPr/>
        <p:txBody>
          <a:bodyPr>
            <a:normAutofit fontScale="92500" lnSpcReduction="10000"/>
          </a:bodyPr>
          <a:lstStyle/>
          <a:p>
            <a:pPr indent="0">
              <a:buNone/>
              <a:defRPr/>
            </a:pPr>
            <a:r>
              <a:rPr lang="en-US" dirty="0" smtClean="0">
                <a:ea typeface="ＭＳ Ｐゴシック" charset="-128"/>
              </a:rPr>
              <a:t>Basic </a:t>
            </a:r>
            <a:r>
              <a:rPr lang="en-US" dirty="0" err="1">
                <a:ea typeface="ＭＳ Ｐゴシック" charset="-128"/>
              </a:rPr>
              <a:t>Git</a:t>
            </a:r>
            <a:r>
              <a:rPr lang="en-US" dirty="0">
                <a:ea typeface="ＭＳ Ｐゴシック" charset="-128"/>
              </a:rPr>
              <a:t> </a:t>
            </a:r>
            <a:r>
              <a:rPr lang="en-US" dirty="0" smtClean="0">
                <a:ea typeface="ＭＳ Ｐゴシック" charset="-128"/>
              </a:rPr>
              <a:t>workflow:</a:t>
            </a:r>
            <a:endParaRPr lang="en-US" dirty="0">
              <a:ea typeface="ＭＳ Ｐゴシック" charset="-128"/>
            </a:endParaRPr>
          </a:p>
          <a:p>
            <a:pPr>
              <a:defRPr/>
            </a:pPr>
            <a:endParaRPr lang="en-US" dirty="0">
              <a:ea typeface="ＭＳ Ｐゴシック" charset="-128"/>
            </a:endParaRPr>
          </a:p>
          <a:p>
            <a:pPr marL="685800" indent="-457200">
              <a:buFont typeface="+mj-lt"/>
              <a:buAutoNum type="arabicPeriod"/>
              <a:defRPr/>
            </a:pPr>
            <a:r>
              <a:rPr lang="en-US" b="1" dirty="0" smtClean="0">
                <a:ea typeface="ＭＳ Ｐゴシック" charset="-128"/>
              </a:rPr>
              <a:t>Modify</a:t>
            </a:r>
            <a:r>
              <a:rPr lang="en-US" dirty="0" smtClean="0">
                <a:ea typeface="ＭＳ Ｐゴシック" charset="-128"/>
              </a:rPr>
              <a:t> </a:t>
            </a:r>
            <a:r>
              <a:rPr lang="en-US" dirty="0">
                <a:ea typeface="ＭＳ Ｐゴシック" charset="-128"/>
              </a:rPr>
              <a:t>files in your working directory.</a:t>
            </a:r>
          </a:p>
          <a:p>
            <a:pPr marL="685800" indent="-457200">
              <a:buFont typeface="+mj-lt"/>
              <a:buAutoNum type="arabicPeriod"/>
              <a:defRPr/>
            </a:pPr>
            <a:r>
              <a:rPr lang="en-US" b="1" dirty="0" smtClean="0">
                <a:ea typeface="ＭＳ Ｐゴシック" charset="-128"/>
              </a:rPr>
              <a:t>Stage</a:t>
            </a:r>
            <a:r>
              <a:rPr lang="en-US" dirty="0" smtClean="0">
                <a:ea typeface="ＭＳ Ｐゴシック" charset="-128"/>
              </a:rPr>
              <a:t> files</a:t>
            </a:r>
            <a:r>
              <a:rPr lang="en-US" dirty="0">
                <a:ea typeface="ＭＳ Ｐゴシック" charset="-128"/>
              </a:rPr>
              <a:t>, </a:t>
            </a:r>
            <a:r>
              <a:rPr lang="en-US" dirty="0" smtClean="0">
                <a:ea typeface="ＭＳ Ｐゴシック" charset="-128"/>
              </a:rPr>
              <a:t>adding </a:t>
            </a:r>
            <a:r>
              <a:rPr lang="en-US" dirty="0">
                <a:ea typeface="ＭＳ Ｐゴシック" charset="-128"/>
              </a:rPr>
              <a:t>snapshots of them to your staging area.</a:t>
            </a:r>
          </a:p>
          <a:p>
            <a:pPr marL="685800" indent="-457200">
              <a:buFont typeface="+mj-lt"/>
              <a:buAutoNum type="arabicPeriod"/>
              <a:defRPr/>
            </a:pPr>
            <a:r>
              <a:rPr lang="en-US" dirty="0" smtClean="0">
                <a:ea typeface="ＭＳ Ｐゴシック" charset="-128"/>
              </a:rPr>
              <a:t>Do  a </a:t>
            </a:r>
            <a:r>
              <a:rPr lang="en-US" b="1" dirty="0" smtClean="0">
                <a:ea typeface="ＭＳ Ｐゴシック" charset="-128"/>
              </a:rPr>
              <a:t>commit</a:t>
            </a:r>
            <a:r>
              <a:rPr lang="en-US" dirty="0">
                <a:ea typeface="ＭＳ Ｐゴシック" charset="-128"/>
              </a:rPr>
              <a:t>, which takes the files as they are in the staging area and stores that snapshot permanently to your </a:t>
            </a:r>
            <a:r>
              <a:rPr lang="en-US" dirty="0" err="1">
                <a:ea typeface="ＭＳ Ｐゴシック" charset="-128"/>
              </a:rPr>
              <a:t>Git</a:t>
            </a:r>
            <a:r>
              <a:rPr lang="en-US" dirty="0">
                <a:ea typeface="ＭＳ Ｐゴシック" charset="-128"/>
              </a:rPr>
              <a:t> directory.</a:t>
            </a:r>
          </a:p>
          <a:p>
            <a:pPr>
              <a:defRPr/>
            </a:pPr>
            <a:endParaRPr lang="en-US" dirty="0" smtClean="0">
              <a:ea typeface="ＭＳ Ｐゴシック" charset="-128"/>
            </a:endParaRPr>
          </a:p>
          <a:p>
            <a:pPr>
              <a:defRPr/>
            </a:pPr>
            <a:r>
              <a:rPr lang="en-US" dirty="0" smtClean="0">
                <a:ea typeface="ＭＳ Ｐゴシック" charset="-128"/>
              </a:rPr>
              <a:t>Notes:</a:t>
            </a:r>
          </a:p>
          <a:p>
            <a:pPr lvl="1">
              <a:buFont typeface="Wingdings" charset="2"/>
              <a:buChar char="§"/>
              <a:defRPr/>
            </a:pPr>
            <a:r>
              <a:rPr lang="en-US" sz="1800" dirty="0">
                <a:ea typeface="ＭＳ Ｐゴシック" charset="-128"/>
              </a:rPr>
              <a:t>If a particular version of a file is in the </a:t>
            </a:r>
            <a:r>
              <a:rPr lang="en-US" sz="1800" b="1" dirty="0" err="1">
                <a:ea typeface="ＭＳ Ｐゴシック" charset="-128"/>
              </a:rPr>
              <a:t>git</a:t>
            </a:r>
            <a:r>
              <a:rPr lang="en-US" sz="1800" b="1" dirty="0">
                <a:ea typeface="ＭＳ Ｐゴシック" charset="-128"/>
              </a:rPr>
              <a:t> directory</a:t>
            </a:r>
            <a:r>
              <a:rPr lang="en-US" sz="1800" dirty="0">
                <a:ea typeface="ＭＳ Ｐゴシック" charset="-128"/>
              </a:rPr>
              <a:t>, it’s considered </a:t>
            </a:r>
            <a:r>
              <a:rPr lang="en-US" sz="1800" b="1" dirty="0">
                <a:ea typeface="ＭＳ Ｐゴシック" charset="-128"/>
              </a:rPr>
              <a:t>committed</a:t>
            </a:r>
            <a:r>
              <a:rPr lang="en-US" sz="1800" dirty="0">
                <a:ea typeface="ＭＳ Ｐゴシック" charset="-128"/>
              </a:rPr>
              <a:t>. </a:t>
            </a:r>
          </a:p>
          <a:p>
            <a:pPr lvl="1">
              <a:buFont typeface="Wingdings" charset="2"/>
              <a:buChar char="§"/>
              <a:defRPr/>
            </a:pPr>
            <a:r>
              <a:rPr lang="en-US" sz="1800" dirty="0">
                <a:ea typeface="ＭＳ Ｐゴシック" charset="-128"/>
              </a:rPr>
              <a:t>If it’s modified but has been added to the </a:t>
            </a:r>
            <a:r>
              <a:rPr lang="en-US" sz="1800" b="1" dirty="0">
                <a:ea typeface="ＭＳ Ｐゴシック" charset="-128"/>
              </a:rPr>
              <a:t>staging area</a:t>
            </a:r>
            <a:r>
              <a:rPr lang="en-US" sz="1800" dirty="0">
                <a:ea typeface="ＭＳ Ｐゴシック" charset="-128"/>
              </a:rPr>
              <a:t>, it is </a:t>
            </a:r>
            <a:r>
              <a:rPr lang="en-US" sz="1800" b="1" dirty="0">
                <a:ea typeface="ＭＳ Ｐゴシック" charset="-128"/>
              </a:rPr>
              <a:t>staged</a:t>
            </a:r>
            <a:r>
              <a:rPr lang="en-US" sz="1800" dirty="0">
                <a:ea typeface="ＭＳ Ｐゴシック" charset="-128"/>
              </a:rPr>
              <a:t>. </a:t>
            </a:r>
          </a:p>
          <a:p>
            <a:pPr lvl="1">
              <a:buFont typeface="Wingdings" charset="2"/>
              <a:buChar char="§"/>
              <a:defRPr/>
            </a:pPr>
            <a:r>
              <a:rPr lang="en-US" sz="1800" dirty="0">
                <a:ea typeface="ＭＳ Ｐゴシック" charset="-128"/>
              </a:rPr>
              <a:t>If it was </a:t>
            </a:r>
            <a:r>
              <a:rPr lang="en-US" sz="1800" b="1" dirty="0">
                <a:ea typeface="ＭＳ Ｐゴシック" charset="-128"/>
              </a:rPr>
              <a:t>changed</a:t>
            </a:r>
            <a:r>
              <a:rPr lang="en-US" sz="1800" dirty="0">
                <a:ea typeface="ＭＳ Ｐゴシック" charset="-128"/>
              </a:rPr>
              <a:t> since it was checked out but has </a:t>
            </a:r>
            <a:r>
              <a:rPr lang="en-US" sz="1800" u="sng" dirty="0">
                <a:ea typeface="ＭＳ Ｐゴシック" charset="-128"/>
              </a:rPr>
              <a:t>not</a:t>
            </a:r>
            <a:r>
              <a:rPr lang="en-US" sz="1800" dirty="0">
                <a:ea typeface="ＭＳ Ｐゴシック" charset="-128"/>
              </a:rPr>
              <a:t> been staged, it is </a:t>
            </a:r>
            <a:r>
              <a:rPr lang="en-US" sz="1800" b="1" dirty="0">
                <a:ea typeface="ＭＳ Ｐゴシック" charset="-128"/>
              </a:rPr>
              <a:t>modified</a:t>
            </a:r>
            <a:r>
              <a:rPr lang="en-US" sz="1800" dirty="0">
                <a:ea typeface="ＭＳ Ｐゴシック" charset="-128"/>
              </a:rPr>
              <a:t>.</a:t>
            </a:r>
          </a:p>
        </p:txBody>
      </p:sp>
    </p:spTree>
    <p:extLst>
      <p:ext uri="{BB962C8B-B14F-4D97-AF65-F5344CB8AC3E}">
        <p14:creationId xmlns:p14="http://schemas.microsoft.com/office/powerpoint/2010/main" val="16196430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custDataLst>
              <p:tags r:id="rId1"/>
            </p:custDataLst>
          </p:nvPr>
        </p:nvSpPr>
        <p:spPr/>
        <p:txBody>
          <a:bodyPr/>
          <a:lstStyle/>
          <a:p>
            <a:r>
              <a:rPr lang="en-US" altLang="en-US" smtClean="0"/>
              <a:t>Branching</a:t>
            </a:r>
          </a:p>
        </p:txBody>
      </p:sp>
      <p:sp>
        <p:nvSpPr>
          <p:cNvPr id="3" name="Content Placeholder 2"/>
          <p:cNvSpPr>
            <a:spLocks noGrp="1"/>
          </p:cNvSpPr>
          <p:nvPr>
            <p:ph idx="1"/>
            <p:custDataLst>
              <p:tags r:id="rId2"/>
            </p:custDataLst>
          </p:nvPr>
        </p:nvSpPr>
        <p:spPr/>
        <p:txBody>
          <a:bodyPr>
            <a:normAutofit fontScale="62500" lnSpcReduction="20000"/>
          </a:bodyPr>
          <a:lstStyle/>
          <a:p>
            <a:pPr indent="0">
              <a:buNone/>
              <a:defRPr/>
            </a:pPr>
            <a:r>
              <a:rPr lang="en-US" dirty="0" smtClean="0">
                <a:ea typeface="ＭＳ Ｐゴシック" charset="-128"/>
              </a:rPr>
              <a:t>To </a:t>
            </a:r>
            <a:r>
              <a:rPr lang="en-US" dirty="0">
                <a:ea typeface="ＭＳ Ｐゴシック" charset="-128"/>
              </a:rPr>
              <a:t>create a branch called experimental:</a:t>
            </a:r>
          </a:p>
          <a:p>
            <a:pPr>
              <a:defRPr/>
            </a:pPr>
            <a:r>
              <a:rPr lang="en-US" sz="2200" b="1" dirty="0">
                <a:solidFill>
                  <a:srgbClr val="404040"/>
                </a:solidFill>
                <a:latin typeface="Consolas" charset="0"/>
                <a:ea typeface="ＭＳ Ｐゴシック" charset="-128"/>
              </a:rPr>
              <a:t>$ </a:t>
            </a:r>
            <a:r>
              <a:rPr lang="en-US" sz="2200" b="1" dirty="0" err="1">
                <a:solidFill>
                  <a:srgbClr val="404040"/>
                </a:solidFill>
                <a:latin typeface="Consolas" charset="0"/>
                <a:ea typeface="ＭＳ Ｐゴシック" charset="-128"/>
              </a:rPr>
              <a:t>git</a:t>
            </a:r>
            <a:r>
              <a:rPr lang="en-US" sz="2200" b="1" dirty="0">
                <a:solidFill>
                  <a:srgbClr val="404040"/>
                </a:solidFill>
                <a:latin typeface="Consolas" charset="0"/>
                <a:ea typeface="ＭＳ Ｐゴシック" charset="-128"/>
              </a:rPr>
              <a:t> branch experimental</a:t>
            </a:r>
          </a:p>
          <a:p>
            <a:pPr>
              <a:defRPr/>
            </a:pPr>
            <a:endParaRPr lang="en-US" sz="700" dirty="0">
              <a:ea typeface="ＭＳ Ｐゴシック" charset="-128"/>
            </a:endParaRPr>
          </a:p>
          <a:p>
            <a:pPr indent="0">
              <a:buNone/>
              <a:defRPr/>
            </a:pPr>
            <a:r>
              <a:rPr lang="en-US" dirty="0" smtClean="0">
                <a:ea typeface="ＭＳ Ｐゴシック" charset="-128"/>
              </a:rPr>
              <a:t>To </a:t>
            </a:r>
            <a:r>
              <a:rPr lang="en-US" dirty="0">
                <a:ea typeface="ＭＳ Ｐゴシック" charset="-128"/>
              </a:rPr>
              <a:t>list all </a:t>
            </a:r>
            <a:r>
              <a:rPr lang="en-US" dirty="0" smtClean="0">
                <a:ea typeface="ＭＳ Ｐゴシック" charset="-128"/>
              </a:rPr>
              <a:t>branches: (* </a:t>
            </a:r>
            <a:r>
              <a:rPr lang="en-US" dirty="0">
                <a:ea typeface="ＭＳ Ｐゴシック" charset="-128"/>
              </a:rPr>
              <a:t>shows which one you are currently </a:t>
            </a:r>
            <a:r>
              <a:rPr lang="en-US" dirty="0" smtClean="0">
                <a:ea typeface="ＭＳ Ｐゴシック" charset="-128"/>
              </a:rPr>
              <a:t>on</a:t>
            </a:r>
            <a:r>
              <a:rPr lang="en-US" dirty="0">
                <a:ea typeface="ＭＳ Ｐゴシック" charset="-128"/>
              </a:rPr>
              <a:t>)</a:t>
            </a:r>
          </a:p>
          <a:p>
            <a:pPr>
              <a:defRPr/>
            </a:pPr>
            <a:r>
              <a:rPr lang="en-US" sz="2200" b="1" dirty="0">
                <a:solidFill>
                  <a:srgbClr val="404040"/>
                </a:solidFill>
                <a:latin typeface="Consolas" charset="0"/>
                <a:ea typeface="ＭＳ Ｐゴシック" charset="-128"/>
              </a:rPr>
              <a:t>$ </a:t>
            </a:r>
            <a:r>
              <a:rPr lang="en-US" sz="2200" b="1" dirty="0" err="1">
                <a:solidFill>
                  <a:srgbClr val="404040"/>
                </a:solidFill>
                <a:latin typeface="Consolas" charset="0"/>
                <a:ea typeface="ＭＳ Ｐゴシック" charset="-128"/>
              </a:rPr>
              <a:t>git</a:t>
            </a:r>
            <a:r>
              <a:rPr lang="en-US" sz="2200" b="1" dirty="0">
                <a:solidFill>
                  <a:srgbClr val="404040"/>
                </a:solidFill>
                <a:latin typeface="Consolas" charset="0"/>
                <a:ea typeface="ＭＳ Ｐゴシック" charset="-128"/>
              </a:rPr>
              <a:t> branch</a:t>
            </a:r>
          </a:p>
          <a:p>
            <a:pPr>
              <a:defRPr/>
            </a:pPr>
            <a:endParaRPr lang="en-US" sz="600" dirty="0">
              <a:ea typeface="ＭＳ Ｐゴシック" charset="-128"/>
            </a:endParaRPr>
          </a:p>
          <a:p>
            <a:pPr indent="0">
              <a:buNone/>
              <a:defRPr/>
            </a:pPr>
            <a:r>
              <a:rPr lang="en-US" dirty="0" smtClean="0">
                <a:ea typeface="ＭＳ Ｐゴシック" charset="-128"/>
              </a:rPr>
              <a:t>To </a:t>
            </a:r>
            <a:r>
              <a:rPr lang="en-US" dirty="0">
                <a:ea typeface="ＭＳ Ｐゴシック" charset="-128"/>
              </a:rPr>
              <a:t>switch to the </a:t>
            </a:r>
            <a:r>
              <a:rPr lang="en-US" dirty="0" smtClean="0">
                <a:ea typeface="ＭＳ Ｐゴシック" charset="-128"/>
              </a:rPr>
              <a:t>experimental </a:t>
            </a:r>
            <a:r>
              <a:rPr lang="en-US" dirty="0">
                <a:ea typeface="ＭＳ Ｐゴシック" charset="-128"/>
              </a:rPr>
              <a:t>branch:</a:t>
            </a:r>
          </a:p>
          <a:p>
            <a:pPr>
              <a:defRPr/>
            </a:pPr>
            <a:r>
              <a:rPr lang="en-US" sz="2200" b="1" dirty="0">
                <a:solidFill>
                  <a:srgbClr val="404040"/>
                </a:solidFill>
                <a:latin typeface="Consolas" charset="0"/>
                <a:ea typeface="ＭＳ Ｐゴシック" charset="-128"/>
              </a:rPr>
              <a:t>$ </a:t>
            </a:r>
            <a:r>
              <a:rPr lang="en-US" sz="2200" b="1" dirty="0" err="1">
                <a:solidFill>
                  <a:srgbClr val="404040"/>
                </a:solidFill>
                <a:latin typeface="Consolas" charset="0"/>
                <a:ea typeface="ＭＳ Ｐゴシック" charset="-128"/>
              </a:rPr>
              <a:t>git</a:t>
            </a:r>
            <a:r>
              <a:rPr lang="en-US" sz="2200" b="1" dirty="0">
                <a:solidFill>
                  <a:srgbClr val="404040"/>
                </a:solidFill>
                <a:latin typeface="Consolas" charset="0"/>
                <a:ea typeface="ＭＳ Ｐゴシック" charset="-128"/>
              </a:rPr>
              <a:t> checkout experimental</a:t>
            </a:r>
          </a:p>
          <a:p>
            <a:pPr>
              <a:defRPr/>
            </a:pPr>
            <a:endParaRPr lang="en-US" sz="700" dirty="0">
              <a:ea typeface="ＭＳ Ｐゴシック" charset="-128"/>
            </a:endParaRPr>
          </a:p>
          <a:p>
            <a:pPr indent="0">
              <a:buNone/>
              <a:defRPr/>
            </a:pPr>
            <a:r>
              <a:rPr lang="en-US" dirty="0" smtClean="0">
                <a:ea typeface="ＭＳ Ｐゴシック" charset="-128"/>
              </a:rPr>
              <a:t>Later on, changes </a:t>
            </a:r>
            <a:r>
              <a:rPr lang="en-US" dirty="0">
                <a:ea typeface="ＭＳ Ｐゴシック" charset="-128"/>
              </a:rPr>
              <a:t>between the two branches differ, to merge </a:t>
            </a:r>
            <a:r>
              <a:rPr lang="en-US" dirty="0" smtClean="0">
                <a:ea typeface="ＭＳ Ｐゴシック" charset="-128"/>
              </a:rPr>
              <a:t>changes </a:t>
            </a:r>
            <a:r>
              <a:rPr lang="en-US" dirty="0">
                <a:ea typeface="ＭＳ Ｐゴシック" charset="-128"/>
              </a:rPr>
              <a:t>from experimental into the master:</a:t>
            </a:r>
          </a:p>
          <a:p>
            <a:pPr>
              <a:defRPr/>
            </a:pPr>
            <a:r>
              <a:rPr lang="en-US" sz="2200" b="1" dirty="0">
                <a:solidFill>
                  <a:srgbClr val="404040"/>
                </a:solidFill>
                <a:latin typeface="Consolas" charset="0"/>
                <a:ea typeface="ＭＳ Ｐゴシック" charset="-128"/>
              </a:rPr>
              <a:t>$ </a:t>
            </a:r>
            <a:r>
              <a:rPr lang="en-US" sz="2200" b="1" dirty="0" err="1">
                <a:solidFill>
                  <a:srgbClr val="404040"/>
                </a:solidFill>
                <a:latin typeface="Consolas" charset="0"/>
                <a:ea typeface="ＭＳ Ｐゴシック" charset="-128"/>
              </a:rPr>
              <a:t>git</a:t>
            </a:r>
            <a:r>
              <a:rPr lang="en-US" sz="2200" b="1" dirty="0">
                <a:solidFill>
                  <a:srgbClr val="404040"/>
                </a:solidFill>
                <a:latin typeface="Consolas" charset="0"/>
                <a:ea typeface="ＭＳ Ｐゴシック" charset="-128"/>
              </a:rPr>
              <a:t> checkout master</a:t>
            </a:r>
          </a:p>
          <a:p>
            <a:pPr>
              <a:defRPr/>
            </a:pPr>
            <a:r>
              <a:rPr lang="en-US" sz="2200" b="1" dirty="0">
                <a:solidFill>
                  <a:srgbClr val="404040"/>
                </a:solidFill>
                <a:latin typeface="Consolas" charset="0"/>
                <a:ea typeface="ＭＳ Ｐゴシック" charset="-128"/>
              </a:rPr>
              <a:t>$ </a:t>
            </a:r>
            <a:r>
              <a:rPr lang="en-US" sz="2200" b="1" dirty="0" err="1">
                <a:solidFill>
                  <a:srgbClr val="404040"/>
                </a:solidFill>
                <a:latin typeface="Consolas" charset="0"/>
                <a:ea typeface="ＭＳ Ｐゴシック" charset="-128"/>
              </a:rPr>
              <a:t>git</a:t>
            </a:r>
            <a:r>
              <a:rPr lang="en-US" sz="2200" b="1" dirty="0">
                <a:solidFill>
                  <a:srgbClr val="404040"/>
                </a:solidFill>
                <a:latin typeface="Consolas" charset="0"/>
                <a:ea typeface="ＭＳ Ｐゴシック" charset="-128"/>
              </a:rPr>
              <a:t> merge experimental</a:t>
            </a:r>
          </a:p>
          <a:p>
            <a:pPr>
              <a:defRPr/>
            </a:pPr>
            <a:endParaRPr lang="en-US" sz="700" b="1" dirty="0">
              <a:solidFill>
                <a:srgbClr val="404040"/>
              </a:solidFill>
              <a:latin typeface="Consolas" charset="0"/>
              <a:ea typeface="ＭＳ Ｐゴシック" charset="-128"/>
            </a:endParaRPr>
          </a:p>
          <a:p>
            <a:pPr indent="0">
              <a:buNone/>
              <a:defRPr/>
            </a:pPr>
            <a:r>
              <a:rPr lang="en-US" dirty="0" smtClean="0">
                <a:ea typeface="ＭＳ Ｐゴシック" charset="-128"/>
              </a:rPr>
              <a:t>Note: </a:t>
            </a:r>
            <a:r>
              <a:rPr lang="en-US" sz="2200" b="1" dirty="0" err="1">
                <a:solidFill>
                  <a:srgbClr val="404040"/>
                </a:solidFill>
                <a:latin typeface="Consolas" charset="0"/>
                <a:ea typeface="ＭＳ Ｐゴシック" charset="-128"/>
              </a:rPr>
              <a:t>git</a:t>
            </a:r>
            <a:r>
              <a:rPr lang="en-US" sz="2200" b="1" dirty="0">
                <a:solidFill>
                  <a:srgbClr val="404040"/>
                </a:solidFill>
                <a:latin typeface="Consolas" charset="0"/>
                <a:ea typeface="ＭＳ Ｐゴシック" charset="-128"/>
              </a:rPr>
              <a:t> log --graph </a:t>
            </a:r>
            <a:r>
              <a:rPr lang="en-US" dirty="0" smtClean="0">
                <a:ea typeface="ＭＳ Ｐゴシック" charset="-128"/>
              </a:rPr>
              <a:t>can be useful for showing branches.</a:t>
            </a:r>
          </a:p>
          <a:p>
            <a:pPr indent="0">
              <a:buNone/>
              <a:defRPr/>
            </a:pPr>
            <a:r>
              <a:rPr lang="en-US" dirty="0" smtClean="0">
                <a:ea typeface="ＭＳ Ｐゴシック" charset="-128"/>
              </a:rPr>
              <a:t>Note</a:t>
            </a:r>
            <a:r>
              <a:rPr lang="en-US" dirty="0">
                <a:ea typeface="ＭＳ Ｐゴシック" charset="-128"/>
              </a:rPr>
              <a:t>: These branches are in </a:t>
            </a:r>
            <a:r>
              <a:rPr lang="en-US" i="1" u="sng" dirty="0">
                <a:ea typeface="ＭＳ Ｐゴシック" charset="-128"/>
              </a:rPr>
              <a:t>your local repo</a:t>
            </a:r>
            <a:r>
              <a:rPr lang="en-US" dirty="0">
                <a:ea typeface="ＭＳ Ｐゴシック" charset="-128"/>
              </a:rPr>
              <a:t>!</a:t>
            </a:r>
          </a:p>
        </p:txBody>
      </p:sp>
    </p:spTree>
    <p:extLst>
      <p:ext uri="{BB962C8B-B14F-4D97-AF65-F5344CB8AC3E}">
        <p14:creationId xmlns:p14="http://schemas.microsoft.com/office/powerpoint/2010/main" val="8983806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custDataLst>
              <p:tags r:id="rId1"/>
            </p:custDataLst>
          </p:nvPr>
        </p:nvSpPr>
        <p:spPr>
          <a:xfrm>
            <a:off x="1524000" y="152400"/>
            <a:ext cx="9144000" cy="762000"/>
          </a:xfrm>
        </p:spPr>
        <p:txBody>
          <a:bodyPr/>
          <a:lstStyle/>
          <a:p>
            <a:r>
              <a:rPr lang="en-US" altLang="en-US" smtClean="0"/>
              <a:t>After editing a file…</a:t>
            </a:r>
          </a:p>
        </p:txBody>
      </p:sp>
      <p:sp>
        <p:nvSpPr>
          <p:cNvPr id="3" name="Content Placeholder 2"/>
          <p:cNvSpPr>
            <a:spLocks noGrp="1"/>
          </p:cNvSpPr>
          <p:nvPr>
            <p:ph idx="1"/>
            <p:custDataLst>
              <p:tags r:id="rId2"/>
            </p:custDataLst>
          </p:nvPr>
        </p:nvSpPr>
        <p:spPr>
          <a:xfrm>
            <a:off x="1524000" y="914400"/>
            <a:ext cx="9144000" cy="4953000"/>
          </a:xfrm>
        </p:spPr>
        <p:txBody>
          <a:bodyPr>
            <a:normAutofit fontScale="55000" lnSpcReduction="20000"/>
          </a:bodyPr>
          <a:lstStyle/>
          <a:p>
            <a:pPr indent="0">
              <a:buNone/>
              <a:defRPr/>
            </a:pPr>
            <a:r>
              <a:rPr lang="en-US" sz="1400" dirty="0">
                <a:ea typeface="ＭＳ Ｐゴシック" charset="-128"/>
              </a:rPr>
              <a:t>[rea@attu1 superstar]$ </a:t>
            </a:r>
            <a:r>
              <a:rPr lang="en-US" sz="1400" b="1" dirty="0" err="1">
                <a:solidFill>
                  <a:srgbClr val="FF0000"/>
                </a:solidFill>
                <a:ea typeface="ＭＳ Ｐゴシック" charset="-128"/>
              </a:rPr>
              <a:t>emacs</a:t>
            </a:r>
            <a:r>
              <a:rPr lang="en-US" sz="1400" b="1" dirty="0">
                <a:solidFill>
                  <a:srgbClr val="FF0000"/>
                </a:solidFill>
                <a:ea typeface="ＭＳ Ｐゴシック" charset="-128"/>
              </a:rPr>
              <a:t> rea.txt</a:t>
            </a:r>
          </a:p>
          <a:p>
            <a:pPr indent="0">
              <a:buNone/>
              <a:defRPr/>
            </a:pPr>
            <a:r>
              <a:rPr lang="en-US" sz="1400" dirty="0">
                <a:ea typeface="ＭＳ Ｐゴシック" charset="-128"/>
              </a:rPr>
              <a:t>[rea@attu1 superstar]$ </a:t>
            </a:r>
            <a:r>
              <a:rPr lang="en-US" sz="1400" b="1" dirty="0" err="1">
                <a:solidFill>
                  <a:srgbClr val="FF0000"/>
                </a:solidFill>
                <a:ea typeface="ＭＳ Ｐゴシック" charset="-128"/>
              </a:rPr>
              <a:t>git</a:t>
            </a:r>
            <a:r>
              <a:rPr lang="en-US" sz="1400" b="1" dirty="0">
                <a:solidFill>
                  <a:srgbClr val="FF0000"/>
                </a:solidFill>
                <a:ea typeface="ＭＳ Ｐゴシック" charset="-128"/>
              </a:rPr>
              <a:t> status</a:t>
            </a:r>
          </a:p>
          <a:p>
            <a:pPr indent="0">
              <a:buNone/>
              <a:defRPr/>
            </a:pPr>
            <a:r>
              <a:rPr lang="en-US" sz="1400" dirty="0">
                <a:ea typeface="ＭＳ Ｐゴシック" charset="-128"/>
              </a:rPr>
              <a:t># On branch master</a:t>
            </a:r>
          </a:p>
          <a:p>
            <a:pPr indent="0">
              <a:buNone/>
              <a:defRPr/>
            </a:pPr>
            <a:r>
              <a:rPr lang="en-US" sz="1400" dirty="0">
                <a:ea typeface="ＭＳ Ｐゴシック" charset="-128"/>
              </a:rPr>
              <a:t># Changes not staged for commit:</a:t>
            </a:r>
          </a:p>
          <a:p>
            <a:pPr indent="0">
              <a:buNone/>
              <a:defRPr/>
            </a:pPr>
            <a:r>
              <a:rPr lang="en-US" sz="1400" dirty="0">
                <a:ea typeface="ＭＳ Ｐゴシック" charset="-128"/>
              </a:rPr>
              <a:t>#   (use "</a:t>
            </a:r>
            <a:r>
              <a:rPr lang="en-US" sz="1400" dirty="0" err="1">
                <a:ea typeface="ＭＳ Ｐゴシック" charset="-128"/>
              </a:rPr>
              <a:t>git</a:t>
            </a:r>
            <a:r>
              <a:rPr lang="en-US" sz="1400" dirty="0">
                <a:ea typeface="ＭＳ Ｐゴシック" charset="-128"/>
              </a:rPr>
              <a:t> add &lt;file&gt;..." to update what will be committed)</a:t>
            </a:r>
          </a:p>
          <a:p>
            <a:pPr indent="0">
              <a:buNone/>
              <a:defRPr/>
            </a:pPr>
            <a:r>
              <a:rPr lang="en-US" sz="1400" dirty="0">
                <a:ea typeface="ＭＳ Ｐゴシック" charset="-128"/>
              </a:rPr>
              <a:t>#   (use "</a:t>
            </a:r>
            <a:r>
              <a:rPr lang="en-US" sz="1400" dirty="0" err="1">
                <a:ea typeface="ＭＳ Ｐゴシック" charset="-128"/>
              </a:rPr>
              <a:t>git</a:t>
            </a:r>
            <a:r>
              <a:rPr lang="en-US" sz="1400" dirty="0">
                <a:ea typeface="ＭＳ Ｐゴシック" charset="-128"/>
              </a:rPr>
              <a:t> checkout -- &lt;file&gt;..." to discard changes in working directory)</a:t>
            </a:r>
          </a:p>
          <a:p>
            <a:pPr indent="0">
              <a:buNone/>
              <a:defRPr/>
            </a:pPr>
            <a:r>
              <a:rPr lang="en-US" sz="1400" dirty="0">
                <a:ea typeface="ＭＳ Ｐゴシック" charset="-128"/>
              </a:rPr>
              <a:t>#</a:t>
            </a:r>
          </a:p>
          <a:p>
            <a:pPr indent="0">
              <a:buNone/>
              <a:defRPr/>
            </a:pPr>
            <a:r>
              <a:rPr lang="en-US" sz="1400" dirty="0">
                <a:ea typeface="ＭＳ Ｐゴシック" charset="-128"/>
              </a:rPr>
              <a:t>#       modified:   rea.txt</a:t>
            </a:r>
          </a:p>
          <a:p>
            <a:pPr indent="0">
              <a:buNone/>
              <a:defRPr/>
            </a:pPr>
            <a:r>
              <a:rPr lang="en-US" sz="1400" dirty="0">
                <a:ea typeface="ＭＳ Ｐゴシック" charset="-128"/>
              </a:rPr>
              <a:t>#</a:t>
            </a:r>
          </a:p>
          <a:p>
            <a:pPr indent="0">
              <a:buNone/>
              <a:defRPr/>
            </a:pPr>
            <a:r>
              <a:rPr lang="en-US" sz="1400" dirty="0">
                <a:ea typeface="ＭＳ Ｐゴシック" charset="-128"/>
              </a:rPr>
              <a:t>no changes added to commit (use "</a:t>
            </a:r>
            <a:r>
              <a:rPr lang="en-US" sz="1400" dirty="0" err="1">
                <a:ea typeface="ＭＳ Ｐゴシック" charset="-128"/>
              </a:rPr>
              <a:t>git</a:t>
            </a:r>
            <a:r>
              <a:rPr lang="en-US" sz="1400" dirty="0">
                <a:ea typeface="ＭＳ Ｐゴシック" charset="-128"/>
              </a:rPr>
              <a:t> add" and/or "</a:t>
            </a:r>
            <a:r>
              <a:rPr lang="en-US" sz="1400" dirty="0" err="1">
                <a:ea typeface="ＭＳ Ｐゴシック" charset="-128"/>
              </a:rPr>
              <a:t>git</a:t>
            </a:r>
            <a:r>
              <a:rPr lang="en-US" sz="1400" dirty="0">
                <a:ea typeface="ＭＳ Ｐゴシック" charset="-128"/>
              </a:rPr>
              <a:t> commit -a")</a:t>
            </a:r>
          </a:p>
          <a:p>
            <a:pPr indent="0">
              <a:buNone/>
              <a:defRPr/>
            </a:pPr>
            <a:r>
              <a:rPr lang="en-US" sz="1400" dirty="0">
                <a:ea typeface="ＭＳ Ｐゴシック" charset="-128"/>
              </a:rPr>
              <a:t>[rea@attu1 superstar]$ </a:t>
            </a:r>
            <a:r>
              <a:rPr lang="en-US" sz="1400" b="1" dirty="0" err="1">
                <a:solidFill>
                  <a:srgbClr val="FF0000"/>
                </a:solidFill>
                <a:ea typeface="ＭＳ Ｐゴシック" charset="-128"/>
              </a:rPr>
              <a:t>git</a:t>
            </a:r>
            <a:r>
              <a:rPr lang="en-US" sz="1400" b="1" dirty="0">
                <a:solidFill>
                  <a:srgbClr val="FF0000"/>
                </a:solidFill>
                <a:ea typeface="ＭＳ Ｐゴシック" charset="-128"/>
              </a:rPr>
              <a:t> status -s</a:t>
            </a:r>
          </a:p>
          <a:p>
            <a:pPr indent="0">
              <a:buNone/>
              <a:defRPr/>
            </a:pPr>
            <a:r>
              <a:rPr lang="en-US" sz="1400" dirty="0">
                <a:ea typeface="ＭＳ Ｐゴシック" charset="-128"/>
              </a:rPr>
              <a:t> M rea.txt				</a:t>
            </a:r>
            <a:r>
              <a:rPr lang="en-US" sz="1400" dirty="0">
                <a:solidFill>
                  <a:srgbClr val="FF0000"/>
                </a:solidFill>
                <a:ea typeface="ＭＳ Ｐゴシック" charset="-128"/>
                <a:sym typeface="Wingdings" pitchFamily="2" charset="2"/>
              </a:rPr>
              <a:t> Note: M is in second column = “working  tree”</a:t>
            </a:r>
            <a:endParaRPr lang="en-US" sz="1400" dirty="0">
              <a:solidFill>
                <a:srgbClr val="FF0000"/>
              </a:solidFill>
              <a:ea typeface="ＭＳ Ｐゴシック" charset="-128"/>
            </a:endParaRPr>
          </a:p>
          <a:p>
            <a:pPr indent="0">
              <a:buNone/>
              <a:defRPr/>
            </a:pPr>
            <a:r>
              <a:rPr lang="en-US" sz="1400" dirty="0">
                <a:ea typeface="ＭＳ Ｐゴシック" charset="-128"/>
              </a:rPr>
              <a:t>[rea@attu1 superstar]$ </a:t>
            </a:r>
            <a:r>
              <a:rPr lang="en-US" sz="1400" b="1" dirty="0" err="1">
                <a:solidFill>
                  <a:srgbClr val="FF0000"/>
                </a:solidFill>
                <a:ea typeface="ＭＳ Ｐゴシック" charset="-128"/>
              </a:rPr>
              <a:t>git</a:t>
            </a:r>
            <a:r>
              <a:rPr lang="en-US" sz="1400" b="1" dirty="0">
                <a:solidFill>
                  <a:srgbClr val="FF0000"/>
                </a:solidFill>
                <a:ea typeface="ＭＳ Ｐゴシック" charset="-128"/>
              </a:rPr>
              <a:t> diff			</a:t>
            </a:r>
            <a:r>
              <a:rPr lang="en-US" sz="1400" b="1" dirty="0">
                <a:solidFill>
                  <a:srgbClr val="FF0000"/>
                </a:solidFill>
                <a:ea typeface="ＭＳ Ｐゴシック" charset="-128"/>
                <a:sym typeface="Wingdings" pitchFamily="2" charset="2"/>
              </a:rPr>
              <a:t> Shows modifications that have </a:t>
            </a:r>
            <a:r>
              <a:rPr lang="en-US" sz="1400" b="1" u="sng" dirty="0">
                <a:solidFill>
                  <a:srgbClr val="FF0000"/>
                </a:solidFill>
                <a:ea typeface="ＭＳ Ｐゴシック" charset="-128"/>
                <a:sym typeface="Wingdings" pitchFamily="2" charset="2"/>
              </a:rPr>
              <a:t>not</a:t>
            </a:r>
            <a:r>
              <a:rPr lang="en-US" sz="1400" b="1" dirty="0">
                <a:solidFill>
                  <a:srgbClr val="FF0000"/>
                </a:solidFill>
                <a:ea typeface="ＭＳ Ｐゴシック" charset="-128"/>
                <a:sym typeface="Wingdings" pitchFamily="2" charset="2"/>
              </a:rPr>
              <a:t> been staged.</a:t>
            </a:r>
            <a:endParaRPr lang="en-US" sz="1400" b="1" dirty="0">
              <a:solidFill>
                <a:srgbClr val="FF0000"/>
              </a:solidFill>
              <a:ea typeface="ＭＳ Ｐゴシック" charset="-128"/>
            </a:endParaRPr>
          </a:p>
          <a:p>
            <a:pPr indent="0">
              <a:buNone/>
              <a:defRPr/>
            </a:pPr>
            <a:r>
              <a:rPr lang="en-US" sz="1400" dirty="0">
                <a:ea typeface="ＭＳ Ｐゴシック" charset="-128"/>
              </a:rPr>
              <a:t>diff --</a:t>
            </a:r>
            <a:r>
              <a:rPr lang="en-US" sz="1400" dirty="0" err="1">
                <a:ea typeface="ＭＳ Ｐゴシック" charset="-128"/>
              </a:rPr>
              <a:t>git</a:t>
            </a:r>
            <a:r>
              <a:rPr lang="en-US" sz="1400" dirty="0">
                <a:ea typeface="ＭＳ Ｐゴシック" charset="-128"/>
              </a:rPr>
              <a:t> a/rea.txt b/rea.txt</a:t>
            </a:r>
          </a:p>
          <a:p>
            <a:pPr indent="0">
              <a:buNone/>
              <a:defRPr/>
            </a:pPr>
            <a:r>
              <a:rPr lang="en-US" sz="1400" dirty="0">
                <a:ea typeface="ＭＳ Ｐゴシック" charset="-128"/>
              </a:rPr>
              <a:t>index 66b293d..90b65fd 100644</a:t>
            </a:r>
          </a:p>
          <a:p>
            <a:pPr indent="0">
              <a:buNone/>
              <a:defRPr/>
            </a:pPr>
            <a:r>
              <a:rPr lang="en-US" sz="1400" dirty="0">
                <a:ea typeface="ＭＳ Ｐゴシック" charset="-128"/>
              </a:rPr>
              <a:t>--- a/rea.txt</a:t>
            </a:r>
          </a:p>
          <a:p>
            <a:pPr indent="0">
              <a:buNone/>
              <a:defRPr/>
            </a:pPr>
            <a:r>
              <a:rPr lang="en-US" sz="1400" dirty="0">
                <a:ea typeface="ＭＳ Ｐゴシック" charset="-128"/>
              </a:rPr>
              <a:t>+++ b/rea.txt</a:t>
            </a:r>
          </a:p>
          <a:p>
            <a:pPr indent="0">
              <a:buNone/>
              <a:defRPr/>
            </a:pPr>
            <a:r>
              <a:rPr lang="en-US" sz="1400" dirty="0">
                <a:ea typeface="ＭＳ Ｐゴシック" charset="-128"/>
              </a:rPr>
              <a:t>@@ -1,2 +1,4 @@</a:t>
            </a:r>
          </a:p>
          <a:p>
            <a:pPr indent="0">
              <a:buNone/>
              <a:defRPr/>
            </a:pPr>
            <a:r>
              <a:rPr lang="en-US" sz="1400" dirty="0">
                <a:ea typeface="ＭＳ Ｐゴシック" charset="-128"/>
              </a:rPr>
              <a:t> Here is </a:t>
            </a:r>
            <a:r>
              <a:rPr lang="en-US" sz="1400" dirty="0" err="1">
                <a:ea typeface="ＭＳ Ｐゴシック" charset="-128"/>
              </a:rPr>
              <a:t>rea's</a:t>
            </a:r>
            <a:r>
              <a:rPr lang="en-US" sz="1400" dirty="0">
                <a:ea typeface="ＭＳ Ｐゴシック" charset="-128"/>
              </a:rPr>
              <a:t> file.</a:t>
            </a:r>
          </a:p>
          <a:p>
            <a:pPr indent="0">
              <a:buNone/>
              <a:defRPr/>
            </a:pPr>
            <a:r>
              <a:rPr lang="en-US" sz="1400" dirty="0">
                <a:ea typeface="ＭＳ Ｐゴシック" charset="-128"/>
              </a:rPr>
              <a:t>+</a:t>
            </a:r>
          </a:p>
          <a:p>
            <a:pPr indent="0">
              <a:buNone/>
              <a:defRPr/>
            </a:pPr>
            <a:r>
              <a:rPr lang="en-US" sz="1400" dirty="0">
                <a:ea typeface="ＭＳ Ｐゴシック" charset="-128"/>
              </a:rPr>
              <a:t>+One new line added.</a:t>
            </a:r>
          </a:p>
          <a:p>
            <a:pPr indent="0">
              <a:buNone/>
              <a:defRPr/>
            </a:pPr>
            <a:r>
              <a:rPr lang="en-US" sz="1400" dirty="0">
                <a:ea typeface="ＭＳ Ｐゴシック" charset="-128"/>
              </a:rPr>
              <a:t>[rea@attu1 superstar]$ </a:t>
            </a:r>
            <a:r>
              <a:rPr lang="en-US" sz="1400" b="1" dirty="0" err="1">
                <a:solidFill>
                  <a:srgbClr val="FF0000"/>
                </a:solidFill>
                <a:ea typeface="ＭＳ Ｐゴシック" charset="-128"/>
              </a:rPr>
              <a:t>git</a:t>
            </a:r>
            <a:r>
              <a:rPr lang="en-US" sz="1400" b="1" dirty="0">
                <a:solidFill>
                  <a:srgbClr val="FF0000"/>
                </a:solidFill>
                <a:ea typeface="ＭＳ Ｐゴシック" charset="-128"/>
              </a:rPr>
              <a:t> diff --cached		</a:t>
            </a:r>
            <a:r>
              <a:rPr lang="en-US" sz="1400" b="1" dirty="0">
                <a:solidFill>
                  <a:srgbClr val="FF0000"/>
                </a:solidFill>
                <a:ea typeface="ＭＳ Ｐゴシック" charset="-128"/>
                <a:sym typeface="Wingdings" pitchFamily="2" charset="2"/>
              </a:rPr>
              <a:t> Shows nothing, no modifications have been staged yet.</a:t>
            </a:r>
            <a:endParaRPr lang="en-US" sz="1400" b="1" dirty="0">
              <a:solidFill>
                <a:srgbClr val="FF0000"/>
              </a:solidFill>
              <a:ea typeface="ＭＳ Ｐゴシック" charset="-128"/>
            </a:endParaRPr>
          </a:p>
          <a:p>
            <a:pPr indent="0">
              <a:buNone/>
              <a:defRPr/>
            </a:pPr>
            <a:r>
              <a:rPr lang="en-US" sz="1400" dirty="0">
                <a:ea typeface="ＭＳ Ｐゴシック" charset="-128"/>
              </a:rPr>
              <a:t>[rea@attu1 superstar]$</a:t>
            </a:r>
            <a:endParaRPr lang="en-US" sz="1400" b="1" dirty="0">
              <a:solidFill>
                <a:srgbClr val="FF0000"/>
              </a:solidFill>
              <a:ea typeface="ＭＳ Ｐゴシック" charset="-128"/>
            </a:endParaRPr>
          </a:p>
          <a:p>
            <a:pPr indent="0">
              <a:buNone/>
              <a:defRPr/>
            </a:pPr>
            <a:endParaRPr lang="en-US" sz="1400" dirty="0">
              <a:ea typeface="ＭＳ Ｐゴシック" charset="-128"/>
            </a:endParaRPr>
          </a:p>
        </p:txBody>
      </p:sp>
    </p:spTree>
    <p:extLst>
      <p:ext uri="{BB962C8B-B14F-4D97-AF65-F5344CB8AC3E}">
        <p14:creationId xmlns:p14="http://schemas.microsoft.com/office/powerpoint/2010/main" val="452498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lnSpcReduction="10000"/>
          </a:bodyPr>
          <a:lstStyle/>
          <a:p>
            <a:r>
              <a:rPr lang="en-US" dirty="0" smtClean="0"/>
              <a:t>Review (or learn?) how to use </a:t>
            </a:r>
            <a:r>
              <a:rPr lang="en-US" dirty="0" err="1" smtClean="0"/>
              <a:t>git</a:t>
            </a:r>
            <a:endParaRPr lang="en-US" dirty="0" smtClean="0"/>
          </a:p>
          <a:p>
            <a:pPr lvl="1"/>
            <a:r>
              <a:rPr lang="en-US" dirty="0" smtClean="0"/>
              <a:t>Common commands</a:t>
            </a:r>
          </a:p>
          <a:p>
            <a:pPr lvl="1"/>
            <a:r>
              <a:rPr lang="en-US" dirty="0" smtClean="0"/>
              <a:t>Workflow</a:t>
            </a:r>
          </a:p>
          <a:p>
            <a:pPr lvl="1"/>
            <a:r>
              <a:rPr lang="en-US" dirty="0" smtClean="0"/>
              <a:t>Quick exercise</a:t>
            </a:r>
          </a:p>
          <a:p>
            <a:pPr lvl="1"/>
            <a:endParaRPr lang="en-US" dirty="0" smtClean="0"/>
          </a:p>
          <a:p>
            <a:r>
              <a:rPr lang="en-US" dirty="0" smtClean="0"/>
              <a:t>References:</a:t>
            </a:r>
          </a:p>
          <a:p>
            <a:pPr lvl="1"/>
            <a:r>
              <a:rPr lang="en-US" dirty="0" smtClean="0">
                <a:hlinkClick r:id="rId2"/>
              </a:rPr>
              <a:t>https://git-scm.com/book/en/v2</a:t>
            </a:r>
            <a:r>
              <a:rPr lang="en-US" dirty="0" smtClean="0"/>
              <a:t> </a:t>
            </a:r>
          </a:p>
          <a:p>
            <a:pPr lvl="1"/>
            <a:r>
              <a:rPr lang="en-US" dirty="0" smtClean="0">
                <a:hlinkClick r:id="rId3"/>
              </a:rPr>
              <a:t>http://rogerdudler.github.io/git-guide/</a:t>
            </a:r>
            <a:endParaRPr lang="en-US" dirty="0" smtClean="0"/>
          </a:p>
          <a:p>
            <a:pPr lvl="1"/>
            <a:r>
              <a:rPr lang="en-US" dirty="0" smtClean="0">
                <a:hlinkClick r:id="rId4"/>
              </a:rPr>
              <a:t>http://marklodato.github.io/visual-git-guide/index-en.html</a:t>
            </a:r>
            <a:endParaRPr lang="en-US" dirty="0" smtClean="0"/>
          </a:p>
          <a:p>
            <a:pPr lvl="1"/>
            <a:r>
              <a:rPr lang="en-US" dirty="0" smtClean="0">
                <a:hlinkClick r:id="rId5"/>
              </a:rPr>
              <a:t>https://www.youtube.com/watch?v=5Q7omG_9RkI</a:t>
            </a:r>
            <a:endParaRPr lang="en-US" dirty="0" smtClean="0"/>
          </a:p>
          <a:p>
            <a:pPr lvl="1"/>
            <a:r>
              <a:rPr lang="en-US" dirty="0" smtClean="0">
                <a:hlinkClick r:id="rId6"/>
              </a:rPr>
              <a:t>http://ndpsoftware.com/git-cheatsheet.html</a:t>
            </a:r>
            <a:endParaRPr lang="en-US" dirty="0" smtClean="0"/>
          </a:p>
        </p:txBody>
      </p:sp>
    </p:spTree>
    <p:extLst>
      <p:ext uri="{BB962C8B-B14F-4D97-AF65-F5344CB8AC3E}">
        <p14:creationId xmlns:p14="http://schemas.microsoft.com/office/powerpoint/2010/main" val="2296259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custDataLst>
              <p:tags r:id="rId1"/>
            </p:custDataLst>
          </p:nvPr>
        </p:nvSpPr>
        <p:spPr/>
        <p:txBody>
          <a:bodyPr/>
          <a:lstStyle/>
          <a:p>
            <a:r>
              <a:rPr lang="en-US" altLang="en-US" sz="4000"/>
              <a:t>After adding file to staging area…</a:t>
            </a:r>
          </a:p>
        </p:txBody>
      </p:sp>
      <p:sp>
        <p:nvSpPr>
          <p:cNvPr id="3" name="Content Placeholder 2"/>
          <p:cNvSpPr>
            <a:spLocks noGrp="1"/>
          </p:cNvSpPr>
          <p:nvPr>
            <p:ph idx="1"/>
            <p:custDataLst>
              <p:tags r:id="rId2"/>
            </p:custDataLst>
          </p:nvPr>
        </p:nvSpPr>
        <p:spPr/>
        <p:txBody>
          <a:bodyPr>
            <a:normAutofit fontScale="55000" lnSpcReduction="20000"/>
          </a:bodyPr>
          <a:lstStyle/>
          <a:p>
            <a:pPr indent="0">
              <a:buNone/>
              <a:defRPr/>
            </a:pPr>
            <a:r>
              <a:rPr lang="en-US" sz="1400" dirty="0">
                <a:ea typeface="ＭＳ Ｐゴシック" charset="-128"/>
              </a:rPr>
              <a:t>[rea@attu1 superstar]$ </a:t>
            </a:r>
            <a:r>
              <a:rPr lang="en-US" sz="1400" b="1" dirty="0" err="1">
                <a:solidFill>
                  <a:srgbClr val="FF0000"/>
                </a:solidFill>
                <a:ea typeface="ＭＳ Ｐゴシック" charset="-128"/>
              </a:rPr>
              <a:t>git</a:t>
            </a:r>
            <a:r>
              <a:rPr lang="en-US" sz="1400" b="1" dirty="0">
                <a:solidFill>
                  <a:srgbClr val="FF0000"/>
                </a:solidFill>
                <a:ea typeface="ＭＳ Ｐゴシック" charset="-128"/>
              </a:rPr>
              <a:t> add rea.txt</a:t>
            </a:r>
          </a:p>
          <a:p>
            <a:pPr indent="0">
              <a:buNone/>
              <a:defRPr/>
            </a:pPr>
            <a:r>
              <a:rPr lang="en-US" sz="1400" dirty="0">
                <a:ea typeface="ＭＳ Ｐゴシック" charset="-128"/>
              </a:rPr>
              <a:t>[rea@attu1 superstar]$ </a:t>
            </a:r>
            <a:r>
              <a:rPr lang="en-US" sz="1400" b="1" dirty="0" err="1">
                <a:solidFill>
                  <a:srgbClr val="FF0000"/>
                </a:solidFill>
                <a:ea typeface="ＭＳ Ｐゴシック" charset="-128"/>
              </a:rPr>
              <a:t>git</a:t>
            </a:r>
            <a:r>
              <a:rPr lang="en-US" sz="1400" b="1" dirty="0">
                <a:solidFill>
                  <a:srgbClr val="FF0000"/>
                </a:solidFill>
                <a:ea typeface="ＭＳ Ｐゴシック" charset="-128"/>
              </a:rPr>
              <a:t> status</a:t>
            </a:r>
          </a:p>
          <a:p>
            <a:pPr indent="0">
              <a:buNone/>
              <a:defRPr/>
            </a:pPr>
            <a:r>
              <a:rPr lang="en-US" sz="1400" dirty="0">
                <a:ea typeface="ＭＳ Ｐゴシック" charset="-128"/>
              </a:rPr>
              <a:t># On branch master</a:t>
            </a:r>
          </a:p>
          <a:p>
            <a:pPr indent="0">
              <a:buNone/>
              <a:defRPr/>
            </a:pPr>
            <a:r>
              <a:rPr lang="en-US" sz="1400" dirty="0">
                <a:ea typeface="ＭＳ Ｐゴシック" charset="-128"/>
              </a:rPr>
              <a:t># Changes to be committed:</a:t>
            </a:r>
          </a:p>
          <a:p>
            <a:pPr indent="0">
              <a:buNone/>
              <a:defRPr/>
            </a:pPr>
            <a:r>
              <a:rPr lang="en-US" sz="1400" dirty="0">
                <a:ea typeface="ＭＳ Ｐゴシック" charset="-128"/>
              </a:rPr>
              <a:t>#   (use "</a:t>
            </a:r>
            <a:r>
              <a:rPr lang="en-US" sz="1400" dirty="0" err="1">
                <a:ea typeface="ＭＳ Ｐゴシック" charset="-128"/>
              </a:rPr>
              <a:t>git</a:t>
            </a:r>
            <a:r>
              <a:rPr lang="en-US" sz="1400" dirty="0">
                <a:ea typeface="ＭＳ Ｐゴシック" charset="-128"/>
              </a:rPr>
              <a:t> reset HEAD &lt;file&gt;..." to </a:t>
            </a:r>
            <a:r>
              <a:rPr lang="en-US" sz="1400" dirty="0" err="1">
                <a:ea typeface="ＭＳ Ｐゴシック" charset="-128"/>
              </a:rPr>
              <a:t>unstage</a:t>
            </a:r>
            <a:r>
              <a:rPr lang="en-US" sz="1400" dirty="0">
                <a:ea typeface="ＭＳ Ｐゴシック" charset="-128"/>
              </a:rPr>
              <a:t>)</a:t>
            </a:r>
          </a:p>
          <a:p>
            <a:pPr indent="0">
              <a:buNone/>
              <a:defRPr/>
            </a:pPr>
            <a:r>
              <a:rPr lang="en-US" sz="1400" dirty="0">
                <a:ea typeface="ＭＳ Ｐゴシック" charset="-128"/>
              </a:rPr>
              <a:t>#</a:t>
            </a:r>
          </a:p>
          <a:p>
            <a:pPr indent="0">
              <a:buNone/>
              <a:defRPr/>
            </a:pPr>
            <a:r>
              <a:rPr lang="en-US" sz="1400" dirty="0">
                <a:ea typeface="ＭＳ Ｐゴシック" charset="-128"/>
              </a:rPr>
              <a:t>#       modified:   rea.txt</a:t>
            </a:r>
          </a:p>
          <a:p>
            <a:pPr indent="0">
              <a:buNone/>
              <a:defRPr/>
            </a:pPr>
            <a:r>
              <a:rPr lang="en-US" sz="1400" dirty="0">
                <a:ea typeface="ＭＳ Ｐゴシック" charset="-128"/>
              </a:rPr>
              <a:t>#</a:t>
            </a:r>
          </a:p>
          <a:p>
            <a:pPr indent="0">
              <a:buNone/>
              <a:defRPr/>
            </a:pPr>
            <a:r>
              <a:rPr lang="en-US" sz="1400" dirty="0">
                <a:ea typeface="ＭＳ Ｐゴシック" charset="-128"/>
              </a:rPr>
              <a:t>[rea@attu1 superstar]$ </a:t>
            </a:r>
            <a:r>
              <a:rPr lang="en-US" sz="1400" b="1" dirty="0" err="1">
                <a:solidFill>
                  <a:srgbClr val="FF0000"/>
                </a:solidFill>
                <a:ea typeface="ＭＳ Ｐゴシック" charset="-128"/>
              </a:rPr>
              <a:t>git</a:t>
            </a:r>
            <a:r>
              <a:rPr lang="en-US" sz="1400" b="1" dirty="0">
                <a:solidFill>
                  <a:srgbClr val="FF0000"/>
                </a:solidFill>
                <a:ea typeface="ＭＳ Ｐゴシック" charset="-128"/>
              </a:rPr>
              <a:t> status -s</a:t>
            </a:r>
          </a:p>
          <a:p>
            <a:pPr indent="0">
              <a:buNone/>
              <a:defRPr/>
            </a:pPr>
            <a:r>
              <a:rPr lang="en-US" sz="1400" dirty="0">
                <a:ea typeface="ＭＳ Ｐゴシック" charset="-128"/>
              </a:rPr>
              <a:t>M  rea.txt				</a:t>
            </a:r>
            <a:r>
              <a:rPr lang="en-US" sz="1400" dirty="0">
                <a:solidFill>
                  <a:srgbClr val="FF0000"/>
                </a:solidFill>
                <a:ea typeface="ＭＳ Ｐゴシック" charset="-128"/>
                <a:sym typeface="Wingdings" pitchFamily="2" charset="2"/>
              </a:rPr>
              <a:t> Note: M is in first column = “staging area”</a:t>
            </a:r>
            <a:endParaRPr lang="en-US" sz="1400" dirty="0">
              <a:solidFill>
                <a:srgbClr val="FF0000"/>
              </a:solidFill>
              <a:ea typeface="ＭＳ Ｐゴシック" charset="-128"/>
            </a:endParaRPr>
          </a:p>
          <a:p>
            <a:pPr indent="0">
              <a:buNone/>
              <a:defRPr/>
            </a:pPr>
            <a:r>
              <a:rPr lang="en-US" sz="1400" dirty="0">
                <a:ea typeface="ＭＳ Ｐゴシック" charset="-128"/>
              </a:rPr>
              <a:t>[rea@attu1 superstar]$ </a:t>
            </a:r>
            <a:r>
              <a:rPr lang="en-US" sz="1400" b="1" dirty="0" err="1">
                <a:solidFill>
                  <a:srgbClr val="FF0000"/>
                </a:solidFill>
                <a:ea typeface="ＭＳ Ｐゴシック" charset="-128"/>
              </a:rPr>
              <a:t>git</a:t>
            </a:r>
            <a:r>
              <a:rPr lang="en-US" sz="1400" b="1" dirty="0">
                <a:solidFill>
                  <a:srgbClr val="FF0000"/>
                </a:solidFill>
                <a:ea typeface="ＭＳ Ｐゴシック" charset="-128"/>
              </a:rPr>
              <a:t> diff		</a:t>
            </a:r>
            <a:r>
              <a:rPr lang="en-US" sz="1400" dirty="0">
                <a:solidFill>
                  <a:srgbClr val="FF0000"/>
                </a:solidFill>
                <a:ea typeface="ＭＳ Ｐゴシック" charset="-128"/>
                <a:sym typeface="Wingdings" pitchFamily="2" charset="2"/>
              </a:rPr>
              <a:t> Note: Shows nothing, no modifications that have </a:t>
            </a:r>
            <a:r>
              <a:rPr lang="en-US" sz="1400" u="sng" dirty="0">
                <a:solidFill>
                  <a:srgbClr val="FF0000"/>
                </a:solidFill>
                <a:ea typeface="ＭＳ Ｐゴシック" charset="-128"/>
                <a:sym typeface="Wingdings" pitchFamily="2" charset="2"/>
              </a:rPr>
              <a:t>not</a:t>
            </a:r>
            <a:r>
              <a:rPr lang="en-US" sz="1400" dirty="0">
                <a:solidFill>
                  <a:srgbClr val="FF0000"/>
                </a:solidFill>
                <a:ea typeface="ＭＳ Ｐゴシック" charset="-128"/>
                <a:sym typeface="Wingdings" pitchFamily="2" charset="2"/>
              </a:rPr>
              <a:t> been staged.</a:t>
            </a:r>
            <a:endParaRPr lang="en-US" sz="1400" b="1" dirty="0">
              <a:solidFill>
                <a:srgbClr val="FF0000"/>
              </a:solidFill>
              <a:ea typeface="ＭＳ Ｐゴシック" charset="-128"/>
            </a:endParaRPr>
          </a:p>
          <a:p>
            <a:pPr indent="0">
              <a:buNone/>
              <a:defRPr/>
            </a:pPr>
            <a:r>
              <a:rPr lang="en-US" sz="1400" dirty="0">
                <a:ea typeface="ＭＳ Ｐゴシック" charset="-128"/>
              </a:rPr>
              <a:t>[rea@attu1 superstar]$ </a:t>
            </a:r>
            <a:r>
              <a:rPr lang="en-US" sz="1400" b="1" dirty="0" err="1">
                <a:solidFill>
                  <a:srgbClr val="FF0000"/>
                </a:solidFill>
                <a:ea typeface="ＭＳ Ｐゴシック" charset="-128"/>
              </a:rPr>
              <a:t>git</a:t>
            </a:r>
            <a:r>
              <a:rPr lang="en-US" sz="1400" b="1" dirty="0">
                <a:solidFill>
                  <a:srgbClr val="FF0000"/>
                </a:solidFill>
                <a:ea typeface="ＭＳ Ｐゴシック" charset="-128"/>
              </a:rPr>
              <a:t> diff --cached	</a:t>
            </a:r>
            <a:r>
              <a:rPr lang="en-US" sz="1400" b="1" dirty="0">
                <a:solidFill>
                  <a:srgbClr val="FF0000"/>
                </a:solidFill>
                <a:ea typeface="ＭＳ Ｐゴシック" charset="-128"/>
                <a:sym typeface="Wingdings" pitchFamily="2" charset="2"/>
              </a:rPr>
              <a:t> Note: Shows staged modifications.</a:t>
            </a:r>
            <a:endParaRPr lang="en-US" sz="1400" b="1" dirty="0">
              <a:solidFill>
                <a:srgbClr val="FF0000"/>
              </a:solidFill>
              <a:ea typeface="ＭＳ Ｐゴシック" charset="-128"/>
            </a:endParaRPr>
          </a:p>
          <a:p>
            <a:pPr indent="0">
              <a:buNone/>
              <a:defRPr/>
            </a:pPr>
            <a:r>
              <a:rPr lang="en-US" sz="1400" dirty="0">
                <a:ea typeface="ＭＳ Ｐゴシック" charset="-128"/>
              </a:rPr>
              <a:t>diff --</a:t>
            </a:r>
            <a:r>
              <a:rPr lang="en-US" sz="1400" dirty="0" err="1">
                <a:ea typeface="ＭＳ Ｐゴシック" charset="-128"/>
              </a:rPr>
              <a:t>git</a:t>
            </a:r>
            <a:r>
              <a:rPr lang="en-US" sz="1400" dirty="0">
                <a:ea typeface="ＭＳ Ｐゴシック" charset="-128"/>
              </a:rPr>
              <a:t> a/rea.txt b/rea.txt</a:t>
            </a:r>
          </a:p>
          <a:p>
            <a:pPr indent="0">
              <a:buNone/>
              <a:defRPr/>
            </a:pPr>
            <a:r>
              <a:rPr lang="en-US" sz="1400" dirty="0">
                <a:ea typeface="ＭＳ Ｐゴシック" charset="-128"/>
              </a:rPr>
              <a:t>index 66b293d..90b65fd 100644</a:t>
            </a:r>
          </a:p>
          <a:p>
            <a:pPr indent="0">
              <a:buNone/>
              <a:defRPr/>
            </a:pPr>
            <a:r>
              <a:rPr lang="en-US" sz="1400" dirty="0">
                <a:ea typeface="ＭＳ Ｐゴシック" charset="-128"/>
              </a:rPr>
              <a:t>--- a/rea.txt</a:t>
            </a:r>
          </a:p>
          <a:p>
            <a:pPr indent="0">
              <a:buNone/>
              <a:defRPr/>
            </a:pPr>
            <a:r>
              <a:rPr lang="en-US" sz="1400" dirty="0">
                <a:ea typeface="ＭＳ Ｐゴシック" charset="-128"/>
              </a:rPr>
              <a:t>+++ b/rea.txt</a:t>
            </a:r>
          </a:p>
          <a:p>
            <a:pPr indent="0">
              <a:buNone/>
              <a:defRPr/>
            </a:pPr>
            <a:r>
              <a:rPr lang="en-US" sz="1400" dirty="0">
                <a:ea typeface="ＭＳ Ｐゴシック" charset="-128"/>
              </a:rPr>
              <a:t>@@ -1,2 +1,4 @@</a:t>
            </a:r>
          </a:p>
          <a:p>
            <a:pPr indent="0">
              <a:buNone/>
              <a:defRPr/>
            </a:pPr>
            <a:r>
              <a:rPr lang="en-US" sz="1400" dirty="0">
                <a:ea typeface="ＭＳ Ｐゴシック" charset="-128"/>
              </a:rPr>
              <a:t> Here is </a:t>
            </a:r>
            <a:r>
              <a:rPr lang="en-US" sz="1400" dirty="0" err="1">
                <a:ea typeface="ＭＳ Ｐゴシック" charset="-128"/>
              </a:rPr>
              <a:t>rea's</a:t>
            </a:r>
            <a:r>
              <a:rPr lang="en-US" sz="1400" dirty="0">
                <a:ea typeface="ＭＳ Ｐゴシック" charset="-128"/>
              </a:rPr>
              <a:t> file.</a:t>
            </a:r>
          </a:p>
          <a:p>
            <a:pPr indent="0">
              <a:buNone/>
              <a:defRPr/>
            </a:pPr>
            <a:r>
              <a:rPr lang="en-US" sz="1400" dirty="0">
                <a:ea typeface="ＭＳ Ｐゴシック" charset="-128"/>
              </a:rPr>
              <a:t>+</a:t>
            </a:r>
          </a:p>
          <a:p>
            <a:pPr indent="0">
              <a:buNone/>
              <a:defRPr/>
            </a:pPr>
            <a:r>
              <a:rPr lang="en-US" sz="1400" dirty="0">
                <a:ea typeface="ＭＳ Ｐゴシック" charset="-128"/>
              </a:rPr>
              <a:t>+One new line added.</a:t>
            </a:r>
          </a:p>
          <a:p>
            <a:pPr indent="0">
              <a:buNone/>
              <a:defRPr/>
            </a:pPr>
            <a:endParaRPr lang="en-US" dirty="0">
              <a:ea typeface="ＭＳ Ｐゴシック" charset="-128"/>
            </a:endParaRPr>
          </a:p>
        </p:txBody>
      </p:sp>
    </p:spTree>
    <p:extLst>
      <p:ext uri="{BB962C8B-B14F-4D97-AF65-F5344CB8AC3E}">
        <p14:creationId xmlns:p14="http://schemas.microsoft.com/office/powerpoint/2010/main" val="3640423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title"/>
          </p:nvPr>
        </p:nvSpPr>
        <p:spPr/>
        <p:txBody>
          <a:bodyPr/>
          <a:lstStyle/>
          <a:p>
            <a:pPr eaLnBrk="1" hangingPunct="1"/>
            <a:r>
              <a:rPr lang="en-US" altLang="en-US" smtClean="0"/>
              <a:t>The End</a:t>
            </a:r>
          </a:p>
        </p:txBody>
      </p:sp>
      <p:sp>
        <p:nvSpPr>
          <p:cNvPr id="2253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60405020304" pitchFamily="18" charset="0"/>
                <a:ea typeface="MS PGothic" panose="020B0600070205080204" pitchFamily="34" charset="-128"/>
              </a:defRPr>
            </a:lvl1pPr>
            <a:lvl2pPr marL="742950" indent="-285750">
              <a:defRPr sz="2400">
                <a:solidFill>
                  <a:schemeClr val="tx1"/>
                </a:solidFill>
                <a:latin typeface="Times" panose="02020603060405020304" pitchFamily="18" charset="0"/>
                <a:ea typeface="MS PGothic" panose="020B0600070205080204" pitchFamily="34" charset="-128"/>
              </a:defRPr>
            </a:lvl2pPr>
            <a:lvl3pPr marL="1143000" indent="-228600">
              <a:defRPr sz="2400">
                <a:solidFill>
                  <a:schemeClr val="tx1"/>
                </a:solidFill>
                <a:latin typeface="Times" panose="02020603060405020304" pitchFamily="18" charset="0"/>
                <a:ea typeface="MS PGothic" panose="020B0600070205080204" pitchFamily="34" charset="-128"/>
              </a:defRPr>
            </a:lvl3pPr>
            <a:lvl4pPr marL="1600200" indent="-228600">
              <a:defRPr sz="2400">
                <a:solidFill>
                  <a:schemeClr val="tx1"/>
                </a:solidFill>
                <a:latin typeface="Times" panose="02020603060405020304" pitchFamily="18" charset="0"/>
                <a:ea typeface="MS PGothic" panose="020B0600070205080204" pitchFamily="34" charset="-128"/>
              </a:defRPr>
            </a:lvl4pPr>
            <a:lvl5pPr marL="2057400" indent="-228600">
              <a:defRPr sz="2400">
                <a:solidFill>
                  <a:schemeClr val="tx1"/>
                </a:solidFill>
                <a:latin typeface="Times" panose="0202060306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6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6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6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60405020304" pitchFamily="18" charset="0"/>
                <a:ea typeface="MS PGothic" panose="020B0600070205080204" pitchFamily="34" charset="-128"/>
              </a:defRPr>
            </a:lvl9pPr>
          </a:lstStyle>
          <a:p>
            <a:fld id="{590C3364-1C77-401D-8126-5EEFE35BEA1E}" type="slidenum">
              <a:rPr lang="en-US" altLang="en-US" sz="1400">
                <a:latin typeface="Arial" panose="020B0604020202020204" pitchFamily="34" charset="0"/>
              </a:rPr>
              <a:pPr/>
              <a:t>3</a:t>
            </a:fld>
            <a:endParaRPr lang="en-US" altLang="en-US" sz="1400">
              <a:latin typeface="Arial" panose="020B0604020202020204" pitchFamily="34" charset="0"/>
            </a:endParaRPr>
          </a:p>
        </p:txBody>
      </p:sp>
      <p:sp>
        <p:nvSpPr>
          <p:cNvPr id="22532" name="TextBox 1"/>
          <p:cNvSpPr txBox="1">
            <a:spLocks noChangeArrowheads="1"/>
          </p:cNvSpPr>
          <p:nvPr/>
        </p:nvSpPr>
        <p:spPr bwMode="auto">
          <a:xfrm>
            <a:off x="2286000" y="1447801"/>
            <a:ext cx="769620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60405020304" pitchFamily="18" charset="0"/>
                <a:ea typeface="MS PGothic" panose="020B0600070205080204" pitchFamily="34" charset="-128"/>
              </a:defRPr>
            </a:lvl1pPr>
            <a:lvl2pPr marL="742950" indent="-285750">
              <a:defRPr sz="2400">
                <a:solidFill>
                  <a:schemeClr val="tx1"/>
                </a:solidFill>
                <a:latin typeface="Times" panose="02020603060405020304" pitchFamily="18" charset="0"/>
                <a:ea typeface="MS PGothic" panose="020B0600070205080204" pitchFamily="34" charset="-128"/>
              </a:defRPr>
            </a:lvl2pPr>
            <a:lvl3pPr marL="1143000" indent="-228600">
              <a:defRPr sz="2400">
                <a:solidFill>
                  <a:schemeClr val="tx1"/>
                </a:solidFill>
                <a:latin typeface="Times" panose="02020603060405020304" pitchFamily="18" charset="0"/>
                <a:ea typeface="MS PGothic" panose="020B0600070205080204" pitchFamily="34" charset="-128"/>
              </a:defRPr>
            </a:lvl3pPr>
            <a:lvl4pPr marL="1600200" indent="-228600">
              <a:defRPr sz="2400">
                <a:solidFill>
                  <a:schemeClr val="tx1"/>
                </a:solidFill>
                <a:latin typeface="Times" panose="02020603060405020304" pitchFamily="18" charset="0"/>
                <a:ea typeface="MS PGothic" panose="020B0600070205080204" pitchFamily="34" charset="-128"/>
              </a:defRPr>
            </a:lvl4pPr>
            <a:lvl5pPr marL="2057400" indent="-228600">
              <a:defRPr sz="2400">
                <a:solidFill>
                  <a:schemeClr val="tx1"/>
                </a:solidFill>
                <a:latin typeface="Times" panose="0202060306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6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6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6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60405020304" pitchFamily="18" charset="0"/>
                <a:ea typeface="MS PGothic" panose="020B0600070205080204" pitchFamily="34" charset="-128"/>
              </a:defRPr>
            </a:lvl9pPr>
          </a:lstStyle>
          <a:p>
            <a:r>
              <a:rPr lang="en-US" altLang="en-US" sz="2800"/>
              <a:t>When I say I hate CVS with a passion, I have to also say that if there are any SVN [Subversion] users in the audience, you might want to leave. Because my hatred of CVS has meant that I see Subversion as being the most pointless project ever started. The slogan of Subversion for a while was "CVS done right", or something like that, and if you start with that kind of slogan, there's nowhere you can go. There is no way to do CVS right.</a:t>
            </a:r>
          </a:p>
          <a:p>
            <a:endParaRPr lang="en-US" altLang="en-US"/>
          </a:p>
          <a:p>
            <a:r>
              <a:rPr lang="en-US" altLang="en-US"/>
              <a:t>                          --Linus Torvalds, as quoted in Wikipedia</a:t>
            </a:r>
          </a:p>
        </p:txBody>
      </p:sp>
    </p:spTree>
    <p:extLst>
      <p:ext uri="{BB962C8B-B14F-4D97-AF65-F5344CB8AC3E}">
        <p14:creationId xmlns:p14="http://schemas.microsoft.com/office/powerpoint/2010/main" val="2302051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custDataLst>
              <p:tags r:id="rId1"/>
            </p:custDataLst>
          </p:nvPr>
        </p:nvSpPr>
        <p:spPr/>
        <p:txBody>
          <a:bodyPr/>
          <a:lstStyle/>
          <a:p>
            <a:r>
              <a:rPr lang="en-US" altLang="en-US" dirty="0" smtClean="0"/>
              <a:t>CVS/SVN vs. </a:t>
            </a:r>
            <a:r>
              <a:rPr lang="en-US" altLang="en-US" dirty="0" err="1" smtClean="0"/>
              <a:t>Git</a:t>
            </a:r>
            <a:endParaRPr lang="en-US" altLang="en-US" dirty="0" smtClean="0"/>
          </a:p>
        </p:txBody>
      </p:sp>
      <p:sp>
        <p:nvSpPr>
          <p:cNvPr id="22531" name="Content Placeholder 2"/>
          <p:cNvSpPr>
            <a:spLocks noGrp="1"/>
          </p:cNvSpPr>
          <p:nvPr>
            <p:ph idx="1"/>
            <p:custDataLst>
              <p:tags r:id="rId2"/>
            </p:custDataLst>
          </p:nvPr>
        </p:nvSpPr>
        <p:spPr/>
        <p:txBody>
          <a:bodyPr/>
          <a:lstStyle/>
          <a:p>
            <a:pPr>
              <a:defRPr/>
            </a:pPr>
            <a:r>
              <a:rPr lang="en-US" dirty="0" smtClean="0">
                <a:solidFill>
                  <a:srgbClr val="404040"/>
                </a:solidFill>
                <a:ea typeface="ＭＳ Ｐゴシック" charset="-128"/>
              </a:rPr>
              <a:t>CVS/SVN:</a:t>
            </a:r>
          </a:p>
          <a:p>
            <a:pPr lvl="1">
              <a:buFont typeface="Wingdings" charset="2"/>
              <a:buChar char="§"/>
              <a:defRPr/>
            </a:pPr>
            <a:r>
              <a:rPr lang="en-US" dirty="0" smtClean="0">
                <a:ea typeface="ＭＳ Ｐゴシック" charset="-128"/>
              </a:rPr>
              <a:t>central repository approach – the main repository is the only “true” source, only the main repository has the complete file history</a:t>
            </a:r>
          </a:p>
          <a:p>
            <a:pPr lvl="1">
              <a:buFont typeface="Wingdings" charset="2"/>
              <a:buChar char="§"/>
              <a:defRPr/>
            </a:pPr>
            <a:r>
              <a:rPr lang="en-US" dirty="0" smtClean="0">
                <a:ea typeface="ＭＳ Ｐゴシック" charset="-128"/>
              </a:rPr>
              <a:t>Users check out local copies of the current version</a:t>
            </a:r>
          </a:p>
          <a:p>
            <a:pPr>
              <a:defRPr/>
            </a:pPr>
            <a:r>
              <a:rPr lang="en-US" dirty="0" err="1" smtClean="0">
                <a:solidFill>
                  <a:srgbClr val="404040"/>
                </a:solidFill>
                <a:ea typeface="ＭＳ Ｐゴシック" charset="-128"/>
              </a:rPr>
              <a:t>Git</a:t>
            </a:r>
            <a:r>
              <a:rPr lang="en-US" dirty="0" smtClean="0">
                <a:solidFill>
                  <a:srgbClr val="404040"/>
                </a:solidFill>
                <a:ea typeface="ＭＳ Ｐゴシック" charset="-128"/>
              </a:rPr>
              <a:t>:</a:t>
            </a:r>
          </a:p>
          <a:p>
            <a:pPr lvl="1">
              <a:buFont typeface="Wingdings" charset="2"/>
              <a:buChar char="§"/>
              <a:defRPr/>
            </a:pPr>
            <a:r>
              <a:rPr lang="en-US" dirty="0" smtClean="0">
                <a:ea typeface="ＭＳ Ｐゴシック" charset="-128"/>
              </a:rPr>
              <a:t>Distributed repository approach – every checkout of the repository is a full fledged repository, complete with history</a:t>
            </a:r>
          </a:p>
          <a:p>
            <a:pPr lvl="1">
              <a:buFont typeface="Wingdings" charset="2"/>
              <a:buChar char="§"/>
              <a:defRPr/>
            </a:pPr>
            <a:r>
              <a:rPr lang="en-US" dirty="0" smtClean="0">
                <a:ea typeface="ＭＳ Ｐゴシック" charset="-128"/>
              </a:rPr>
              <a:t>Greater redundancy and speed</a:t>
            </a:r>
          </a:p>
          <a:p>
            <a:pPr lvl="1">
              <a:buFont typeface="Wingdings" charset="2"/>
              <a:buChar char="§"/>
              <a:defRPr/>
            </a:pPr>
            <a:r>
              <a:rPr lang="en-US" dirty="0" smtClean="0">
                <a:ea typeface="ＭＳ Ｐゴシック" charset="-128"/>
              </a:rPr>
              <a:t>Branching and merging repositories is more heavily used as a result</a:t>
            </a:r>
          </a:p>
          <a:p>
            <a:pPr lvl="2">
              <a:defRPr/>
            </a:pPr>
            <a:endParaRPr lang="en-US" dirty="0" smtClean="0">
              <a:ea typeface="ＭＳ Ｐゴシック" charset="-128"/>
            </a:endParaRPr>
          </a:p>
          <a:p>
            <a:pPr>
              <a:defRPr/>
            </a:pPr>
            <a:endParaRPr lang="en-US" dirty="0" smtClean="0">
              <a:solidFill>
                <a:srgbClr val="262626"/>
              </a:solidFill>
              <a:ea typeface="ＭＳ Ｐゴシック" charset="-128"/>
            </a:endParaRPr>
          </a:p>
          <a:p>
            <a:pPr lvl="2">
              <a:defRPr/>
            </a:pPr>
            <a:endParaRPr lang="en-US" dirty="0" smtClean="0">
              <a:ea typeface="ＭＳ Ｐゴシック" charset="-128"/>
            </a:endParaRPr>
          </a:p>
          <a:p>
            <a:pPr lvl="1">
              <a:buFont typeface="Wingdings" charset="2"/>
              <a:buChar char="§"/>
              <a:defRPr/>
            </a:pPr>
            <a:endParaRPr lang="en-US" dirty="0" smtClean="0">
              <a:solidFill>
                <a:srgbClr val="404040"/>
              </a:solidFill>
              <a:ea typeface="ＭＳ Ｐゴシック" charset="-128"/>
            </a:endParaRPr>
          </a:p>
        </p:txBody>
      </p:sp>
    </p:spTree>
    <p:extLst>
      <p:ext uri="{BB962C8B-B14F-4D97-AF65-F5344CB8AC3E}">
        <p14:creationId xmlns:p14="http://schemas.microsoft.com/office/powerpoint/2010/main" val="4276566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custDataLst>
              <p:tags r:id="rId1"/>
            </p:custDataLst>
          </p:nvPr>
        </p:nvSpPr>
        <p:spPr/>
        <p:txBody>
          <a:bodyPr/>
          <a:lstStyle/>
          <a:p>
            <a:r>
              <a:rPr lang="en-US" altLang="en-US" smtClean="0"/>
              <a:t>Create a local copy of a repo</a:t>
            </a:r>
          </a:p>
        </p:txBody>
      </p:sp>
      <p:sp>
        <p:nvSpPr>
          <p:cNvPr id="3" name="Content Placeholder 2"/>
          <p:cNvSpPr>
            <a:spLocks noGrp="1"/>
          </p:cNvSpPr>
          <p:nvPr>
            <p:ph idx="1"/>
            <p:custDataLst>
              <p:tags r:id="rId2"/>
            </p:custDataLst>
          </p:nvPr>
        </p:nvSpPr>
        <p:spPr/>
        <p:txBody>
          <a:bodyPr>
            <a:normAutofit fontScale="92500"/>
          </a:bodyPr>
          <a:lstStyle/>
          <a:p>
            <a:pPr marL="685800" indent="-457200">
              <a:spcBef>
                <a:spcPts val="0"/>
              </a:spcBef>
              <a:buFont typeface="+mj-lt"/>
              <a:buAutoNum type="arabicPeriod" startAt="2"/>
              <a:defRPr/>
            </a:pPr>
            <a:r>
              <a:rPr lang="en-US" dirty="0" smtClean="0">
                <a:ea typeface="ＭＳ Ｐゴシック" charset="-128"/>
              </a:rPr>
              <a:t>Two </a:t>
            </a:r>
            <a:r>
              <a:rPr lang="en-US" dirty="0">
                <a:ea typeface="ＭＳ Ｐゴシック" charset="-128"/>
              </a:rPr>
              <a:t>common scenarios</a:t>
            </a:r>
            <a:r>
              <a:rPr lang="en-US" dirty="0" smtClean="0">
                <a:ea typeface="ＭＳ Ｐゴシック" charset="-128"/>
              </a:rPr>
              <a:t>: (only do one of these)</a:t>
            </a:r>
            <a:endParaRPr lang="en-US" dirty="0">
              <a:ea typeface="ＭＳ Ｐゴシック" charset="-128"/>
            </a:endParaRPr>
          </a:p>
          <a:p>
            <a:pPr marL="1079500" lvl="1" indent="-457200">
              <a:buFont typeface="+mj-lt"/>
              <a:buAutoNum type="alphaLcParenR"/>
              <a:defRPr/>
            </a:pPr>
            <a:r>
              <a:rPr lang="en-US" dirty="0">
                <a:ea typeface="ＭＳ Ｐゴシック" charset="-128"/>
              </a:rPr>
              <a:t>To </a:t>
            </a:r>
            <a:r>
              <a:rPr lang="en-US" b="1" u="sng" dirty="0">
                <a:ea typeface="ＭＳ Ｐゴシック" charset="-128"/>
              </a:rPr>
              <a:t>clone an already existing repo </a:t>
            </a:r>
            <a:r>
              <a:rPr lang="en-US" dirty="0">
                <a:ea typeface="ＭＳ Ｐゴシック" charset="-128"/>
              </a:rPr>
              <a:t>to your current directory:</a:t>
            </a:r>
          </a:p>
          <a:p>
            <a:pPr indent="0">
              <a:buNone/>
              <a:defRPr/>
            </a:pPr>
            <a:r>
              <a:rPr lang="en-US" sz="2200" b="1" dirty="0">
                <a:solidFill>
                  <a:srgbClr val="404040"/>
                </a:solidFill>
                <a:latin typeface="Consolas" charset="0"/>
                <a:ea typeface="ＭＳ Ｐゴシック" charset="-128"/>
              </a:rPr>
              <a:t>	$ </a:t>
            </a:r>
            <a:r>
              <a:rPr lang="en-US" sz="2200" b="1" dirty="0" err="1">
                <a:solidFill>
                  <a:srgbClr val="404040"/>
                </a:solidFill>
                <a:latin typeface="Consolas" charset="0"/>
                <a:ea typeface="ＭＳ Ｐゴシック" charset="-128"/>
              </a:rPr>
              <a:t>git</a:t>
            </a:r>
            <a:r>
              <a:rPr lang="en-US" sz="2200" b="1" dirty="0">
                <a:solidFill>
                  <a:srgbClr val="404040"/>
                </a:solidFill>
                <a:latin typeface="Consolas" charset="0"/>
                <a:ea typeface="ＭＳ Ｐゴシック" charset="-128"/>
              </a:rPr>
              <a:t> clone &lt;</a:t>
            </a:r>
            <a:r>
              <a:rPr lang="en-US" sz="2200" b="1" dirty="0" err="1">
                <a:solidFill>
                  <a:srgbClr val="404040"/>
                </a:solidFill>
                <a:latin typeface="Consolas" charset="0"/>
                <a:ea typeface="ＭＳ Ｐゴシック" charset="-128"/>
              </a:rPr>
              <a:t>url</a:t>
            </a:r>
            <a:r>
              <a:rPr lang="en-US" sz="2200" b="1" dirty="0">
                <a:solidFill>
                  <a:srgbClr val="404040"/>
                </a:solidFill>
                <a:latin typeface="Consolas" charset="0"/>
                <a:ea typeface="ＭＳ Ｐゴシック" charset="-128"/>
              </a:rPr>
              <a:t>&gt; [local </a:t>
            </a:r>
            <a:r>
              <a:rPr lang="en-US" sz="2200" b="1" dirty="0" err="1">
                <a:solidFill>
                  <a:srgbClr val="404040"/>
                </a:solidFill>
                <a:latin typeface="Consolas" charset="0"/>
                <a:ea typeface="ＭＳ Ｐゴシック" charset="-128"/>
              </a:rPr>
              <a:t>dir</a:t>
            </a:r>
            <a:r>
              <a:rPr lang="en-US" sz="2200" b="1" dirty="0">
                <a:solidFill>
                  <a:srgbClr val="404040"/>
                </a:solidFill>
                <a:latin typeface="Consolas" charset="0"/>
                <a:ea typeface="ＭＳ Ｐゴシック" charset="-128"/>
              </a:rPr>
              <a:t> name]</a:t>
            </a:r>
          </a:p>
          <a:p>
            <a:pPr indent="0">
              <a:buNone/>
              <a:defRPr/>
            </a:pPr>
            <a:r>
              <a:rPr lang="en-US" sz="2000" dirty="0">
                <a:ea typeface="ＭＳ Ｐゴシック" charset="-128"/>
              </a:rPr>
              <a:t>	This w</a:t>
            </a:r>
            <a:r>
              <a:rPr lang="en-US" sz="2200" dirty="0">
                <a:ea typeface="ＭＳ Ｐゴシック" charset="-128"/>
              </a:rPr>
              <a:t>ill create a directory named </a:t>
            </a:r>
            <a:r>
              <a:rPr lang="en-US" sz="2200" i="1" dirty="0">
                <a:ea typeface="ＭＳ Ｐゴシック" charset="-128"/>
              </a:rPr>
              <a:t>local </a:t>
            </a:r>
            <a:r>
              <a:rPr lang="en-US" sz="2200" i="1" dirty="0" err="1">
                <a:ea typeface="ＭＳ Ｐゴシック" charset="-128"/>
              </a:rPr>
              <a:t>dir</a:t>
            </a:r>
            <a:r>
              <a:rPr lang="en-US" sz="2200" i="1" dirty="0">
                <a:ea typeface="ＭＳ Ｐゴシック" charset="-128"/>
              </a:rPr>
              <a:t> name</a:t>
            </a:r>
            <a:r>
              <a:rPr lang="en-US" sz="2200" dirty="0">
                <a:ea typeface="ＭＳ Ｐゴシック" charset="-128"/>
              </a:rPr>
              <a:t>, containing  a working 	copy  of the files from the repo, and a </a:t>
            </a:r>
            <a:r>
              <a:rPr lang="en-US" sz="2200" b="1" dirty="0">
                <a:solidFill>
                  <a:srgbClr val="404040"/>
                </a:solidFill>
                <a:latin typeface="Consolas" charset="0"/>
                <a:ea typeface="ＭＳ Ｐゴシック" charset="-128"/>
              </a:rPr>
              <a:t>.</a:t>
            </a:r>
            <a:r>
              <a:rPr lang="en-US" sz="2200" b="1" dirty="0" err="1">
                <a:solidFill>
                  <a:srgbClr val="404040"/>
                </a:solidFill>
                <a:latin typeface="Consolas" charset="0"/>
                <a:ea typeface="ＭＳ Ｐゴシック" charset="-128"/>
              </a:rPr>
              <a:t>git</a:t>
            </a:r>
            <a:r>
              <a:rPr lang="en-US" sz="2200" b="1" dirty="0">
                <a:solidFill>
                  <a:srgbClr val="404040"/>
                </a:solidFill>
                <a:latin typeface="Consolas" charset="0"/>
                <a:ea typeface="ＭＳ Ｐゴシック" charset="-128"/>
              </a:rPr>
              <a:t> </a:t>
            </a:r>
            <a:r>
              <a:rPr lang="en-US" sz="2200" dirty="0">
                <a:ea typeface="ＭＳ Ｐゴシック" charset="-128"/>
              </a:rPr>
              <a:t>directory (used to hold 	the staging area and your actual repo)</a:t>
            </a:r>
          </a:p>
          <a:p>
            <a:pPr indent="0">
              <a:buNone/>
              <a:defRPr/>
            </a:pPr>
            <a:endParaRPr lang="en-US" sz="1050" b="1" dirty="0">
              <a:solidFill>
                <a:srgbClr val="404040"/>
              </a:solidFill>
              <a:latin typeface="Consolas" charset="0"/>
              <a:ea typeface="ＭＳ Ｐゴシック" charset="-128"/>
            </a:endParaRPr>
          </a:p>
          <a:p>
            <a:pPr marL="1079500" lvl="1" indent="-457200">
              <a:buFont typeface="+mj-lt"/>
              <a:buAutoNum type="alphaLcParenR" startAt="2"/>
              <a:defRPr/>
            </a:pPr>
            <a:r>
              <a:rPr lang="en-US" dirty="0">
                <a:ea typeface="ＭＳ Ｐゴシック" charset="-128"/>
              </a:rPr>
              <a:t>To </a:t>
            </a:r>
            <a:r>
              <a:rPr lang="en-US" b="1" u="sng" dirty="0">
                <a:ea typeface="ＭＳ Ｐゴシック" charset="-128"/>
              </a:rPr>
              <a:t>create a </a:t>
            </a:r>
            <a:r>
              <a:rPr lang="en-US" b="1" u="sng" dirty="0" err="1">
                <a:ea typeface="ＭＳ Ｐゴシック" charset="-128"/>
              </a:rPr>
              <a:t>Git</a:t>
            </a:r>
            <a:r>
              <a:rPr lang="en-US" b="1" u="sng" dirty="0">
                <a:ea typeface="ＭＳ Ｐゴシック" charset="-128"/>
              </a:rPr>
              <a:t> repo </a:t>
            </a:r>
            <a:r>
              <a:rPr lang="en-US" dirty="0">
                <a:ea typeface="ＭＳ Ｐゴシック" charset="-128"/>
              </a:rPr>
              <a:t>in your current directory:</a:t>
            </a:r>
          </a:p>
          <a:p>
            <a:pPr marL="911225" lvl="2" indent="0">
              <a:buNone/>
              <a:defRPr/>
            </a:pPr>
            <a:r>
              <a:rPr lang="en-US" sz="1800" b="1" dirty="0">
                <a:solidFill>
                  <a:srgbClr val="404040"/>
                </a:solidFill>
                <a:latin typeface="Consolas" charset="0"/>
                <a:ea typeface="ＭＳ Ｐゴシック" charset="-128"/>
              </a:rPr>
              <a:t>$ </a:t>
            </a:r>
            <a:r>
              <a:rPr lang="en-US" sz="2200" b="1" dirty="0" err="1">
                <a:solidFill>
                  <a:srgbClr val="404040"/>
                </a:solidFill>
                <a:latin typeface="Consolas" charset="0"/>
                <a:ea typeface="ＭＳ Ｐゴシック" charset="-128"/>
              </a:rPr>
              <a:t>git</a:t>
            </a:r>
            <a:r>
              <a:rPr lang="en-US" sz="2200" b="1" dirty="0">
                <a:solidFill>
                  <a:srgbClr val="404040"/>
                </a:solidFill>
                <a:latin typeface="Consolas" charset="0"/>
                <a:ea typeface="ＭＳ Ｐゴシック" charset="-128"/>
              </a:rPr>
              <a:t> </a:t>
            </a:r>
            <a:r>
              <a:rPr lang="en-US" sz="2200" b="1" dirty="0" err="1">
                <a:solidFill>
                  <a:srgbClr val="404040"/>
                </a:solidFill>
                <a:latin typeface="Consolas" charset="0"/>
                <a:ea typeface="ＭＳ Ｐゴシック" charset="-128"/>
              </a:rPr>
              <a:t>init</a:t>
            </a:r>
            <a:endParaRPr lang="en-US" sz="2200" b="1" dirty="0">
              <a:solidFill>
                <a:srgbClr val="404040"/>
              </a:solidFill>
              <a:latin typeface="Consolas" charset="0"/>
              <a:ea typeface="ＭＳ Ｐゴシック" charset="-128"/>
            </a:endParaRPr>
          </a:p>
          <a:p>
            <a:pPr marL="911225" lvl="2" indent="0">
              <a:buNone/>
              <a:defRPr/>
            </a:pPr>
            <a:r>
              <a:rPr lang="en-US" sz="2200" dirty="0">
                <a:solidFill>
                  <a:schemeClr val="accent4">
                    <a:lumMod val="85000"/>
                    <a:lumOff val="15000"/>
                  </a:schemeClr>
                </a:solidFill>
                <a:ea typeface="ＭＳ Ｐゴシック" charset="-128"/>
              </a:rPr>
              <a:t>This will create a </a:t>
            </a:r>
            <a:r>
              <a:rPr lang="en-US" sz="2200" b="1" dirty="0">
                <a:solidFill>
                  <a:srgbClr val="404040"/>
                </a:solidFill>
                <a:latin typeface="Consolas" charset="0"/>
                <a:ea typeface="ＭＳ Ｐゴシック" charset="-128"/>
              </a:rPr>
              <a:t>.</a:t>
            </a:r>
            <a:r>
              <a:rPr lang="en-US" sz="2200" b="1" dirty="0" err="1">
                <a:solidFill>
                  <a:srgbClr val="404040"/>
                </a:solidFill>
                <a:latin typeface="Consolas" charset="0"/>
                <a:ea typeface="ＭＳ Ｐゴシック" charset="-128"/>
              </a:rPr>
              <a:t>git</a:t>
            </a:r>
            <a:r>
              <a:rPr lang="en-US" sz="2200" b="1" dirty="0">
                <a:solidFill>
                  <a:srgbClr val="404040"/>
                </a:solidFill>
                <a:latin typeface="Consolas" charset="0"/>
                <a:ea typeface="ＭＳ Ｐゴシック" charset="-128"/>
              </a:rPr>
              <a:t> </a:t>
            </a:r>
            <a:r>
              <a:rPr lang="en-US" sz="2200" dirty="0">
                <a:solidFill>
                  <a:schemeClr val="accent4">
                    <a:lumMod val="85000"/>
                    <a:lumOff val="15000"/>
                  </a:schemeClr>
                </a:solidFill>
                <a:ea typeface="ＭＳ Ｐゴシック" charset="-128"/>
              </a:rPr>
              <a:t>directory in your current directory.</a:t>
            </a:r>
          </a:p>
          <a:p>
            <a:pPr marL="911225" lvl="2" indent="0">
              <a:buNone/>
              <a:defRPr/>
            </a:pPr>
            <a:r>
              <a:rPr lang="en-US" sz="2200" dirty="0">
                <a:solidFill>
                  <a:schemeClr val="accent4">
                    <a:lumMod val="75000"/>
                    <a:lumOff val="25000"/>
                  </a:schemeClr>
                </a:solidFill>
                <a:ea typeface="ＭＳ Ｐゴシック" charset="-128"/>
              </a:rPr>
              <a:t>Then you can commit files in that directory into the repo:</a:t>
            </a:r>
          </a:p>
          <a:p>
            <a:pPr marL="911225" lvl="2" indent="0">
              <a:buNone/>
              <a:defRPr/>
            </a:pPr>
            <a:r>
              <a:rPr lang="en-US" sz="2200" b="1" dirty="0">
                <a:solidFill>
                  <a:srgbClr val="404040"/>
                </a:solidFill>
                <a:latin typeface="Consolas" charset="0"/>
                <a:ea typeface="ＭＳ Ｐゴシック" charset="-128"/>
              </a:rPr>
              <a:t>$ </a:t>
            </a:r>
            <a:r>
              <a:rPr lang="en-US" sz="2200" b="1" dirty="0" err="1">
                <a:solidFill>
                  <a:srgbClr val="404040"/>
                </a:solidFill>
                <a:latin typeface="Consolas" charset="0"/>
                <a:ea typeface="ＭＳ Ｐゴシック" charset="-128"/>
              </a:rPr>
              <a:t>git</a:t>
            </a:r>
            <a:r>
              <a:rPr lang="en-US" sz="2200" b="1" dirty="0">
                <a:solidFill>
                  <a:srgbClr val="404040"/>
                </a:solidFill>
                <a:latin typeface="Consolas" charset="0"/>
                <a:ea typeface="ＭＳ Ｐゴシック" charset="-128"/>
              </a:rPr>
              <a:t> add file1.java</a:t>
            </a:r>
          </a:p>
          <a:p>
            <a:pPr marL="911225" lvl="2" indent="0">
              <a:buNone/>
              <a:defRPr/>
            </a:pPr>
            <a:r>
              <a:rPr lang="en-US" sz="2200" b="1" dirty="0">
                <a:solidFill>
                  <a:srgbClr val="404040"/>
                </a:solidFill>
                <a:latin typeface="Consolas" charset="0"/>
                <a:ea typeface="ＭＳ Ｐゴシック" charset="-128"/>
              </a:rPr>
              <a:t>$ </a:t>
            </a:r>
            <a:r>
              <a:rPr lang="en-US" sz="2200" b="1" dirty="0" err="1">
                <a:solidFill>
                  <a:srgbClr val="404040"/>
                </a:solidFill>
                <a:latin typeface="Consolas" charset="0"/>
                <a:ea typeface="ＭＳ Ｐゴシック" charset="-128"/>
              </a:rPr>
              <a:t>git</a:t>
            </a:r>
            <a:r>
              <a:rPr lang="en-US" sz="2200" b="1" dirty="0">
                <a:solidFill>
                  <a:srgbClr val="404040"/>
                </a:solidFill>
                <a:latin typeface="Consolas" charset="0"/>
                <a:ea typeface="ＭＳ Ｐゴシック" charset="-128"/>
              </a:rPr>
              <a:t> commit –m “initial project version</a:t>
            </a:r>
            <a:r>
              <a:rPr lang="en-US" sz="1800" b="1" dirty="0">
                <a:solidFill>
                  <a:srgbClr val="404040"/>
                </a:solidFill>
                <a:latin typeface="Consolas" charset="0"/>
                <a:ea typeface="ＭＳ Ｐゴシック" charset="-128"/>
              </a:rPr>
              <a:t>”</a:t>
            </a:r>
          </a:p>
          <a:p>
            <a:pPr>
              <a:defRPr/>
            </a:pPr>
            <a:endParaRPr lang="en-US" dirty="0" smtClean="0">
              <a:ea typeface="ＭＳ Ｐゴシック" charset="-128"/>
            </a:endParaRPr>
          </a:p>
        </p:txBody>
      </p:sp>
    </p:spTree>
    <p:extLst>
      <p:ext uri="{BB962C8B-B14F-4D97-AF65-F5344CB8AC3E}">
        <p14:creationId xmlns:p14="http://schemas.microsoft.com/office/powerpoint/2010/main" val="16560652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custDataLst>
              <p:tags r:id="rId1"/>
            </p:custDataLst>
          </p:nvPr>
        </p:nvSpPr>
        <p:spPr/>
        <p:txBody>
          <a:bodyPr/>
          <a:lstStyle/>
          <a:p>
            <a:r>
              <a:rPr lang="en-US" altLang="en-US" smtClean="0"/>
              <a:t>Committing files</a:t>
            </a:r>
          </a:p>
        </p:txBody>
      </p:sp>
      <p:sp>
        <p:nvSpPr>
          <p:cNvPr id="3" name="Content Placeholder 2"/>
          <p:cNvSpPr>
            <a:spLocks noGrp="1"/>
          </p:cNvSpPr>
          <p:nvPr>
            <p:ph idx="1"/>
            <p:custDataLst>
              <p:tags r:id="rId2"/>
            </p:custDataLst>
          </p:nvPr>
        </p:nvSpPr>
        <p:spPr>
          <a:xfrm>
            <a:off x="1524000" y="1295400"/>
            <a:ext cx="9144000" cy="5715000"/>
          </a:xfrm>
        </p:spPr>
        <p:txBody>
          <a:bodyPr>
            <a:normAutofit lnSpcReduction="10000"/>
          </a:bodyPr>
          <a:lstStyle/>
          <a:p>
            <a:pPr>
              <a:defRPr/>
            </a:pPr>
            <a:r>
              <a:rPr lang="en-US" dirty="0" smtClean="0">
                <a:ea typeface="ＭＳ Ｐゴシック" charset="-128"/>
              </a:rPr>
              <a:t>The first time we ask a file to be tracked, </a:t>
            </a:r>
            <a:r>
              <a:rPr lang="en-US" i="1" dirty="0" smtClean="0">
                <a:ea typeface="ＭＳ Ｐゴシック" charset="-128"/>
              </a:rPr>
              <a:t>and</a:t>
            </a:r>
            <a:r>
              <a:rPr lang="en-US" dirty="0" smtClean="0">
                <a:ea typeface="ＭＳ Ｐゴシック" charset="-128"/>
              </a:rPr>
              <a:t> </a:t>
            </a:r>
            <a:r>
              <a:rPr lang="en-US" b="1" dirty="0" smtClean="0">
                <a:ea typeface="ＭＳ Ｐゴシック" charset="-128"/>
              </a:rPr>
              <a:t>every time before we commit a file </a:t>
            </a:r>
            <a:r>
              <a:rPr lang="en-US" dirty="0" smtClean="0">
                <a:ea typeface="ＭＳ Ｐゴシック" charset="-128"/>
              </a:rPr>
              <a:t>we must add it to the staging area:</a:t>
            </a:r>
          </a:p>
          <a:p>
            <a:pPr indent="0">
              <a:buNone/>
              <a:defRPr/>
            </a:pPr>
            <a:r>
              <a:rPr lang="en-US" sz="2200" b="1" dirty="0">
                <a:solidFill>
                  <a:srgbClr val="404040"/>
                </a:solidFill>
                <a:latin typeface="Consolas" charset="0"/>
                <a:ea typeface="ＭＳ Ｐゴシック" charset="-128"/>
              </a:rPr>
              <a:t>$ </a:t>
            </a:r>
            <a:r>
              <a:rPr lang="en-US" sz="2200" b="1" dirty="0" err="1">
                <a:solidFill>
                  <a:srgbClr val="404040"/>
                </a:solidFill>
                <a:latin typeface="Consolas" charset="0"/>
                <a:ea typeface="ＭＳ Ｐゴシック" charset="-128"/>
              </a:rPr>
              <a:t>git</a:t>
            </a:r>
            <a:r>
              <a:rPr lang="en-US" sz="2200" b="1" dirty="0">
                <a:solidFill>
                  <a:srgbClr val="404040"/>
                </a:solidFill>
                <a:latin typeface="Consolas" charset="0"/>
                <a:ea typeface="ＭＳ Ｐゴシック" charset="-128"/>
              </a:rPr>
              <a:t> add README.txt hello.java</a:t>
            </a:r>
          </a:p>
          <a:p>
            <a:pPr indent="0">
              <a:buNone/>
              <a:defRPr/>
            </a:pPr>
            <a:r>
              <a:rPr lang="en-US" dirty="0" smtClean="0">
                <a:ea typeface="ＭＳ Ｐゴシック" charset="-128"/>
              </a:rPr>
              <a:t>This takes a snapshot of these files at this point in time and adds it to the staging area.</a:t>
            </a:r>
          </a:p>
          <a:p>
            <a:pPr indent="0">
              <a:buNone/>
              <a:defRPr/>
            </a:pPr>
            <a:endParaRPr lang="en-US" sz="1200" dirty="0">
              <a:ea typeface="ＭＳ Ｐゴシック" charset="-128"/>
            </a:endParaRPr>
          </a:p>
          <a:p>
            <a:pPr>
              <a:defRPr/>
            </a:pPr>
            <a:r>
              <a:rPr lang="en-US" dirty="0" smtClean="0">
                <a:ea typeface="ＭＳ Ｐゴシック" charset="-128"/>
              </a:rPr>
              <a:t>To move staged changes into the repo we commit:</a:t>
            </a:r>
          </a:p>
          <a:p>
            <a:pPr indent="0">
              <a:buNone/>
              <a:defRPr/>
            </a:pPr>
            <a:r>
              <a:rPr lang="en-US" sz="2200" b="1" dirty="0">
                <a:solidFill>
                  <a:srgbClr val="404040"/>
                </a:solidFill>
                <a:latin typeface="Consolas" charset="0"/>
                <a:ea typeface="ＭＳ Ｐゴシック" charset="-128"/>
              </a:rPr>
              <a:t>$ </a:t>
            </a:r>
            <a:r>
              <a:rPr lang="en-US" sz="2200" b="1" dirty="0" err="1">
                <a:solidFill>
                  <a:srgbClr val="404040"/>
                </a:solidFill>
                <a:latin typeface="Consolas" charset="0"/>
                <a:ea typeface="ＭＳ Ｐゴシック" charset="-128"/>
              </a:rPr>
              <a:t>git</a:t>
            </a:r>
            <a:r>
              <a:rPr lang="en-US" sz="2200" b="1" dirty="0">
                <a:solidFill>
                  <a:srgbClr val="404040"/>
                </a:solidFill>
                <a:latin typeface="Consolas" charset="0"/>
                <a:ea typeface="ＭＳ Ｐゴシック" charset="-128"/>
              </a:rPr>
              <a:t> commit –m “Fixing bug #22”</a:t>
            </a:r>
          </a:p>
          <a:p>
            <a:pPr indent="0">
              <a:buNone/>
              <a:defRPr/>
            </a:pPr>
            <a:endParaRPr lang="en-US" sz="1600" dirty="0">
              <a:ea typeface="ＭＳ Ｐゴシック" charset="-128"/>
            </a:endParaRPr>
          </a:p>
          <a:p>
            <a:pPr marL="622300" lvl="1" indent="0">
              <a:buNone/>
              <a:defRPr/>
            </a:pPr>
            <a:r>
              <a:rPr lang="en-US" sz="2000" dirty="0">
                <a:ea typeface="ＭＳ Ｐゴシック" charset="-128"/>
              </a:rPr>
              <a:t>Note: To </a:t>
            </a:r>
            <a:r>
              <a:rPr lang="en-US" sz="2000" dirty="0" err="1">
                <a:ea typeface="ＭＳ Ｐゴシック" charset="-128"/>
              </a:rPr>
              <a:t>unstage</a:t>
            </a:r>
            <a:r>
              <a:rPr lang="en-US" sz="2000" dirty="0">
                <a:ea typeface="ＭＳ Ｐゴシック" charset="-128"/>
              </a:rPr>
              <a:t> a change on a file before you have committed it:</a:t>
            </a:r>
          </a:p>
          <a:p>
            <a:pPr marL="622300" lvl="1" indent="0">
              <a:buNone/>
              <a:defRPr/>
            </a:pPr>
            <a:r>
              <a:rPr lang="en-US" sz="2000" b="1" dirty="0">
                <a:solidFill>
                  <a:srgbClr val="404040"/>
                </a:solidFill>
                <a:latin typeface="Consolas" charset="0"/>
                <a:ea typeface="ＭＳ Ｐゴシック" charset="-128"/>
              </a:rPr>
              <a:t>$ </a:t>
            </a:r>
            <a:r>
              <a:rPr lang="en-US" sz="2000" b="1" dirty="0" err="1">
                <a:solidFill>
                  <a:srgbClr val="404040"/>
                </a:solidFill>
                <a:latin typeface="Consolas" charset="0"/>
                <a:ea typeface="ＭＳ Ｐゴシック" charset="-128"/>
              </a:rPr>
              <a:t>git</a:t>
            </a:r>
            <a:r>
              <a:rPr lang="en-US" sz="2000" b="1" dirty="0">
                <a:solidFill>
                  <a:srgbClr val="404040"/>
                </a:solidFill>
                <a:latin typeface="Consolas" charset="0"/>
                <a:ea typeface="ＭＳ Ｐゴシック" charset="-128"/>
              </a:rPr>
              <a:t> reset HEAD  --  </a:t>
            </a:r>
            <a:r>
              <a:rPr lang="en-US" sz="2000" b="1" i="1" dirty="0">
                <a:solidFill>
                  <a:srgbClr val="404040"/>
                </a:solidFill>
                <a:latin typeface="Consolas" charset="0"/>
                <a:ea typeface="ＭＳ Ｐゴシック" charset="-128"/>
              </a:rPr>
              <a:t>filename</a:t>
            </a:r>
          </a:p>
          <a:p>
            <a:pPr marL="622300" lvl="1" indent="0">
              <a:buNone/>
              <a:defRPr/>
            </a:pPr>
            <a:r>
              <a:rPr lang="en-US" sz="2000" dirty="0">
                <a:ea typeface="ＭＳ Ｐゴシック" charset="-128"/>
              </a:rPr>
              <a:t>Note: To </a:t>
            </a:r>
            <a:r>
              <a:rPr lang="en-US" sz="2000" dirty="0" err="1">
                <a:ea typeface="ＭＳ Ｐゴシック" charset="-128"/>
              </a:rPr>
              <a:t>unmodify</a:t>
            </a:r>
            <a:r>
              <a:rPr lang="en-US" sz="2000" dirty="0">
                <a:ea typeface="ＭＳ Ｐゴシック" charset="-128"/>
              </a:rPr>
              <a:t> a modified file:</a:t>
            </a:r>
          </a:p>
          <a:p>
            <a:pPr marL="622300" lvl="1" indent="0">
              <a:buNone/>
              <a:defRPr/>
            </a:pPr>
            <a:r>
              <a:rPr lang="en-US" sz="2000" b="1" dirty="0">
                <a:solidFill>
                  <a:srgbClr val="404040"/>
                </a:solidFill>
                <a:latin typeface="Consolas" charset="0"/>
                <a:ea typeface="ＭＳ Ｐゴシック" charset="-128"/>
              </a:rPr>
              <a:t>$ </a:t>
            </a:r>
            <a:r>
              <a:rPr lang="en-US" sz="2000" b="1" dirty="0" err="1">
                <a:solidFill>
                  <a:srgbClr val="404040"/>
                </a:solidFill>
                <a:latin typeface="Consolas" charset="0"/>
                <a:ea typeface="ＭＳ Ｐゴシック" charset="-128"/>
              </a:rPr>
              <a:t>git</a:t>
            </a:r>
            <a:r>
              <a:rPr lang="en-US" sz="2000" b="1" dirty="0">
                <a:solidFill>
                  <a:srgbClr val="404040"/>
                </a:solidFill>
                <a:latin typeface="Consolas" charset="0"/>
                <a:ea typeface="ＭＳ Ｐゴシック" charset="-128"/>
              </a:rPr>
              <a:t> checkout  --  </a:t>
            </a:r>
            <a:r>
              <a:rPr lang="en-US" sz="2000" b="1" i="1" dirty="0">
                <a:solidFill>
                  <a:srgbClr val="404040"/>
                </a:solidFill>
                <a:latin typeface="Consolas" charset="0"/>
                <a:ea typeface="ＭＳ Ｐゴシック" charset="-128"/>
              </a:rPr>
              <a:t>filename</a:t>
            </a:r>
          </a:p>
          <a:p>
            <a:pPr marL="622300" lvl="1" indent="0">
              <a:buNone/>
              <a:defRPr/>
            </a:pPr>
            <a:endParaRPr lang="en-US" sz="1400" i="1" dirty="0">
              <a:ea typeface="ＭＳ Ｐゴシック" charset="-128"/>
            </a:endParaRPr>
          </a:p>
          <a:p>
            <a:pPr indent="0">
              <a:buNone/>
              <a:defRPr/>
            </a:pPr>
            <a:r>
              <a:rPr lang="en-US" sz="2000" b="1" dirty="0">
                <a:ea typeface="ＭＳ Ｐゴシック" charset="-128"/>
              </a:rPr>
              <a:t>Note</a:t>
            </a:r>
            <a:r>
              <a:rPr lang="en-US" sz="2000" dirty="0">
                <a:ea typeface="ＭＳ Ｐゴシック" charset="-128"/>
              </a:rPr>
              <a:t>: These commands are just acting on </a:t>
            </a:r>
            <a:r>
              <a:rPr lang="en-US" sz="2000" b="1" u="sng" dirty="0">
                <a:ea typeface="ＭＳ Ｐゴシック" charset="-128"/>
              </a:rPr>
              <a:t>your local version of repo</a:t>
            </a:r>
            <a:r>
              <a:rPr lang="en-US" sz="2000" dirty="0">
                <a:ea typeface="ＭＳ Ｐゴシック" charset="-128"/>
              </a:rPr>
              <a:t>.</a:t>
            </a:r>
          </a:p>
        </p:txBody>
      </p:sp>
    </p:spTree>
    <p:extLst>
      <p:ext uri="{BB962C8B-B14F-4D97-AF65-F5344CB8AC3E}">
        <p14:creationId xmlns:p14="http://schemas.microsoft.com/office/powerpoint/2010/main" val="4190855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custDataLst>
              <p:tags r:id="rId1"/>
            </p:custDataLst>
          </p:nvPr>
        </p:nvSpPr>
        <p:spPr/>
        <p:txBody>
          <a:bodyPr/>
          <a:lstStyle/>
          <a:p>
            <a:r>
              <a:rPr lang="en-US" altLang="en-US" smtClean="0"/>
              <a:t>Get ready to use Git!</a:t>
            </a:r>
          </a:p>
        </p:txBody>
      </p:sp>
      <p:sp>
        <p:nvSpPr>
          <p:cNvPr id="3" name="Content Placeholder 2"/>
          <p:cNvSpPr>
            <a:spLocks noGrp="1"/>
          </p:cNvSpPr>
          <p:nvPr>
            <p:ph idx="1"/>
            <p:custDataLst>
              <p:tags r:id="rId2"/>
            </p:custDataLst>
          </p:nvPr>
        </p:nvSpPr>
        <p:spPr/>
        <p:txBody>
          <a:bodyPr>
            <a:normAutofit lnSpcReduction="10000"/>
          </a:bodyPr>
          <a:lstStyle/>
          <a:p>
            <a:pPr marL="685800" indent="-457200">
              <a:buFont typeface="+mj-lt"/>
              <a:buAutoNum type="arabicPeriod"/>
              <a:defRPr/>
            </a:pPr>
            <a:r>
              <a:rPr lang="en-US" dirty="0" smtClean="0">
                <a:ea typeface="ＭＳ Ｐゴシック" charset="-128"/>
              </a:rPr>
              <a:t>Set </a:t>
            </a:r>
            <a:r>
              <a:rPr lang="en-US" dirty="0">
                <a:ea typeface="ＭＳ Ｐゴシック" charset="-128"/>
              </a:rPr>
              <a:t>the </a:t>
            </a:r>
            <a:r>
              <a:rPr lang="en-US" dirty="0" smtClean="0">
                <a:ea typeface="ＭＳ Ｐゴシック" charset="-128"/>
              </a:rPr>
              <a:t>name and email  </a:t>
            </a:r>
            <a:r>
              <a:rPr lang="en-US" dirty="0">
                <a:ea typeface="ＭＳ Ｐゴシック" charset="-128"/>
              </a:rPr>
              <a:t>for </a:t>
            </a:r>
            <a:r>
              <a:rPr lang="en-US" dirty="0" err="1" smtClean="0">
                <a:ea typeface="ＭＳ Ｐゴシック" charset="-128"/>
              </a:rPr>
              <a:t>Git</a:t>
            </a:r>
            <a:r>
              <a:rPr lang="en-US" dirty="0" smtClean="0">
                <a:ea typeface="ＭＳ Ｐゴシック" charset="-128"/>
              </a:rPr>
              <a:t> </a:t>
            </a:r>
            <a:r>
              <a:rPr lang="en-US" dirty="0">
                <a:ea typeface="ＭＳ Ｐゴシック" charset="-128"/>
              </a:rPr>
              <a:t>to use when you commit:</a:t>
            </a:r>
          </a:p>
          <a:p>
            <a:pPr indent="0">
              <a:buNone/>
              <a:defRPr/>
            </a:pPr>
            <a:r>
              <a:rPr lang="en-US" sz="2200" b="1" dirty="0">
                <a:solidFill>
                  <a:srgbClr val="404040"/>
                </a:solidFill>
                <a:latin typeface="Consolas" charset="0"/>
                <a:ea typeface="ＭＳ Ｐゴシック" charset="-128"/>
              </a:rPr>
              <a:t> $ </a:t>
            </a:r>
            <a:r>
              <a:rPr lang="en-US" sz="2200" b="1" dirty="0" err="1">
                <a:solidFill>
                  <a:srgbClr val="404040"/>
                </a:solidFill>
                <a:latin typeface="Consolas" charset="0"/>
                <a:ea typeface="ＭＳ Ｐゴシック" charset="-128"/>
              </a:rPr>
              <a:t>git</a:t>
            </a:r>
            <a:r>
              <a:rPr lang="en-US" sz="2200" b="1" dirty="0">
                <a:solidFill>
                  <a:srgbClr val="404040"/>
                </a:solidFill>
                <a:latin typeface="Consolas" charset="0"/>
                <a:ea typeface="ＭＳ Ｐゴシック" charset="-128"/>
              </a:rPr>
              <a:t> </a:t>
            </a:r>
            <a:r>
              <a:rPr lang="en-US" sz="2200" b="1" dirty="0" err="1">
                <a:solidFill>
                  <a:srgbClr val="404040"/>
                </a:solidFill>
                <a:latin typeface="Consolas" charset="0"/>
                <a:ea typeface="ＭＳ Ｐゴシック" charset="-128"/>
              </a:rPr>
              <a:t>config</a:t>
            </a:r>
            <a:r>
              <a:rPr lang="en-US" sz="2200" b="1" dirty="0">
                <a:solidFill>
                  <a:srgbClr val="404040"/>
                </a:solidFill>
                <a:latin typeface="Consolas" charset="0"/>
                <a:ea typeface="ＭＳ Ｐゴシック" charset="-128"/>
              </a:rPr>
              <a:t> --global user.name “Bugs Bunny”</a:t>
            </a:r>
          </a:p>
          <a:p>
            <a:pPr indent="0">
              <a:buNone/>
              <a:defRPr/>
            </a:pPr>
            <a:r>
              <a:rPr lang="en-US" sz="2200" b="1" dirty="0">
                <a:solidFill>
                  <a:srgbClr val="404040"/>
                </a:solidFill>
                <a:latin typeface="Consolas" charset="0"/>
                <a:ea typeface="ＭＳ Ｐゴシック" charset="-128"/>
              </a:rPr>
              <a:t> $ </a:t>
            </a:r>
            <a:r>
              <a:rPr lang="en-US" sz="2200" b="1" dirty="0" err="1">
                <a:solidFill>
                  <a:srgbClr val="404040"/>
                </a:solidFill>
                <a:latin typeface="Consolas" charset="0"/>
                <a:ea typeface="ＭＳ Ｐゴシック" charset="-128"/>
              </a:rPr>
              <a:t>git</a:t>
            </a:r>
            <a:r>
              <a:rPr lang="en-US" sz="2200" b="1" dirty="0">
                <a:solidFill>
                  <a:srgbClr val="404040"/>
                </a:solidFill>
                <a:latin typeface="Consolas" charset="0"/>
                <a:ea typeface="ＭＳ Ｐゴシック" charset="-128"/>
              </a:rPr>
              <a:t> </a:t>
            </a:r>
            <a:r>
              <a:rPr lang="en-US" sz="2200" b="1" dirty="0" err="1">
                <a:solidFill>
                  <a:srgbClr val="404040"/>
                </a:solidFill>
                <a:latin typeface="Consolas" charset="0"/>
                <a:ea typeface="ＭＳ Ｐゴシック" charset="-128"/>
              </a:rPr>
              <a:t>config</a:t>
            </a:r>
            <a:r>
              <a:rPr lang="en-US" sz="2200" b="1" dirty="0">
                <a:solidFill>
                  <a:srgbClr val="404040"/>
                </a:solidFill>
                <a:latin typeface="Consolas" charset="0"/>
                <a:ea typeface="ＭＳ Ｐゴシック" charset="-128"/>
              </a:rPr>
              <a:t> --global </a:t>
            </a:r>
            <a:r>
              <a:rPr lang="en-US" sz="2200" b="1" dirty="0" err="1">
                <a:solidFill>
                  <a:srgbClr val="404040"/>
                </a:solidFill>
                <a:latin typeface="Consolas" charset="0"/>
                <a:ea typeface="ＭＳ Ｐゴシック" charset="-128"/>
              </a:rPr>
              <a:t>user.email</a:t>
            </a:r>
            <a:r>
              <a:rPr lang="en-US" sz="2200" b="1" dirty="0">
                <a:solidFill>
                  <a:srgbClr val="404040"/>
                </a:solidFill>
                <a:latin typeface="Consolas" charset="0"/>
                <a:ea typeface="ＭＳ Ｐゴシック" charset="-128"/>
              </a:rPr>
              <a:t> </a:t>
            </a:r>
            <a:r>
              <a:rPr lang="en-US" sz="2200" b="1" dirty="0">
                <a:solidFill>
                  <a:srgbClr val="404040"/>
                </a:solidFill>
                <a:latin typeface="Consolas" charset="0"/>
                <a:ea typeface="ＭＳ Ｐゴシック" charset="-128"/>
                <a:hlinkClick r:id="rId4"/>
              </a:rPr>
              <a:t>bugs@gmail.com</a:t>
            </a:r>
            <a:r>
              <a:rPr lang="en-US" sz="2200" b="1" dirty="0">
                <a:solidFill>
                  <a:srgbClr val="404040"/>
                </a:solidFill>
                <a:latin typeface="Consolas" charset="0"/>
                <a:ea typeface="ＭＳ Ｐゴシック" charset="-128"/>
              </a:rPr>
              <a:t/>
            </a:r>
            <a:br>
              <a:rPr lang="en-US" sz="2200" b="1" dirty="0">
                <a:solidFill>
                  <a:srgbClr val="404040"/>
                </a:solidFill>
                <a:latin typeface="Consolas" charset="0"/>
                <a:ea typeface="ＭＳ Ｐゴシック" charset="-128"/>
              </a:rPr>
            </a:br>
            <a:r>
              <a:rPr lang="en-US" sz="2200" b="1" dirty="0">
                <a:solidFill>
                  <a:srgbClr val="404040"/>
                </a:solidFill>
                <a:latin typeface="Consolas" charset="0"/>
                <a:ea typeface="ＭＳ Ｐゴシック" charset="-128"/>
              </a:rPr>
              <a:t>	</a:t>
            </a:r>
            <a:endParaRPr lang="en-US" sz="1800" dirty="0">
              <a:ea typeface="ＭＳ Ｐゴシック" charset="-128"/>
            </a:endParaRPr>
          </a:p>
          <a:p>
            <a:pPr>
              <a:defRPr/>
            </a:pPr>
            <a:r>
              <a:rPr lang="en-US" dirty="0" smtClean="0">
                <a:ea typeface="ＭＳ Ｐゴシック" charset="-128"/>
              </a:rPr>
              <a:t>You can </a:t>
            </a:r>
            <a:r>
              <a:rPr lang="en-US" dirty="0">
                <a:ea typeface="ＭＳ Ｐゴシック" charset="-128"/>
              </a:rPr>
              <a:t>call </a:t>
            </a:r>
            <a:r>
              <a:rPr lang="en-US" sz="2200" b="1" dirty="0" err="1">
                <a:solidFill>
                  <a:srgbClr val="404040"/>
                </a:solidFill>
                <a:latin typeface="Consolas" charset="0"/>
                <a:ea typeface="ＭＳ Ｐゴシック" charset="-128"/>
              </a:rPr>
              <a:t>git</a:t>
            </a:r>
            <a:r>
              <a:rPr lang="en-US" sz="2200" b="1" dirty="0">
                <a:solidFill>
                  <a:srgbClr val="404040"/>
                </a:solidFill>
                <a:latin typeface="Consolas" charset="0"/>
                <a:ea typeface="ＭＳ Ｐゴシック" charset="-128"/>
              </a:rPr>
              <a:t> </a:t>
            </a:r>
            <a:r>
              <a:rPr lang="en-US" sz="2200" b="1" dirty="0" err="1">
                <a:solidFill>
                  <a:srgbClr val="404040"/>
                </a:solidFill>
                <a:latin typeface="Consolas" charset="0"/>
                <a:ea typeface="ＭＳ Ｐゴシック" charset="-128"/>
              </a:rPr>
              <a:t>config</a:t>
            </a:r>
            <a:r>
              <a:rPr lang="en-US" sz="2200" b="1" dirty="0">
                <a:solidFill>
                  <a:srgbClr val="404040"/>
                </a:solidFill>
                <a:latin typeface="Consolas" charset="0"/>
                <a:ea typeface="ＭＳ Ｐゴシック" charset="-128"/>
              </a:rPr>
              <a:t> –list </a:t>
            </a:r>
            <a:r>
              <a:rPr lang="en-US" dirty="0">
                <a:ea typeface="ＭＳ Ｐゴシック" charset="-128"/>
              </a:rPr>
              <a:t>to verify these are set</a:t>
            </a:r>
            <a:r>
              <a:rPr lang="en-US" dirty="0" smtClean="0">
                <a:ea typeface="ＭＳ Ｐゴシック" charset="-128"/>
              </a:rPr>
              <a:t>.</a:t>
            </a:r>
            <a:endParaRPr lang="en-US" dirty="0">
              <a:ea typeface="ＭＳ Ｐゴシック" charset="-128"/>
            </a:endParaRPr>
          </a:p>
          <a:p>
            <a:pPr>
              <a:defRPr/>
            </a:pPr>
            <a:r>
              <a:rPr lang="en-US" dirty="0">
                <a:ea typeface="ＭＳ Ｐゴシック" charset="-128"/>
              </a:rPr>
              <a:t>These will be set globally for all </a:t>
            </a:r>
            <a:r>
              <a:rPr lang="en-US" dirty="0" err="1">
                <a:ea typeface="ＭＳ Ｐゴシック" charset="-128"/>
              </a:rPr>
              <a:t>Git</a:t>
            </a:r>
            <a:r>
              <a:rPr lang="en-US" dirty="0">
                <a:ea typeface="ＭＳ Ｐゴシック" charset="-128"/>
              </a:rPr>
              <a:t> projects you work with.</a:t>
            </a:r>
          </a:p>
          <a:p>
            <a:pPr>
              <a:defRPr/>
            </a:pPr>
            <a:r>
              <a:rPr lang="en-US" dirty="0">
                <a:ea typeface="ＭＳ Ｐゴシック" charset="-128"/>
              </a:rPr>
              <a:t>You can also set variables on a project-only basis by not using </a:t>
            </a:r>
            <a:r>
              <a:rPr lang="en-US" dirty="0" smtClean="0">
                <a:ea typeface="ＭＳ Ｐゴシック" charset="-128"/>
              </a:rPr>
              <a:t>the</a:t>
            </a:r>
            <a:br>
              <a:rPr lang="en-US" dirty="0" smtClean="0">
                <a:ea typeface="ＭＳ Ｐゴシック" charset="-128"/>
              </a:rPr>
            </a:br>
            <a:r>
              <a:rPr lang="en-US" dirty="0" smtClean="0">
                <a:ea typeface="ＭＳ Ｐゴシック" charset="-128"/>
              </a:rPr>
              <a:t> </a:t>
            </a:r>
            <a:r>
              <a:rPr lang="en-US" b="1" dirty="0">
                <a:solidFill>
                  <a:srgbClr val="404040"/>
                </a:solidFill>
                <a:latin typeface="Consolas" charset="0"/>
                <a:ea typeface="ＭＳ Ｐゴシック" charset="-128"/>
              </a:rPr>
              <a:t>--global </a:t>
            </a:r>
            <a:r>
              <a:rPr lang="en-US" dirty="0" smtClean="0">
                <a:ea typeface="ＭＳ Ｐゴシック" charset="-128"/>
              </a:rPr>
              <a:t>flag.</a:t>
            </a:r>
          </a:p>
          <a:p>
            <a:pPr>
              <a:defRPr/>
            </a:pPr>
            <a:r>
              <a:rPr lang="en-US" dirty="0" smtClean="0">
                <a:ea typeface="ＭＳ Ｐゴシック" charset="-128"/>
              </a:rPr>
              <a:t>You can also set the editor that is used for writing commit messages:</a:t>
            </a:r>
            <a:r>
              <a:rPr lang="en-US" dirty="0">
                <a:ea typeface="ＭＳ Ｐゴシック" charset="-128"/>
              </a:rPr>
              <a:t/>
            </a:r>
            <a:br>
              <a:rPr lang="en-US" dirty="0">
                <a:ea typeface="ＭＳ Ｐゴシック" charset="-128"/>
              </a:rPr>
            </a:br>
            <a:r>
              <a:rPr lang="en-US" dirty="0">
                <a:ea typeface="ＭＳ Ｐゴシック" charset="-128"/>
              </a:rPr>
              <a:t>$ </a:t>
            </a:r>
            <a:r>
              <a:rPr lang="en-US" dirty="0" err="1">
                <a:ea typeface="ＭＳ Ｐゴシック" charset="-128"/>
              </a:rPr>
              <a:t>git</a:t>
            </a:r>
            <a:r>
              <a:rPr lang="en-US" dirty="0">
                <a:ea typeface="ＭＳ Ｐゴシック" charset="-128"/>
              </a:rPr>
              <a:t> </a:t>
            </a:r>
            <a:r>
              <a:rPr lang="en-US" dirty="0" err="1">
                <a:ea typeface="ＭＳ Ｐゴシック" charset="-128"/>
              </a:rPr>
              <a:t>config</a:t>
            </a:r>
            <a:r>
              <a:rPr lang="en-US" dirty="0">
                <a:ea typeface="ＭＳ Ｐゴシック" charset="-128"/>
              </a:rPr>
              <a:t> --global </a:t>
            </a:r>
            <a:r>
              <a:rPr lang="en-US" dirty="0" err="1">
                <a:ea typeface="ＭＳ Ｐゴシック" charset="-128"/>
              </a:rPr>
              <a:t>core.editor</a:t>
            </a:r>
            <a:r>
              <a:rPr lang="en-US" dirty="0">
                <a:ea typeface="ＭＳ Ｐゴシック" charset="-128"/>
              </a:rPr>
              <a:t> </a:t>
            </a:r>
            <a:r>
              <a:rPr lang="en-US" dirty="0" err="1" smtClean="0">
                <a:ea typeface="ＭＳ Ｐゴシック" charset="-128"/>
              </a:rPr>
              <a:t>emacs</a:t>
            </a:r>
            <a:r>
              <a:rPr lang="en-US" dirty="0" smtClean="0">
                <a:ea typeface="ＭＳ Ｐゴシック" charset="-128"/>
              </a:rPr>
              <a:t>	(it is vim by default)</a:t>
            </a:r>
            <a:endParaRPr lang="en-US" dirty="0">
              <a:ea typeface="ＭＳ Ｐゴシック" charset="-128"/>
            </a:endParaRPr>
          </a:p>
          <a:p>
            <a:pPr indent="0">
              <a:buNone/>
              <a:defRPr/>
            </a:pPr>
            <a:endParaRPr lang="en-US" sz="900" dirty="0">
              <a:ea typeface="ＭＳ Ｐゴシック" charset="-128"/>
            </a:endParaRPr>
          </a:p>
          <a:p>
            <a:pPr indent="0">
              <a:buNone/>
              <a:defRPr/>
            </a:pPr>
            <a:endParaRPr lang="en-US" sz="2200" b="1" dirty="0">
              <a:solidFill>
                <a:srgbClr val="404040"/>
              </a:solidFill>
              <a:latin typeface="Consolas" charset="0"/>
              <a:ea typeface="ＭＳ Ｐゴシック" charset="-128"/>
            </a:endParaRPr>
          </a:p>
          <a:p>
            <a:pPr indent="0">
              <a:buNone/>
              <a:defRPr/>
            </a:pPr>
            <a:endParaRPr lang="en-US" sz="2200" b="1" dirty="0">
              <a:solidFill>
                <a:srgbClr val="404040"/>
              </a:solidFill>
              <a:latin typeface="Consolas" charset="0"/>
              <a:ea typeface="ＭＳ Ｐゴシック" charset="-128"/>
            </a:endParaRPr>
          </a:p>
          <a:p>
            <a:pPr indent="0">
              <a:buNone/>
              <a:defRPr/>
            </a:pPr>
            <a:endParaRPr lang="en-US" sz="2200" b="1" dirty="0">
              <a:solidFill>
                <a:srgbClr val="404040"/>
              </a:solidFill>
              <a:latin typeface="Consolas" charset="0"/>
              <a:ea typeface="ＭＳ Ｐゴシック" charset="-128"/>
            </a:endParaRPr>
          </a:p>
          <a:p>
            <a:pPr indent="0">
              <a:buNone/>
              <a:defRPr/>
            </a:pPr>
            <a:endParaRPr lang="en-US" sz="2200" b="1" dirty="0">
              <a:solidFill>
                <a:srgbClr val="404040"/>
              </a:solidFill>
              <a:latin typeface="Consolas" charset="0"/>
              <a:ea typeface="ＭＳ Ｐゴシック" charset="-128"/>
            </a:endParaRPr>
          </a:p>
          <a:p>
            <a:pPr indent="0">
              <a:buNone/>
              <a:defRPr/>
            </a:pPr>
            <a:endParaRPr lang="en-US" sz="2200" b="1" dirty="0">
              <a:solidFill>
                <a:srgbClr val="404040"/>
              </a:solidFill>
              <a:latin typeface="Consolas" charset="0"/>
              <a:ea typeface="ＭＳ Ｐゴシック" charset="-128"/>
            </a:endParaRPr>
          </a:p>
          <a:p>
            <a:pPr indent="0">
              <a:buNone/>
              <a:defRPr/>
            </a:pPr>
            <a:endParaRPr lang="en-US" sz="2200" b="1" dirty="0">
              <a:solidFill>
                <a:srgbClr val="404040"/>
              </a:solidFill>
              <a:latin typeface="Consolas" charset="0"/>
              <a:ea typeface="ＭＳ Ｐゴシック" charset="-128"/>
            </a:endParaRPr>
          </a:p>
          <a:p>
            <a:pPr>
              <a:defRPr/>
            </a:pPr>
            <a:endParaRPr lang="en-US" sz="2200" b="1" dirty="0">
              <a:solidFill>
                <a:srgbClr val="404040"/>
              </a:solidFill>
              <a:latin typeface="Consolas" charset="0"/>
              <a:ea typeface="ＭＳ Ｐゴシック" charset="-128"/>
            </a:endParaRPr>
          </a:p>
          <a:p>
            <a:pPr>
              <a:defRPr/>
            </a:pPr>
            <a:endParaRPr lang="en-US" sz="2200" b="1" dirty="0">
              <a:solidFill>
                <a:srgbClr val="404040"/>
              </a:solidFill>
              <a:latin typeface="Consolas" charset="0"/>
              <a:ea typeface="ＭＳ Ｐゴシック" charset="-128"/>
            </a:endParaRPr>
          </a:p>
        </p:txBody>
      </p:sp>
    </p:spTree>
    <p:extLst>
      <p:ext uri="{BB962C8B-B14F-4D97-AF65-F5344CB8AC3E}">
        <p14:creationId xmlns:p14="http://schemas.microsoft.com/office/powerpoint/2010/main" val="33582972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custDataLst>
              <p:tags r:id="rId1"/>
            </p:custDataLst>
          </p:nvPr>
        </p:nvSpPr>
        <p:spPr/>
        <p:txBody>
          <a:bodyPr/>
          <a:lstStyle/>
          <a:p>
            <a:r>
              <a:rPr lang="en-US" altLang="en-US" smtClean="0"/>
              <a:t>Git commands</a:t>
            </a:r>
          </a:p>
        </p:txBody>
      </p:sp>
      <p:graphicFrame>
        <p:nvGraphicFramePr>
          <p:cNvPr id="324747" name="Group 139"/>
          <p:cNvGraphicFramePr>
            <a:graphicFrameLocks noGrp="1"/>
          </p:cNvGraphicFramePr>
          <p:nvPr>
            <p:custDataLst>
              <p:tags r:id="rId2"/>
            </p:custDataLst>
          </p:nvPr>
        </p:nvGraphicFramePr>
        <p:xfrm>
          <a:off x="1828800" y="1393826"/>
          <a:ext cx="8534400" cy="5059363"/>
        </p:xfrm>
        <a:graphic>
          <a:graphicData uri="http://schemas.openxmlformats.org/drawingml/2006/table">
            <a:tbl>
              <a:tblPr/>
              <a:tblGrid>
                <a:gridCol w="3657600"/>
                <a:gridCol w="4876800"/>
              </a:tblGrid>
              <a:tr h="396208">
                <a:tc>
                  <a:txBody>
                    <a:bodyPr/>
                    <a:lstStyle/>
                    <a:p>
                      <a:pPr marL="0" marR="0" lvl="0" indent="0" algn="ctr" defTabSz="914400" rtl="0" eaLnBrk="0" fontAlgn="base" latinLnBrk="0" hangingPunct="0">
                        <a:lnSpc>
                          <a:spcPct val="100000"/>
                        </a:lnSpc>
                        <a:spcBef>
                          <a:spcPct val="20000"/>
                        </a:spcBef>
                        <a:spcAft>
                          <a:spcPct val="0"/>
                        </a:spcAft>
                        <a:buClr>
                          <a:srgbClr val="BD0901"/>
                        </a:buClr>
                        <a:buSzPct val="100000"/>
                        <a:buFontTx/>
                        <a:buNone/>
                        <a:tabLst/>
                      </a:pPr>
                      <a:r>
                        <a:rPr kumimoji="0" lang="en-US" sz="2000" b="1" i="0" u="none" strike="noStrike" cap="none" normalizeH="0" baseline="0" dirty="0" smtClean="0">
                          <a:ln>
                            <a:noFill/>
                          </a:ln>
                          <a:solidFill>
                            <a:srgbClr val="262626"/>
                          </a:solidFill>
                          <a:effectLst/>
                          <a:latin typeface="Calibri" pitchFamily="34" charset="0"/>
                        </a:rPr>
                        <a:t>command</a:t>
                      </a: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BD0901"/>
                        </a:buClr>
                        <a:buSzPct val="100000"/>
                        <a:buFontTx/>
                        <a:buNone/>
                        <a:tabLst/>
                      </a:pPr>
                      <a:r>
                        <a:rPr kumimoji="0" lang="en-US" sz="2000" b="1" i="0" u="none" strike="noStrike" cap="none" normalizeH="0" baseline="0" smtClean="0">
                          <a:ln>
                            <a:noFill/>
                          </a:ln>
                          <a:solidFill>
                            <a:srgbClr val="262626"/>
                          </a:solidFill>
                          <a:effectLst/>
                          <a:latin typeface="Calibri" pitchFamily="34" charset="0"/>
                        </a:rPr>
                        <a:t>description</a:t>
                      </a: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27">
                <a:tc>
                  <a:txBody>
                    <a:bodyPr/>
                    <a:lstStyle/>
                    <a:p>
                      <a:pPr marL="0" marR="0" lvl="0" indent="0" algn="l" defTabSz="914400" rtl="0" eaLnBrk="0" fontAlgn="base" latinLnBrk="0" hangingPunct="0">
                        <a:lnSpc>
                          <a:spcPct val="90000"/>
                        </a:lnSpc>
                        <a:spcBef>
                          <a:spcPct val="20000"/>
                        </a:spcBef>
                        <a:spcAft>
                          <a:spcPct val="0"/>
                        </a:spcAft>
                        <a:buClr>
                          <a:srgbClr val="BD0901"/>
                        </a:buClr>
                        <a:buSzPct val="100000"/>
                        <a:buFontTx/>
                        <a:buNone/>
                        <a:tabLst/>
                      </a:pPr>
                      <a:r>
                        <a:rPr kumimoji="0" lang="en-US" sz="2000" b="0" i="0" u="none" strike="noStrike" cap="none" normalizeH="0" baseline="0" dirty="0" smtClean="0">
                          <a:ln>
                            <a:noFill/>
                          </a:ln>
                          <a:solidFill>
                            <a:schemeClr val="tx1"/>
                          </a:solidFill>
                          <a:effectLst/>
                          <a:latin typeface="Consolas" pitchFamily="49" charset="0"/>
                        </a:rPr>
                        <a:t> </a:t>
                      </a:r>
                      <a:r>
                        <a:rPr kumimoji="0" lang="en-US" sz="1800" b="0" i="0" u="none" strike="noStrike" cap="none" normalizeH="0" baseline="0" dirty="0" err="1" smtClean="0">
                          <a:ln>
                            <a:noFill/>
                          </a:ln>
                          <a:solidFill>
                            <a:schemeClr val="tx1"/>
                          </a:solidFill>
                          <a:effectLst/>
                          <a:latin typeface="Consolas" pitchFamily="49" charset="0"/>
                        </a:rPr>
                        <a:t>git</a:t>
                      </a:r>
                      <a:r>
                        <a:rPr kumimoji="0" lang="en-US" sz="1800" b="0" i="0" u="none" strike="noStrike" cap="none" normalizeH="0" baseline="0" dirty="0" smtClean="0">
                          <a:ln>
                            <a:noFill/>
                          </a:ln>
                          <a:solidFill>
                            <a:schemeClr val="tx1"/>
                          </a:solidFill>
                          <a:effectLst/>
                          <a:latin typeface="Consolas" pitchFamily="49" charset="0"/>
                        </a:rPr>
                        <a:t> clone </a:t>
                      </a:r>
                      <a:r>
                        <a:rPr kumimoji="0" lang="en-US" sz="1800" b="1" i="1" u="none" strike="noStrike" cap="none" normalizeH="0" baseline="0" dirty="0" err="1" smtClean="0">
                          <a:ln>
                            <a:noFill/>
                          </a:ln>
                          <a:solidFill>
                            <a:schemeClr val="tx1"/>
                          </a:solidFill>
                          <a:effectLst/>
                          <a:latin typeface="Consolas" pitchFamily="49" charset="0"/>
                        </a:rPr>
                        <a:t>url</a:t>
                      </a:r>
                      <a:r>
                        <a:rPr kumimoji="0" lang="en-US" sz="1800" b="1" i="1" u="none" strike="noStrike" cap="none" normalizeH="0" baseline="0" dirty="0" smtClean="0">
                          <a:ln>
                            <a:noFill/>
                          </a:ln>
                          <a:solidFill>
                            <a:schemeClr val="tx1"/>
                          </a:solidFill>
                          <a:effectLst/>
                          <a:latin typeface="Consolas" pitchFamily="49" charset="0"/>
                        </a:rPr>
                        <a:t> [</a:t>
                      </a:r>
                      <a:r>
                        <a:rPr kumimoji="0" lang="en-US" sz="1800" b="1" i="1" u="none" strike="noStrike" cap="none" normalizeH="0" baseline="0" dirty="0" err="1" smtClean="0">
                          <a:ln>
                            <a:noFill/>
                          </a:ln>
                          <a:solidFill>
                            <a:schemeClr val="tx1"/>
                          </a:solidFill>
                          <a:effectLst/>
                          <a:latin typeface="Consolas" pitchFamily="49" charset="0"/>
                        </a:rPr>
                        <a:t>dir</a:t>
                      </a:r>
                      <a:r>
                        <a:rPr kumimoji="0" lang="en-US" sz="1800" b="1" i="1" u="none" strike="noStrike" cap="none" normalizeH="0" baseline="0" dirty="0" smtClean="0">
                          <a:ln>
                            <a:noFill/>
                          </a:ln>
                          <a:solidFill>
                            <a:schemeClr val="tx1"/>
                          </a:solidFill>
                          <a:effectLst/>
                          <a:latin typeface="Consolas" pitchFamily="49" charset="0"/>
                        </a:rPr>
                        <a:t>]</a:t>
                      </a: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90000"/>
                        </a:lnSpc>
                        <a:spcBef>
                          <a:spcPct val="20000"/>
                        </a:spcBef>
                        <a:spcAft>
                          <a:spcPct val="0"/>
                        </a:spcAft>
                        <a:buClr>
                          <a:srgbClr val="BD0901"/>
                        </a:buClr>
                        <a:buSzPct val="100000"/>
                        <a:buFontTx/>
                        <a:buNone/>
                        <a:tabLst/>
                      </a:pPr>
                      <a:r>
                        <a:rPr kumimoji="0" lang="en-US" sz="2000" b="0" i="0" u="none" strike="noStrike" cap="none" normalizeH="0" baseline="0" dirty="0" smtClean="0">
                          <a:ln>
                            <a:noFill/>
                          </a:ln>
                          <a:solidFill>
                            <a:schemeClr val="tx1"/>
                          </a:solidFill>
                          <a:effectLst/>
                          <a:latin typeface="Calibri" pitchFamily="34" charset="0"/>
                        </a:rPr>
                        <a:t>copy a </a:t>
                      </a:r>
                      <a:r>
                        <a:rPr kumimoji="0" lang="en-US" sz="2000" b="0" i="0" u="none" strike="noStrike" cap="none" normalizeH="0" baseline="0" dirty="0" err="1" smtClean="0">
                          <a:ln>
                            <a:noFill/>
                          </a:ln>
                          <a:solidFill>
                            <a:schemeClr val="tx1"/>
                          </a:solidFill>
                          <a:effectLst/>
                          <a:latin typeface="Calibri" pitchFamily="34" charset="0"/>
                        </a:rPr>
                        <a:t>git</a:t>
                      </a:r>
                      <a:r>
                        <a:rPr kumimoji="0" lang="en-US" sz="2000" b="0" i="0" u="none" strike="noStrike" cap="none" normalizeH="0" baseline="0" dirty="0" smtClean="0">
                          <a:ln>
                            <a:noFill/>
                          </a:ln>
                          <a:solidFill>
                            <a:schemeClr val="tx1"/>
                          </a:solidFill>
                          <a:effectLst/>
                          <a:latin typeface="Calibri" pitchFamily="34" charset="0"/>
                        </a:rPr>
                        <a:t> repository so you can add to it</a:t>
                      </a: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365727">
                <a:tc>
                  <a:txBody>
                    <a:bodyPr/>
                    <a:lstStyle/>
                    <a:p>
                      <a:pPr marL="0" marR="0" lvl="0" indent="0" algn="l" defTabSz="914400" rtl="0" eaLnBrk="0" fontAlgn="base" latinLnBrk="0" hangingPunct="0">
                        <a:lnSpc>
                          <a:spcPct val="90000"/>
                        </a:lnSpc>
                        <a:spcBef>
                          <a:spcPct val="20000"/>
                        </a:spcBef>
                        <a:spcAft>
                          <a:spcPct val="0"/>
                        </a:spcAft>
                        <a:buClr>
                          <a:srgbClr val="BD0901"/>
                        </a:buClr>
                        <a:buSzPct val="100000"/>
                        <a:buFontTx/>
                        <a:buNone/>
                        <a:tabLst/>
                      </a:pPr>
                      <a:r>
                        <a:rPr kumimoji="0" lang="en-US" sz="2000" b="0" i="0" u="none" strike="noStrike" cap="none" normalizeH="0" baseline="0" dirty="0" smtClean="0">
                          <a:ln>
                            <a:noFill/>
                          </a:ln>
                          <a:solidFill>
                            <a:schemeClr val="tx1"/>
                          </a:solidFill>
                          <a:effectLst/>
                          <a:latin typeface="Consolas" pitchFamily="49" charset="0"/>
                        </a:rPr>
                        <a:t> </a:t>
                      </a:r>
                      <a:r>
                        <a:rPr kumimoji="0" lang="en-US" sz="2000" b="0" i="0" u="none" strike="noStrike" cap="none" normalizeH="0" baseline="0" dirty="0" err="1" smtClean="0">
                          <a:ln>
                            <a:noFill/>
                          </a:ln>
                          <a:solidFill>
                            <a:schemeClr val="tx1"/>
                          </a:solidFill>
                          <a:effectLst/>
                          <a:latin typeface="Consolas" pitchFamily="49" charset="0"/>
                        </a:rPr>
                        <a:t>git</a:t>
                      </a:r>
                      <a:r>
                        <a:rPr kumimoji="0" lang="en-US" sz="2000" b="0" i="0" u="none" strike="noStrike" cap="none" normalizeH="0" baseline="0" dirty="0" smtClean="0">
                          <a:ln>
                            <a:noFill/>
                          </a:ln>
                          <a:solidFill>
                            <a:schemeClr val="tx1"/>
                          </a:solidFill>
                          <a:effectLst/>
                          <a:latin typeface="Consolas" pitchFamily="49" charset="0"/>
                        </a:rPr>
                        <a:t> add </a:t>
                      </a:r>
                      <a:r>
                        <a:rPr kumimoji="0" lang="en-US" sz="2000" b="1" i="1" u="none" strike="noStrike" cap="none" normalizeH="0" baseline="0" dirty="0" smtClean="0">
                          <a:ln>
                            <a:noFill/>
                          </a:ln>
                          <a:solidFill>
                            <a:schemeClr val="tx1"/>
                          </a:solidFill>
                          <a:effectLst/>
                          <a:latin typeface="Consolas" pitchFamily="49" charset="0"/>
                        </a:rPr>
                        <a:t>files</a:t>
                      </a: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90000"/>
                        </a:lnSpc>
                        <a:spcBef>
                          <a:spcPct val="20000"/>
                        </a:spcBef>
                        <a:spcAft>
                          <a:spcPct val="0"/>
                        </a:spcAft>
                        <a:buClr>
                          <a:srgbClr val="BD0901"/>
                        </a:buClr>
                        <a:buSzPct val="100000"/>
                        <a:buFontTx/>
                        <a:buNone/>
                        <a:tabLst/>
                      </a:pPr>
                      <a:r>
                        <a:rPr kumimoji="0" lang="en-US" sz="2000" b="0" i="0" u="none" strike="noStrike" cap="none" normalizeH="0" baseline="0" dirty="0" smtClean="0">
                          <a:ln>
                            <a:noFill/>
                          </a:ln>
                          <a:solidFill>
                            <a:schemeClr val="tx1"/>
                          </a:solidFill>
                          <a:effectLst/>
                          <a:latin typeface="Calibri" pitchFamily="34" charset="0"/>
                        </a:rPr>
                        <a:t>adds file contents to the staging area</a:t>
                      </a: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365727">
                <a:tc>
                  <a:txBody>
                    <a:bodyPr/>
                    <a:lstStyle/>
                    <a:p>
                      <a:pPr marL="0" marR="0" lvl="0" indent="0" algn="l" defTabSz="914400" rtl="0" eaLnBrk="0" fontAlgn="base" latinLnBrk="0" hangingPunct="0">
                        <a:lnSpc>
                          <a:spcPct val="90000"/>
                        </a:lnSpc>
                        <a:spcBef>
                          <a:spcPct val="20000"/>
                        </a:spcBef>
                        <a:spcAft>
                          <a:spcPct val="0"/>
                        </a:spcAft>
                        <a:buClr>
                          <a:srgbClr val="BD0901"/>
                        </a:buClr>
                        <a:buSzPct val="100000"/>
                        <a:buFontTx/>
                        <a:buNone/>
                        <a:tabLst/>
                      </a:pPr>
                      <a:r>
                        <a:rPr kumimoji="0" lang="en-US" sz="2000" b="0" i="0" u="none" strike="noStrike" cap="none" normalizeH="0" baseline="0" dirty="0" smtClean="0">
                          <a:ln>
                            <a:noFill/>
                          </a:ln>
                          <a:solidFill>
                            <a:schemeClr val="tx1"/>
                          </a:solidFill>
                          <a:effectLst/>
                          <a:latin typeface="Consolas" pitchFamily="49" charset="0"/>
                        </a:rPr>
                        <a:t> </a:t>
                      </a:r>
                      <a:r>
                        <a:rPr kumimoji="0" lang="en-US" sz="2000" b="0" i="0" u="none" strike="noStrike" cap="none" normalizeH="0" baseline="0" dirty="0" err="1" smtClean="0">
                          <a:ln>
                            <a:noFill/>
                          </a:ln>
                          <a:solidFill>
                            <a:schemeClr val="tx1"/>
                          </a:solidFill>
                          <a:effectLst/>
                          <a:latin typeface="Consolas" pitchFamily="49" charset="0"/>
                        </a:rPr>
                        <a:t>git</a:t>
                      </a:r>
                      <a:r>
                        <a:rPr kumimoji="0" lang="en-US" sz="2000" b="0" i="0" u="none" strike="noStrike" cap="none" normalizeH="0" baseline="0" dirty="0" smtClean="0">
                          <a:ln>
                            <a:noFill/>
                          </a:ln>
                          <a:solidFill>
                            <a:schemeClr val="tx1"/>
                          </a:solidFill>
                          <a:effectLst/>
                          <a:latin typeface="Consolas" pitchFamily="49" charset="0"/>
                        </a:rPr>
                        <a:t> commit</a:t>
                      </a:r>
                      <a:endParaRPr kumimoji="0" lang="en-US" sz="2000" b="1" i="1" u="none" strike="noStrike" cap="none" normalizeH="0" baseline="0" dirty="0" smtClean="0">
                        <a:ln>
                          <a:noFill/>
                        </a:ln>
                        <a:solidFill>
                          <a:schemeClr val="tx1"/>
                        </a:solidFill>
                        <a:effectLst/>
                        <a:latin typeface="Consolas" pitchFamily="49" charset="0"/>
                      </a:endParaRP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90000"/>
                        </a:lnSpc>
                        <a:spcBef>
                          <a:spcPct val="20000"/>
                        </a:spcBef>
                        <a:spcAft>
                          <a:spcPct val="0"/>
                        </a:spcAft>
                        <a:buClr>
                          <a:srgbClr val="BD0901"/>
                        </a:buClr>
                        <a:buSzPct val="100000"/>
                        <a:buFontTx/>
                        <a:buNone/>
                        <a:tabLst/>
                      </a:pPr>
                      <a:r>
                        <a:rPr kumimoji="0" lang="en-US" sz="2000" b="0" i="0" u="none" strike="noStrike" cap="none" normalizeH="0" baseline="0" dirty="0" smtClean="0">
                          <a:ln>
                            <a:noFill/>
                          </a:ln>
                          <a:solidFill>
                            <a:schemeClr val="tx1"/>
                          </a:solidFill>
                          <a:effectLst/>
                          <a:latin typeface="Calibri" pitchFamily="34" charset="0"/>
                        </a:rPr>
                        <a:t>records a snapshot of the staging area</a:t>
                      </a: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640055">
                <a:tc>
                  <a:txBody>
                    <a:bodyPr/>
                    <a:lstStyle/>
                    <a:p>
                      <a:pPr marL="0" marR="0" lvl="0" indent="0" algn="l" defTabSz="914400" rtl="0" eaLnBrk="0" fontAlgn="base" latinLnBrk="0" hangingPunct="0">
                        <a:lnSpc>
                          <a:spcPct val="90000"/>
                        </a:lnSpc>
                        <a:spcBef>
                          <a:spcPct val="20000"/>
                        </a:spcBef>
                        <a:spcAft>
                          <a:spcPct val="0"/>
                        </a:spcAft>
                        <a:buClr>
                          <a:srgbClr val="BD0901"/>
                        </a:buClr>
                        <a:buSzPct val="100000"/>
                        <a:buFontTx/>
                        <a:buNone/>
                        <a:tabLst/>
                      </a:pPr>
                      <a:r>
                        <a:rPr kumimoji="0" lang="en-US" sz="2000" b="0" i="0" u="none" strike="noStrike" cap="none" normalizeH="0" baseline="0" dirty="0" smtClean="0">
                          <a:ln>
                            <a:noFill/>
                          </a:ln>
                          <a:solidFill>
                            <a:schemeClr val="tx1"/>
                          </a:solidFill>
                          <a:effectLst/>
                          <a:latin typeface="Consolas" pitchFamily="49" charset="0"/>
                        </a:rPr>
                        <a:t> </a:t>
                      </a:r>
                      <a:r>
                        <a:rPr kumimoji="0" lang="en-US" sz="2000" b="0" i="0" u="none" strike="noStrike" cap="none" normalizeH="0" baseline="0" dirty="0" err="1" smtClean="0">
                          <a:ln>
                            <a:noFill/>
                          </a:ln>
                          <a:solidFill>
                            <a:schemeClr val="tx1"/>
                          </a:solidFill>
                          <a:effectLst/>
                          <a:latin typeface="Consolas" pitchFamily="49" charset="0"/>
                        </a:rPr>
                        <a:t>git</a:t>
                      </a:r>
                      <a:r>
                        <a:rPr kumimoji="0" lang="en-US" sz="2000" b="0" i="0" u="none" strike="noStrike" cap="none" normalizeH="0" baseline="0" dirty="0" smtClean="0">
                          <a:ln>
                            <a:noFill/>
                          </a:ln>
                          <a:solidFill>
                            <a:schemeClr val="tx1"/>
                          </a:solidFill>
                          <a:effectLst/>
                          <a:latin typeface="Consolas" pitchFamily="49" charset="0"/>
                        </a:rPr>
                        <a:t> status</a:t>
                      </a:r>
                      <a:endParaRPr kumimoji="0" lang="en-US" sz="2000" b="1" i="1" u="none" strike="noStrike" cap="none" normalizeH="0" baseline="0" dirty="0" smtClean="0">
                        <a:ln>
                          <a:noFill/>
                        </a:ln>
                        <a:solidFill>
                          <a:schemeClr val="tx1"/>
                        </a:solidFill>
                        <a:effectLst/>
                        <a:latin typeface="Consolas" pitchFamily="49" charset="0"/>
                      </a:endParaRP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90000"/>
                        </a:lnSpc>
                        <a:spcBef>
                          <a:spcPct val="20000"/>
                        </a:spcBef>
                        <a:spcAft>
                          <a:spcPct val="0"/>
                        </a:spcAft>
                        <a:buClr>
                          <a:srgbClr val="BD0901"/>
                        </a:buClr>
                        <a:buSzPct val="100000"/>
                        <a:buFontTx/>
                        <a:buNone/>
                        <a:tabLst/>
                      </a:pPr>
                      <a:r>
                        <a:rPr kumimoji="0" lang="en-US" sz="2000" b="0" i="0" u="none" strike="noStrike" cap="none" normalizeH="0" baseline="0" dirty="0" smtClean="0">
                          <a:ln>
                            <a:noFill/>
                          </a:ln>
                          <a:solidFill>
                            <a:schemeClr val="tx1"/>
                          </a:solidFill>
                          <a:effectLst/>
                          <a:latin typeface="Calibri" pitchFamily="34" charset="0"/>
                        </a:rPr>
                        <a:t>view the status of your files in the working directory and staging area</a:t>
                      </a: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640055">
                <a:tc>
                  <a:txBody>
                    <a:bodyPr/>
                    <a:lstStyle/>
                    <a:p>
                      <a:pPr marL="0" marR="0" lvl="0" indent="0" algn="l" defTabSz="914400" rtl="0" eaLnBrk="0" fontAlgn="base" latinLnBrk="0" hangingPunct="0">
                        <a:lnSpc>
                          <a:spcPct val="90000"/>
                        </a:lnSpc>
                        <a:spcBef>
                          <a:spcPct val="20000"/>
                        </a:spcBef>
                        <a:spcAft>
                          <a:spcPct val="0"/>
                        </a:spcAft>
                        <a:buClr>
                          <a:srgbClr val="BD0901"/>
                        </a:buClr>
                        <a:buSzPct val="100000"/>
                        <a:buFontTx/>
                        <a:buNone/>
                        <a:tabLst/>
                      </a:pPr>
                      <a:r>
                        <a:rPr kumimoji="0" lang="en-US" sz="2000" b="0" i="0" u="none" strike="noStrike" cap="none" normalizeH="0" baseline="0" dirty="0" smtClean="0">
                          <a:ln>
                            <a:noFill/>
                          </a:ln>
                          <a:solidFill>
                            <a:schemeClr val="tx1"/>
                          </a:solidFill>
                          <a:effectLst/>
                          <a:latin typeface="Consolas" pitchFamily="49" charset="0"/>
                        </a:rPr>
                        <a:t> </a:t>
                      </a:r>
                      <a:r>
                        <a:rPr kumimoji="0" lang="en-US" sz="1800" b="0" i="0" u="none" strike="noStrike" cap="none" normalizeH="0" baseline="0" dirty="0" err="1" smtClean="0">
                          <a:ln>
                            <a:noFill/>
                          </a:ln>
                          <a:solidFill>
                            <a:schemeClr val="tx1"/>
                          </a:solidFill>
                          <a:effectLst/>
                          <a:latin typeface="Consolas" pitchFamily="49" charset="0"/>
                        </a:rPr>
                        <a:t>git</a:t>
                      </a:r>
                      <a:r>
                        <a:rPr kumimoji="0" lang="en-US" sz="1800" b="0" i="0" u="none" strike="noStrike" cap="none" normalizeH="0" baseline="0" dirty="0" smtClean="0">
                          <a:ln>
                            <a:noFill/>
                          </a:ln>
                          <a:solidFill>
                            <a:schemeClr val="tx1"/>
                          </a:solidFill>
                          <a:effectLst/>
                          <a:latin typeface="Consolas" pitchFamily="49" charset="0"/>
                        </a:rPr>
                        <a:t> diff</a:t>
                      </a:r>
                      <a:endParaRPr kumimoji="0" lang="en-US" sz="1800" b="1" i="1" u="none" strike="noStrike" cap="none" normalizeH="0" baseline="0" dirty="0" smtClean="0">
                        <a:ln>
                          <a:noFill/>
                        </a:ln>
                        <a:solidFill>
                          <a:schemeClr val="tx1"/>
                        </a:solidFill>
                        <a:effectLst/>
                        <a:latin typeface="Consolas" pitchFamily="49" charset="0"/>
                      </a:endParaRP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90000"/>
                        </a:lnSpc>
                        <a:spcBef>
                          <a:spcPct val="20000"/>
                        </a:spcBef>
                        <a:spcAft>
                          <a:spcPct val="0"/>
                        </a:spcAft>
                        <a:buClr>
                          <a:srgbClr val="BD0901"/>
                        </a:buClr>
                        <a:buSzPct val="100000"/>
                        <a:buFontTx/>
                        <a:buNone/>
                        <a:tabLst/>
                      </a:pPr>
                      <a:r>
                        <a:rPr kumimoji="0" lang="en-US" sz="2000" b="0" i="0" u="none" strike="noStrike" cap="none" normalizeH="0" baseline="0" dirty="0" smtClean="0">
                          <a:ln>
                            <a:noFill/>
                          </a:ln>
                          <a:solidFill>
                            <a:schemeClr val="tx1"/>
                          </a:solidFill>
                          <a:effectLst/>
                          <a:latin typeface="Calibri" pitchFamily="34" charset="0"/>
                        </a:rPr>
                        <a:t>shows diff of what is staged and what is modified but </a:t>
                      </a:r>
                      <a:r>
                        <a:rPr kumimoji="0" lang="en-US" sz="2000" b="0" i="0" u="none" strike="noStrike" cap="none" normalizeH="0" baseline="0" dirty="0" err="1" smtClean="0">
                          <a:ln>
                            <a:noFill/>
                          </a:ln>
                          <a:solidFill>
                            <a:schemeClr val="tx1"/>
                          </a:solidFill>
                          <a:effectLst/>
                          <a:latin typeface="Calibri" pitchFamily="34" charset="0"/>
                        </a:rPr>
                        <a:t>unstaged</a:t>
                      </a:r>
                      <a:endParaRPr kumimoji="0" lang="en-US" sz="2000" b="0" i="0" u="none" strike="noStrike" cap="none" normalizeH="0" baseline="0" dirty="0" smtClean="0">
                        <a:ln>
                          <a:noFill/>
                        </a:ln>
                        <a:solidFill>
                          <a:schemeClr val="tx1"/>
                        </a:solidFill>
                        <a:effectLst/>
                        <a:latin typeface="Calibri" pitchFamily="34" charset="0"/>
                      </a:endParaRP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365727">
                <a:tc>
                  <a:txBody>
                    <a:bodyPr/>
                    <a:lstStyle/>
                    <a:p>
                      <a:pPr marL="0" marR="0" lvl="0" indent="0" algn="l" defTabSz="914400" rtl="0" eaLnBrk="0" fontAlgn="base" latinLnBrk="0" hangingPunct="0">
                        <a:lnSpc>
                          <a:spcPct val="90000"/>
                        </a:lnSpc>
                        <a:spcBef>
                          <a:spcPct val="20000"/>
                        </a:spcBef>
                        <a:spcAft>
                          <a:spcPct val="0"/>
                        </a:spcAft>
                        <a:buClr>
                          <a:srgbClr val="BD0901"/>
                        </a:buClr>
                        <a:buSzPct val="100000"/>
                        <a:buFontTx/>
                        <a:buNone/>
                        <a:tabLst/>
                      </a:pPr>
                      <a:r>
                        <a:rPr kumimoji="0" lang="en-US" sz="2000" b="0" i="0" u="none" strike="noStrike" cap="none" normalizeH="0" baseline="0" dirty="0" smtClean="0">
                          <a:ln>
                            <a:noFill/>
                          </a:ln>
                          <a:solidFill>
                            <a:schemeClr val="tx1"/>
                          </a:solidFill>
                          <a:effectLst/>
                          <a:latin typeface="Consolas" pitchFamily="49" charset="0"/>
                        </a:rPr>
                        <a:t> </a:t>
                      </a:r>
                      <a:r>
                        <a:rPr kumimoji="0" lang="en-US" sz="2000" b="0" i="0" u="none" strike="noStrike" cap="none" normalizeH="0" baseline="0" dirty="0" err="1" smtClean="0">
                          <a:ln>
                            <a:noFill/>
                          </a:ln>
                          <a:solidFill>
                            <a:schemeClr val="tx1"/>
                          </a:solidFill>
                          <a:effectLst/>
                          <a:latin typeface="Consolas" pitchFamily="49" charset="0"/>
                        </a:rPr>
                        <a:t>git</a:t>
                      </a:r>
                      <a:r>
                        <a:rPr kumimoji="0" lang="en-US" sz="2000" b="0" i="0" u="none" strike="noStrike" cap="none" normalizeH="0" baseline="0" dirty="0" smtClean="0">
                          <a:ln>
                            <a:noFill/>
                          </a:ln>
                          <a:solidFill>
                            <a:schemeClr val="tx1"/>
                          </a:solidFill>
                          <a:effectLst/>
                          <a:latin typeface="Consolas" pitchFamily="49" charset="0"/>
                        </a:rPr>
                        <a:t> help </a:t>
                      </a:r>
                      <a:r>
                        <a:rPr kumimoji="0" lang="en-US" sz="2000" b="1" i="1" u="none" strike="noStrike" cap="none" normalizeH="0" baseline="0" dirty="0" smtClean="0">
                          <a:ln>
                            <a:noFill/>
                          </a:ln>
                          <a:solidFill>
                            <a:schemeClr val="tx1"/>
                          </a:solidFill>
                          <a:effectLst/>
                          <a:latin typeface="Consolas" pitchFamily="49" charset="0"/>
                        </a:rPr>
                        <a:t>[command]</a:t>
                      </a: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20000"/>
                        </a:spcBef>
                        <a:spcAft>
                          <a:spcPct val="0"/>
                        </a:spcAft>
                        <a:buClr>
                          <a:srgbClr val="BD0901"/>
                        </a:buClr>
                        <a:buSzPct val="100000"/>
                        <a:buFontTx/>
                        <a:buNone/>
                        <a:tabLst/>
                      </a:pPr>
                      <a:r>
                        <a:rPr kumimoji="0" lang="en-US" sz="2000" b="0" i="0" u="none" strike="noStrike" cap="none" normalizeH="0" baseline="0" dirty="0" smtClean="0">
                          <a:ln>
                            <a:noFill/>
                          </a:ln>
                          <a:solidFill>
                            <a:schemeClr val="tx1"/>
                          </a:solidFill>
                          <a:effectLst/>
                          <a:latin typeface="Calibri" pitchFamily="34" charset="0"/>
                        </a:rPr>
                        <a:t>get help info about a particular command</a:t>
                      </a: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0055">
                <a:tc>
                  <a:txBody>
                    <a:bodyPr/>
                    <a:lstStyle/>
                    <a:p>
                      <a:pPr marL="0" marR="0" lvl="0" indent="0" algn="l" defTabSz="914400" rtl="0" eaLnBrk="0" fontAlgn="base" latinLnBrk="0" hangingPunct="0">
                        <a:lnSpc>
                          <a:spcPct val="90000"/>
                        </a:lnSpc>
                        <a:spcBef>
                          <a:spcPct val="20000"/>
                        </a:spcBef>
                        <a:spcAft>
                          <a:spcPct val="0"/>
                        </a:spcAft>
                        <a:buClr>
                          <a:srgbClr val="BD0901"/>
                        </a:buClr>
                        <a:buSzPct val="100000"/>
                        <a:buFontTx/>
                        <a:buNone/>
                        <a:tabLst/>
                      </a:pPr>
                      <a:r>
                        <a:rPr kumimoji="0" lang="en-US" sz="2000" b="0" i="0" u="none" strike="noStrike" cap="none" normalizeH="0" baseline="0" dirty="0" smtClean="0">
                          <a:ln>
                            <a:noFill/>
                          </a:ln>
                          <a:solidFill>
                            <a:schemeClr val="tx1"/>
                          </a:solidFill>
                          <a:effectLst/>
                          <a:latin typeface="Consolas" pitchFamily="49" charset="0"/>
                        </a:rPr>
                        <a:t> </a:t>
                      </a:r>
                      <a:r>
                        <a:rPr kumimoji="0" lang="en-US" sz="2000" b="0" i="0" u="none" strike="noStrike" cap="none" normalizeH="0" baseline="0" dirty="0" err="1" smtClean="0">
                          <a:ln>
                            <a:noFill/>
                          </a:ln>
                          <a:solidFill>
                            <a:schemeClr val="tx1"/>
                          </a:solidFill>
                          <a:effectLst/>
                          <a:latin typeface="Consolas" pitchFamily="49" charset="0"/>
                        </a:rPr>
                        <a:t>git</a:t>
                      </a:r>
                      <a:r>
                        <a:rPr kumimoji="0" lang="en-US" sz="2000" b="0" i="0" u="none" strike="noStrike" cap="none" normalizeH="0" baseline="0" dirty="0" smtClean="0">
                          <a:ln>
                            <a:noFill/>
                          </a:ln>
                          <a:solidFill>
                            <a:schemeClr val="tx1"/>
                          </a:solidFill>
                          <a:effectLst/>
                          <a:latin typeface="Consolas" pitchFamily="49" charset="0"/>
                        </a:rPr>
                        <a:t> pull</a:t>
                      </a:r>
                      <a:endParaRPr kumimoji="0" lang="en-US" sz="2000" b="1" i="1" u="none" strike="noStrike" cap="none" normalizeH="0" baseline="0" dirty="0" smtClean="0">
                        <a:ln>
                          <a:noFill/>
                        </a:ln>
                        <a:solidFill>
                          <a:schemeClr val="tx1"/>
                        </a:solidFill>
                        <a:effectLst/>
                        <a:latin typeface="Consolas" pitchFamily="49" charset="0"/>
                      </a:endParaRP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90000"/>
                        </a:lnSpc>
                        <a:spcBef>
                          <a:spcPct val="20000"/>
                        </a:spcBef>
                        <a:spcAft>
                          <a:spcPct val="0"/>
                        </a:spcAft>
                        <a:buClr>
                          <a:srgbClr val="BD0901"/>
                        </a:buClr>
                        <a:buSzPct val="100000"/>
                        <a:buFontTx/>
                        <a:buNone/>
                        <a:tabLst/>
                      </a:pPr>
                      <a:r>
                        <a:rPr kumimoji="0" lang="en-US" sz="2000" b="0" i="0" u="none" strike="noStrike" cap="none" normalizeH="0" baseline="0" dirty="0" smtClean="0">
                          <a:ln>
                            <a:noFill/>
                          </a:ln>
                          <a:solidFill>
                            <a:schemeClr val="tx1"/>
                          </a:solidFill>
                          <a:effectLst/>
                          <a:latin typeface="Calibri" pitchFamily="34" charset="0"/>
                        </a:rPr>
                        <a:t>fetch from a remote repo and try to merge into the current branch</a:t>
                      </a: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640055">
                <a:tc>
                  <a:txBody>
                    <a:bodyPr/>
                    <a:lstStyle/>
                    <a:p>
                      <a:pPr marL="0" marR="0" lvl="0" indent="0" algn="l" defTabSz="914400" rtl="0" eaLnBrk="0" fontAlgn="base" latinLnBrk="0" hangingPunct="0">
                        <a:lnSpc>
                          <a:spcPct val="90000"/>
                        </a:lnSpc>
                        <a:spcBef>
                          <a:spcPct val="20000"/>
                        </a:spcBef>
                        <a:spcAft>
                          <a:spcPct val="0"/>
                        </a:spcAft>
                        <a:buClr>
                          <a:srgbClr val="BD0901"/>
                        </a:buClr>
                        <a:buSzPct val="100000"/>
                        <a:buFontTx/>
                        <a:buNone/>
                        <a:tabLst/>
                      </a:pPr>
                      <a:r>
                        <a:rPr kumimoji="0" lang="en-US" sz="2000" b="0" i="0" u="none" strike="noStrike" cap="none" normalizeH="0" baseline="0" dirty="0" smtClean="0">
                          <a:ln>
                            <a:noFill/>
                          </a:ln>
                          <a:solidFill>
                            <a:schemeClr val="tx1"/>
                          </a:solidFill>
                          <a:effectLst/>
                          <a:latin typeface="Consolas" pitchFamily="49" charset="0"/>
                        </a:rPr>
                        <a:t> </a:t>
                      </a:r>
                      <a:r>
                        <a:rPr kumimoji="0" lang="en-US" sz="2000" b="0" i="0" u="none" strike="noStrike" cap="none" normalizeH="0" baseline="0" dirty="0" err="1" smtClean="0">
                          <a:ln>
                            <a:noFill/>
                          </a:ln>
                          <a:solidFill>
                            <a:schemeClr val="tx1"/>
                          </a:solidFill>
                          <a:effectLst/>
                          <a:latin typeface="Consolas" pitchFamily="49" charset="0"/>
                        </a:rPr>
                        <a:t>git</a:t>
                      </a:r>
                      <a:r>
                        <a:rPr kumimoji="0" lang="en-US" sz="2000" b="0" i="0" u="none" strike="noStrike" cap="none" normalizeH="0" baseline="0" dirty="0" smtClean="0">
                          <a:ln>
                            <a:noFill/>
                          </a:ln>
                          <a:solidFill>
                            <a:schemeClr val="tx1"/>
                          </a:solidFill>
                          <a:effectLst/>
                          <a:latin typeface="Consolas" pitchFamily="49" charset="0"/>
                        </a:rPr>
                        <a:t> push</a:t>
                      </a:r>
                      <a:endParaRPr kumimoji="0" lang="en-US" sz="2000" b="1" i="1" u="none" strike="noStrike" cap="none" normalizeH="0" baseline="0" dirty="0" smtClean="0">
                        <a:ln>
                          <a:noFill/>
                        </a:ln>
                        <a:solidFill>
                          <a:schemeClr val="tx1"/>
                        </a:solidFill>
                        <a:effectLst/>
                        <a:latin typeface="Consolas" pitchFamily="49" charset="0"/>
                      </a:endParaRP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90000"/>
                        </a:lnSpc>
                        <a:spcBef>
                          <a:spcPct val="20000"/>
                        </a:spcBef>
                        <a:spcAft>
                          <a:spcPct val="0"/>
                        </a:spcAft>
                        <a:buClr>
                          <a:srgbClr val="BD0901"/>
                        </a:buClr>
                        <a:buSzPct val="100000"/>
                        <a:buFontTx/>
                        <a:buNone/>
                        <a:tabLst/>
                      </a:pPr>
                      <a:r>
                        <a:rPr kumimoji="0" lang="en-US" sz="2000" b="0" i="0" u="none" strike="noStrike" cap="none" normalizeH="0" baseline="0" dirty="0" smtClean="0">
                          <a:ln>
                            <a:noFill/>
                          </a:ln>
                          <a:solidFill>
                            <a:schemeClr val="tx1"/>
                          </a:solidFill>
                          <a:effectLst/>
                          <a:latin typeface="Calibri" pitchFamily="34" charset="0"/>
                        </a:rPr>
                        <a:t>push your new branches and data to a remote repository</a:t>
                      </a: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640027">
                <a:tc gridSpan="2">
                  <a:txBody>
                    <a:bodyPr/>
                    <a:lstStyle/>
                    <a:p>
                      <a:pPr marL="0" marR="0" lvl="0" indent="0" algn="ctr" defTabSz="914400" rtl="0" eaLnBrk="0" fontAlgn="base" latinLnBrk="0" hangingPunct="0">
                        <a:lnSpc>
                          <a:spcPct val="100000"/>
                        </a:lnSpc>
                        <a:spcBef>
                          <a:spcPct val="20000"/>
                        </a:spcBef>
                        <a:spcAft>
                          <a:spcPct val="0"/>
                        </a:spcAft>
                        <a:buClr>
                          <a:srgbClr val="BD0901"/>
                        </a:buClr>
                        <a:buSzPct val="100000"/>
                        <a:buFontTx/>
                        <a:buNone/>
                        <a:tabLst/>
                      </a:pPr>
                      <a:r>
                        <a:rPr kumimoji="0" lang="en-US" sz="1800" b="0" i="0" u="none" strike="noStrike" cap="none" normalizeH="0" baseline="0" dirty="0" smtClean="0">
                          <a:ln>
                            <a:noFill/>
                          </a:ln>
                          <a:solidFill>
                            <a:srgbClr val="262626"/>
                          </a:solidFill>
                          <a:effectLst/>
                          <a:latin typeface="Calibri" pitchFamily="34" charset="0"/>
                        </a:rPr>
                        <a:t>others:</a:t>
                      </a:r>
                      <a:r>
                        <a:rPr kumimoji="0" lang="en-US" sz="1800" b="0" i="0" u="none" strike="noStrike" cap="none" normalizeH="0" baseline="0" dirty="0" smtClean="0">
                          <a:ln>
                            <a:noFill/>
                          </a:ln>
                          <a:solidFill>
                            <a:srgbClr val="262626"/>
                          </a:solidFill>
                          <a:effectLst/>
                          <a:latin typeface="Consolas" pitchFamily="49" charset="0"/>
                        </a:rPr>
                        <a:t> </a:t>
                      </a:r>
                      <a:r>
                        <a:rPr kumimoji="0" lang="en-US" sz="1800" b="0" i="0" u="none" strike="noStrike" cap="none" normalizeH="0" baseline="0" dirty="0" err="1" smtClean="0">
                          <a:ln>
                            <a:noFill/>
                          </a:ln>
                          <a:solidFill>
                            <a:srgbClr val="262626"/>
                          </a:solidFill>
                          <a:effectLst/>
                          <a:latin typeface="Consolas" pitchFamily="49" charset="0"/>
                        </a:rPr>
                        <a:t>init</a:t>
                      </a:r>
                      <a:r>
                        <a:rPr kumimoji="0" lang="en-US" sz="1800" b="0" i="0" u="none" strike="noStrike" cap="none" normalizeH="0" baseline="0" dirty="0" smtClean="0">
                          <a:ln>
                            <a:noFill/>
                          </a:ln>
                          <a:solidFill>
                            <a:srgbClr val="262626"/>
                          </a:solidFill>
                          <a:effectLst/>
                          <a:latin typeface="Consolas" pitchFamily="49" charset="0"/>
                        </a:rPr>
                        <a:t>, reset, branch, checkout, merge, log, tag</a:t>
                      </a:r>
                    </a:p>
                  </a:txBody>
                  <a:tcPr marT="45700" marB="457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spTree>
    <p:extLst>
      <p:ext uri="{BB962C8B-B14F-4D97-AF65-F5344CB8AC3E}">
        <p14:creationId xmlns:p14="http://schemas.microsoft.com/office/powerpoint/2010/main" val="8411091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custDataLst>
              <p:tags r:id="rId1"/>
            </p:custDataLst>
          </p:nvPr>
        </p:nvSpPr>
        <p:spPr/>
        <p:txBody>
          <a:bodyPr/>
          <a:lstStyle/>
          <a:p>
            <a:r>
              <a:rPr lang="en-US" altLang="en-US" smtClean="0"/>
              <a:t>Committing files</a:t>
            </a:r>
          </a:p>
        </p:txBody>
      </p:sp>
      <p:sp>
        <p:nvSpPr>
          <p:cNvPr id="3" name="Content Placeholder 2"/>
          <p:cNvSpPr>
            <a:spLocks noGrp="1"/>
          </p:cNvSpPr>
          <p:nvPr>
            <p:ph idx="1"/>
            <p:custDataLst>
              <p:tags r:id="rId2"/>
            </p:custDataLst>
          </p:nvPr>
        </p:nvSpPr>
        <p:spPr>
          <a:xfrm>
            <a:off x="1524000" y="1295400"/>
            <a:ext cx="9144000" cy="5715000"/>
          </a:xfrm>
        </p:spPr>
        <p:txBody>
          <a:bodyPr>
            <a:normAutofit lnSpcReduction="10000"/>
          </a:bodyPr>
          <a:lstStyle/>
          <a:p>
            <a:pPr>
              <a:defRPr/>
            </a:pPr>
            <a:r>
              <a:rPr lang="en-US" dirty="0" smtClean="0">
                <a:ea typeface="ＭＳ Ｐゴシック" charset="-128"/>
              </a:rPr>
              <a:t>The first time we ask a file to be tracked, </a:t>
            </a:r>
            <a:r>
              <a:rPr lang="en-US" i="1" dirty="0" smtClean="0">
                <a:ea typeface="ＭＳ Ｐゴシック" charset="-128"/>
              </a:rPr>
              <a:t>and</a:t>
            </a:r>
            <a:r>
              <a:rPr lang="en-US" dirty="0" smtClean="0">
                <a:ea typeface="ＭＳ Ｐゴシック" charset="-128"/>
              </a:rPr>
              <a:t> </a:t>
            </a:r>
            <a:r>
              <a:rPr lang="en-US" b="1" dirty="0" smtClean="0">
                <a:ea typeface="ＭＳ Ｐゴシック" charset="-128"/>
              </a:rPr>
              <a:t>every time before we commit a file </a:t>
            </a:r>
            <a:r>
              <a:rPr lang="en-US" dirty="0" smtClean="0">
                <a:ea typeface="ＭＳ Ｐゴシック" charset="-128"/>
              </a:rPr>
              <a:t>we must add it to the staging area:</a:t>
            </a:r>
          </a:p>
          <a:p>
            <a:pPr indent="0">
              <a:buNone/>
              <a:defRPr/>
            </a:pPr>
            <a:r>
              <a:rPr lang="en-US" sz="2200" b="1" dirty="0">
                <a:solidFill>
                  <a:srgbClr val="404040"/>
                </a:solidFill>
                <a:latin typeface="Consolas" charset="0"/>
                <a:ea typeface="ＭＳ Ｐゴシック" charset="-128"/>
              </a:rPr>
              <a:t>$ </a:t>
            </a:r>
            <a:r>
              <a:rPr lang="en-US" sz="2200" b="1" dirty="0" err="1">
                <a:solidFill>
                  <a:srgbClr val="404040"/>
                </a:solidFill>
                <a:latin typeface="Consolas" charset="0"/>
                <a:ea typeface="ＭＳ Ｐゴシック" charset="-128"/>
              </a:rPr>
              <a:t>git</a:t>
            </a:r>
            <a:r>
              <a:rPr lang="en-US" sz="2200" b="1" dirty="0">
                <a:solidFill>
                  <a:srgbClr val="404040"/>
                </a:solidFill>
                <a:latin typeface="Consolas" charset="0"/>
                <a:ea typeface="ＭＳ Ｐゴシック" charset="-128"/>
              </a:rPr>
              <a:t> add README.txt hello.java</a:t>
            </a:r>
          </a:p>
          <a:p>
            <a:pPr indent="0">
              <a:buNone/>
              <a:defRPr/>
            </a:pPr>
            <a:r>
              <a:rPr lang="en-US" dirty="0" smtClean="0">
                <a:ea typeface="ＭＳ Ｐゴシック" charset="-128"/>
              </a:rPr>
              <a:t>This takes a snapshot of these files at this point in time and adds it to the staging area.</a:t>
            </a:r>
          </a:p>
          <a:p>
            <a:pPr indent="0">
              <a:buNone/>
              <a:defRPr/>
            </a:pPr>
            <a:endParaRPr lang="en-US" sz="1200" dirty="0">
              <a:ea typeface="ＭＳ Ｐゴシック" charset="-128"/>
            </a:endParaRPr>
          </a:p>
          <a:p>
            <a:pPr>
              <a:defRPr/>
            </a:pPr>
            <a:r>
              <a:rPr lang="en-US" dirty="0" smtClean="0">
                <a:ea typeface="ＭＳ Ｐゴシック" charset="-128"/>
              </a:rPr>
              <a:t>To move staged changes into the repo we commit:</a:t>
            </a:r>
          </a:p>
          <a:p>
            <a:pPr indent="0">
              <a:buNone/>
              <a:defRPr/>
            </a:pPr>
            <a:r>
              <a:rPr lang="en-US" sz="2200" b="1" dirty="0">
                <a:solidFill>
                  <a:srgbClr val="404040"/>
                </a:solidFill>
                <a:latin typeface="Consolas" charset="0"/>
                <a:ea typeface="ＭＳ Ｐゴシック" charset="-128"/>
              </a:rPr>
              <a:t>$ </a:t>
            </a:r>
            <a:r>
              <a:rPr lang="en-US" sz="2200" b="1" dirty="0" err="1">
                <a:solidFill>
                  <a:srgbClr val="404040"/>
                </a:solidFill>
                <a:latin typeface="Consolas" charset="0"/>
                <a:ea typeface="ＭＳ Ｐゴシック" charset="-128"/>
              </a:rPr>
              <a:t>git</a:t>
            </a:r>
            <a:r>
              <a:rPr lang="en-US" sz="2200" b="1" dirty="0">
                <a:solidFill>
                  <a:srgbClr val="404040"/>
                </a:solidFill>
                <a:latin typeface="Consolas" charset="0"/>
                <a:ea typeface="ＭＳ Ｐゴシック" charset="-128"/>
              </a:rPr>
              <a:t> commit –m “Fixing bug #22”</a:t>
            </a:r>
          </a:p>
          <a:p>
            <a:pPr indent="0">
              <a:buNone/>
              <a:defRPr/>
            </a:pPr>
            <a:endParaRPr lang="en-US" sz="1600" dirty="0">
              <a:ea typeface="ＭＳ Ｐゴシック" charset="-128"/>
            </a:endParaRPr>
          </a:p>
          <a:p>
            <a:pPr marL="622300" lvl="1" indent="0">
              <a:buNone/>
              <a:defRPr/>
            </a:pPr>
            <a:r>
              <a:rPr lang="en-US" sz="2000" dirty="0">
                <a:ea typeface="ＭＳ Ｐゴシック" charset="-128"/>
              </a:rPr>
              <a:t>Note: To </a:t>
            </a:r>
            <a:r>
              <a:rPr lang="en-US" sz="2000" dirty="0" err="1">
                <a:ea typeface="ＭＳ Ｐゴシック" charset="-128"/>
              </a:rPr>
              <a:t>unstage</a:t>
            </a:r>
            <a:r>
              <a:rPr lang="en-US" sz="2000" dirty="0">
                <a:ea typeface="ＭＳ Ｐゴシック" charset="-128"/>
              </a:rPr>
              <a:t> a change on a file before you have committed it:</a:t>
            </a:r>
          </a:p>
          <a:p>
            <a:pPr marL="622300" lvl="1" indent="0">
              <a:buNone/>
              <a:defRPr/>
            </a:pPr>
            <a:r>
              <a:rPr lang="en-US" sz="2000" b="1" dirty="0">
                <a:solidFill>
                  <a:srgbClr val="404040"/>
                </a:solidFill>
                <a:latin typeface="Consolas" charset="0"/>
                <a:ea typeface="ＭＳ Ｐゴシック" charset="-128"/>
              </a:rPr>
              <a:t>$ </a:t>
            </a:r>
            <a:r>
              <a:rPr lang="en-US" sz="2000" b="1" dirty="0" err="1">
                <a:solidFill>
                  <a:srgbClr val="404040"/>
                </a:solidFill>
                <a:latin typeface="Consolas" charset="0"/>
                <a:ea typeface="ＭＳ Ｐゴシック" charset="-128"/>
              </a:rPr>
              <a:t>git</a:t>
            </a:r>
            <a:r>
              <a:rPr lang="en-US" sz="2000" b="1" dirty="0">
                <a:solidFill>
                  <a:srgbClr val="404040"/>
                </a:solidFill>
                <a:latin typeface="Consolas" charset="0"/>
                <a:ea typeface="ＭＳ Ｐゴシック" charset="-128"/>
              </a:rPr>
              <a:t> reset HEAD  --  </a:t>
            </a:r>
            <a:r>
              <a:rPr lang="en-US" sz="2000" b="1" i="1" dirty="0">
                <a:solidFill>
                  <a:srgbClr val="404040"/>
                </a:solidFill>
                <a:latin typeface="Consolas" charset="0"/>
                <a:ea typeface="ＭＳ Ｐゴシック" charset="-128"/>
              </a:rPr>
              <a:t>filename</a:t>
            </a:r>
          </a:p>
          <a:p>
            <a:pPr marL="622300" lvl="1" indent="0">
              <a:buNone/>
              <a:defRPr/>
            </a:pPr>
            <a:r>
              <a:rPr lang="en-US" sz="2000" dirty="0">
                <a:ea typeface="ＭＳ Ｐゴシック" charset="-128"/>
              </a:rPr>
              <a:t>Note: To </a:t>
            </a:r>
            <a:r>
              <a:rPr lang="en-US" sz="2000" dirty="0" err="1">
                <a:ea typeface="ＭＳ Ｐゴシック" charset="-128"/>
              </a:rPr>
              <a:t>unmodify</a:t>
            </a:r>
            <a:r>
              <a:rPr lang="en-US" sz="2000" dirty="0">
                <a:ea typeface="ＭＳ Ｐゴシック" charset="-128"/>
              </a:rPr>
              <a:t> a modified file:</a:t>
            </a:r>
          </a:p>
          <a:p>
            <a:pPr marL="622300" lvl="1" indent="0">
              <a:buNone/>
              <a:defRPr/>
            </a:pPr>
            <a:r>
              <a:rPr lang="en-US" sz="2000" b="1" dirty="0">
                <a:solidFill>
                  <a:srgbClr val="404040"/>
                </a:solidFill>
                <a:latin typeface="Consolas" charset="0"/>
                <a:ea typeface="ＭＳ Ｐゴシック" charset="-128"/>
              </a:rPr>
              <a:t>$ </a:t>
            </a:r>
            <a:r>
              <a:rPr lang="en-US" sz="2000" b="1" dirty="0" err="1">
                <a:solidFill>
                  <a:srgbClr val="404040"/>
                </a:solidFill>
                <a:latin typeface="Consolas" charset="0"/>
                <a:ea typeface="ＭＳ Ｐゴシック" charset="-128"/>
              </a:rPr>
              <a:t>git</a:t>
            </a:r>
            <a:r>
              <a:rPr lang="en-US" sz="2000" b="1" dirty="0">
                <a:solidFill>
                  <a:srgbClr val="404040"/>
                </a:solidFill>
                <a:latin typeface="Consolas" charset="0"/>
                <a:ea typeface="ＭＳ Ｐゴシック" charset="-128"/>
              </a:rPr>
              <a:t> checkout  --  </a:t>
            </a:r>
            <a:r>
              <a:rPr lang="en-US" sz="2000" b="1" i="1" dirty="0">
                <a:solidFill>
                  <a:srgbClr val="404040"/>
                </a:solidFill>
                <a:latin typeface="Consolas" charset="0"/>
                <a:ea typeface="ＭＳ Ｐゴシック" charset="-128"/>
              </a:rPr>
              <a:t>filename</a:t>
            </a:r>
          </a:p>
          <a:p>
            <a:pPr marL="622300" lvl="1" indent="0">
              <a:buNone/>
              <a:defRPr/>
            </a:pPr>
            <a:endParaRPr lang="en-US" sz="1400" i="1" dirty="0">
              <a:ea typeface="ＭＳ Ｐゴシック" charset="-128"/>
            </a:endParaRPr>
          </a:p>
          <a:p>
            <a:pPr indent="0">
              <a:buNone/>
              <a:defRPr/>
            </a:pPr>
            <a:r>
              <a:rPr lang="en-US" sz="2000" b="1" dirty="0">
                <a:ea typeface="ＭＳ Ｐゴシック" charset="-128"/>
              </a:rPr>
              <a:t>Note</a:t>
            </a:r>
            <a:r>
              <a:rPr lang="en-US" sz="2000" dirty="0">
                <a:ea typeface="ＭＳ Ｐゴシック" charset="-128"/>
              </a:rPr>
              <a:t>: These commands are just acting on </a:t>
            </a:r>
            <a:r>
              <a:rPr lang="en-US" sz="2000" b="1" u="sng" dirty="0">
                <a:ea typeface="ＭＳ Ｐゴシック" charset="-128"/>
              </a:rPr>
              <a:t>your local version of repo</a:t>
            </a:r>
            <a:r>
              <a:rPr lang="en-US" sz="2000" dirty="0">
                <a:ea typeface="ＭＳ Ｐゴシック" charset="-128"/>
              </a:rPr>
              <a:t>.</a:t>
            </a:r>
          </a:p>
        </p:txBody>
      </p:sp>
    </p:spTree>
    <p:extLst>
      <p:ext uri="{BB962C8B-B14F-4D97-AF65-F5344CB8AC3E}">
        <p14:creationId xmlns:p14="http://schemas.microsoft.com/office/powerpoint/2010/main" val="4422928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TotalTime>
  <Words>1290</Words>
  <Application>Microsoft Office PowerPoint</Application>
  <PresentationFormat>Custom</PresentationFormat>
  <Paragraphs>252</Paragraphs>
  <Slides>20</Slides>
  <Notes>3</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PowerPoint Presentation</vt:lpstr>
      <vt:lpstr>Overview</vt:lpstr>
      <vt:lpstr>The End</vt:lpstr>
      <vt:lpstr>CVS/SVN vs. Git</vt:lpstr>
      <vt:lpstr>Create a local copy of a repo</vt:lpstr>
      <vt:lpstr>Committing files</vt:lpstr>
      <vt:lpstr>Get ready to use Git!</vt:lpstr>
      <vt:lpstr>Git commands</vt:lpstr>
      <vt:lpstr>Committing files</vt:lpstr>
      <vt:lpstr>Status and Diff</vt:lpstr>
      <vt:lpstr>Viewing logs</vt:lpstr>
      <vt:lpstr>Pulling and Pushing</vt:lpstr>
      <vt:lpstr>Workflow</vt:lpstr>
      <vt:lpstr>Do This:</vt:lpstr>
      <vt:lpstr>Backups</vt:lpstr>
      <vt:lpstr>Aside: So what is github?</vt:lpstr>
      <vt:lpstr>Basic Workflow</vt:lpstr>
      <vt:lpstr>Branching</vt:lpstr>
      <vt:lpstr>After editing a file…</vt:lpstr>
      <vt:lpstr>After adding file to staging area…</vt:lpstr>
    </vt:vector>
  </TitlesOfParts>
  <Company>USAFA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Walchko, Kevin J Maj USAF USAFA USAFA/DFEC</dc:creator>
  <cp:lastModifiedBy>Test!!</cp:lastModifiedBy>
  <cp:revision>5</cp:revision>
  <dcterms:created xsi:type="dcterms:W3CDTF">2017-06-26T17:17:22Z</dcterms:created>
  <dcterms:modified xsi:type="dcterms:W3CDTF">2017-08-14T17:27:31Z</dcterms:modified>
</cp:coreProperties>
</file>