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3" r:id="rId2"/>
    <p:sldId id="272" r:id="rId3"/>
    <p:sldId id="268" r:id="rId4"/>
    <p:sldId id="270" r:id="rId5"/>
    <p:sldId id="269" r:id="rId6"/>
    <p:sldId id="267" r:id="rId7"/>
    <p:sldId id="266" r:id="rId8"/>
    <p:sldId id="274" r:id="rId9"/>
    <p:sldId id="263" r:id="rId10"/>
    <p:sldId id="258" r:id="rId11"/>
    <p:sldId id="259" r:id="rId12"/>
    <p:sldId id="260" r:id="rId13"/>
    <p:sldId id="262" r:id="rId14"/>
    <p:sldId id="257"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96" d="100"/>
          <a:sy n="96"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9F45A-0349-48D7-BEAD-5F887E66A039}"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F524E-6FB4-4133-8045-5B6322DADB67}" type="slidenum">
              <a:rPr lang="en-US" smtClean="0"/>
              <a:t>‹#›</a:t>
            </a:fld>
            <a:endParaRPr lang="en-US"/>
          </a:p>
        </p:txBody>
      </p:sp>
    </p:spTree>
    <p:extLst>
      <p:ext uri="{BB962C8B-B14F-4D97-AF65-F5344CB8AC3E}">
        <p14:creationId xmlns:p14="http://schemas.microsoft.com/office/powerpoint/2010/main" val="337223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Richard Stallman source: http://www.stuffyouwillhate.com/wp-content/uploads/richard-stallman.jpg</a:t>
            </a:r>
          </a:p>
          <a:p>
            <a:r>
              <a:rPr lang="en-US" baseline="0" dirty="0" smtClean="0"/>
              <a:t>Linux Torvalds source: https://netfiles.uiuc.edu/rhasan/linux/Linus_Torvalds.jpg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79771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Linux? source: http://www.kernel.org/pub/linux/kernel/README and http://en.wikipedia.org/wiki/Linux and http://en.wikipedia.org/wiki/Unix</a:t>
            </a:r>
          </a:p>
          <a:p>
            <a:endParaRPr lang="en-US" dirty="0" smtClean="0"/>
          </a:p>
          <a:p>
            <a:r>
              <a:rPr lang="en-US" dirty="0" smtClean="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a:t>
            </a:fld>
            <a:endParaRPr lang="en-US"/>
          </a:p>
        </p:txBody>
      </p:sp>
    </p:spTree>
    <p:extLst>
      <p:ext uri="{BB962C8B-B14F-4D97-AF65-F5344CB8AC3E}">
        <p14:creationId xmlns:p14="http://schemas.microsoft.com/office/powerpoint/2010/main" val="50536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Logos source: http://www.muylinux.com/wp-content/uploads/2009/04/logos-distros.jpg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a:t>
            </a:fld>
            <a:endParaRPr lang="en-US"/>
          </a:p>
        </p:txBody>
      </p:sp>
    </p:spTree>
    <p:extLst>
      <p:ext uri="{BB962C8B-B14F-4D97-AF65-F5344CB8AC3E}">
        <p14:creationId xmlns:p14="http://schemas.microsoft.com/office/powerpoint/2010/main" val="37197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 image source:</a:t>
            </a:r>
            <a:r>
              <a:rPr lang="en-US" baseline="0" dirty="0" smtClean="0"/>
              <a:t> </a:t>
            </a:r>
            <a:r>
              <a:rPr lang="en-US" dirty="0" smtClean="0"/>
              <a:t>http://www.sidekickcomicsuk.com/blogs/media/blogs/sidekick//frankenstein_lab.jpg</a:t>
            </a:r>
          </a:p>
          <a:p>
            <a:r>
              <a:rPr lang="en-US" dirty="0" smtClean="0"/>
              <a:t>Frankenstein image source: http://4.bp.blogspot.com/_OcNNOGpvVSI/RyZDUhUpE2I/AAAAAAAAAEU/e-i67sz7_8U/s1600/2007_7young-frankenstein.jpg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6</a:t>
            </a:fld>
            <a:endParaRPr lang="en-US"/>
          </a:p>
        </p:txBody>
      </p:sp>
    </p:spTree>
    <p:extLst>
      <p:ext uri="{BB962C8B-B14F-4D97-AF65-F5344CB8AC3E}">
        <p14:creationId xmlns:p14="http://schemas.microsoft.com/office/powerpoint/2010/main" val="258173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http://www.tuxmachines.org/images/linux_file_structure.jpg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7</a:t>
            </a:fld>
            <a:endParaRPr lang="en-US"/>
          </a:p>
        </p:txBody>
      </p:sp>
    </p:spTree>
    <p:extLst>
      <p:ext uri="{BB962C8B-B14F-4D97-AF65-F5344CB8AC3E}">
        <p14:creationId xmlns:p14="http://schemas.microsoft.com/office/powerpoint/2010/main" val="156602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68549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16926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70321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49033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C5F202-3DD9-4D71-BBDA-356EBAE30ACE}"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2865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5F202-3DD9-4D71-BBDA-356EBAE30ACE}"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89664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5F202-3DD9-4D71-BBDA-356EBAE30ACE}"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58347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5F202-3DD9-4D71-BBDA-356EBAE30ACE}"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0316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5F202-3DD9-4D71-BBDA-356EBAE30ACE}"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9811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06112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74939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5F202-3DD9-4D71-BBDA-356EBAE30ACE}" type="datetimeFigureOut">
              <a:rPr lang="en-US" smtClean="0"/>
              <a:t>6/26/2017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962BB-EB06-48AE-8CB3-4386C98CF995}" type="slidenum">
              <a:rPr lang="en-US" smtClean="0"/>
              <a:t>‹#›</a:t>
            </a:fld>
            <a:endParaRPr lang="en-US"/>
          </a:p>
        </p:txBody>
      </p:sp>
    </p:spTree>
    <p:extLst>
      <p:ext uri="{BB962C8B-B14F-4D97-AF65-F5344CB8AC3E}">
        <p14:creationId xmlns:p14="http://schemas.microsoft.com/office/powerpoint/2010/main" val="26574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linuxcommand.or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linu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76" y="1460707"/>
            <a:ext cx="8629650" cy="530542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linu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19" y="1708840"/>
            <a:ext cx="252412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89" y="5058191"/>
            <a:ext cx="3256584" cy="153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19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p:cNvSpPr>
          <p:nvPr/>
        </p:nvSpPr>
        <p:spPr bwMode="auto">
          <a:xfrm>
            <a:off x="2328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981201" y="1160463"/>
            <a:ext cx="8493125" cy="531812"/>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You can’t read, write, edit or execute a file without permission!</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b="45496"/>
          <a:stretch>
            <a:fillRect/>
          </a:stretch>
        </p:blipFill>
        <p:spPr bwMode="auto">
          <a:xfrm>
            <a:off x="2195514" y="1709739"/>
            <a:ext cx="780097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2122489" y="4119564"/>
            <a:ext cx="206375" cy="2047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2122488" y="4370389"/>
            <a:ext cx="69850" cy="4032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5" name="TextBox 7"/>
          <p:cNvSpPr txBox="1">
            <a:spLocks noChangeArrowheads="1"/>
          </p:cNvSpPr>
          <p:nvPr/>
        </p:nvSpPr>
        <p:spPr bwMode="auto">
          <a:xfrm>
            <a:off x="1568451" y="48196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Directory</a:t>
            </a:r>
          </a:p>
        </p:txBody>
      </p:sp>
      <p:sp>
        <p:nvSpPr>
          <p:cNvPr id="10" name="Oval 9"/>
          <p:cNvSpPr/>
          <p:nvPr/>
        </p:nvSpPr>
        <p:spPr>
          <a:xfrm>
            <a:off x="3275014" y="4117975"/>
            <a:ext cx="206375" cy="20478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48138" idx="0"/>
          </p:cNvCxnSpPr>
          <p:nvPr/>
        </p:nvCxnSpPr>
        <p:spPr>
          <a:xfrm flipV="1">
            <a:off x="3249613" y="4398963"/>
            <a:ext cx="127000" cy="914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8" name="TextBox 11"/>
          <p:cNvSpPr txBox="1">
            <a:spLocks noChangeArrowheads="1"/>
          </p:cNvSpPr>
          <p:nvPr/>
        </p:nvSpPr>
        <p:spPr bwMode="auto">
          <a:xfrm>
            <a:off x="2328864" y="5313363"/>
            <a:ext cx="18430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Number of files in Directory</a:t>
            </a:r>
          </a:p>
        </p:txBody>
      </p:sp>
      <p:cxnSp>
        <p:nvCxnSpPr>
          <p:cNvPr id="14" name="Straight Arrow Connector 13"/>
          <p:cNvCxnSpPr/>
          <p:nvPr/>
        </p:nvCxnSpPr>
        <p:spPr>
          <a:xfrm flipV="1">
            <a:off x="3948113" y="4364038"/>
            <a:ext cx="0" cy="4810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0" name="TextBox 15"/>
          <p:cNvSpPr txBox="1">
            <a:spLocks noChangeArrowheads="1"/>
          </p:cNvSpPr>
          <p:nvPr/>
        </p:nvSpPr>
        <p:spPr bwMode="auto">
          <a:xfrm>
            <a:off x="3376613" y="4821239"/>
            <a:ext cx="1300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 Owner</a:t>
            </a:r>
          </a:p>
        </p:txBody>
      </p:sp>
      <p:cxnSp>
        <p:nvCxnSpPr>
          <p:cNvPr id="19" name="Straight Arrow Connector 18"/>
          <p:cNvCxnSpPr>
            <a:stCxn id="48142" idx="0"/>
          </p:cNvCxnSpPr>
          <p:nvPr/>
        </p:nvCxnSpPr>
        <p:spPr>
          <a:xfrm flipH="1" flipV="1">
            <a:off x="4694238" y="4376739"/>
            <a:ext cx="481012" cy="9366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2" name="TextBox 20"/>
          <p:cNvSpPr txBox="1">
            <a:spLocks noChangeArrowheads="1"/>
          </p:cNvSpPr>
          <p:nvPr/>
        </p:nvSpPr>
        <p:spPr bwMode="auto">
          <a:xfrm>
            <a:off x="4252914" y="5313363"/>
            <a:ext cx="18430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Group Owner belongs to</a:t>
            </a:r>
          </a:p>
        </p:txBody>
      </p:sp>
      <p:cxnSp>
        <p:nvCxnSpPr>
          <p:cNvPr id="22" name="Straight Arrow Connector 21"/>
          <p:cNvCxnSpPr/>
          <p:nvPr/>
        </p:nvCxnSpPr>
        <p:spPr>
          <a:xfrm flipH="1" flipV="1">
            <a:off x="5783264" y="4352925"/>
            <a:ext cx="312737" cy="4206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4" name="TextBox 22"/>
          <p:cNvSpPr txBox="1">
            <a:spLocks noChangeArrowheads="1"/>
          </p:cNvSpPr>
          <p:nvPr/>
        </p:nvSpPr>
        <p:spPr bwMode="auto">
          <a:xfrm>
            <a:off x="5227639" y="4651376"/>
            <a:ext cx="1843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Size of file in kilobytes</a:t>
            </a:r>
          </a:p>
        </p:txBody>
      </p:sp>
      <p:cxnSp>
        <p:nvCxnSpPr>
          <p:cNvPr id="32" name="Straight Arrow Connector 31"/>
          <p:cNvCxnSpPr/>
          <p:nvPr/>
        </p:nvCxnSpPr>
        <p:spPr>
          <a:xfrm flipH="1" flipV="1">
            <a:off x="7612064" y="4341813"/>
            <a:ext cx="236537" cy="514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6" name="TextBox 33"/>
          <p:cNvSpPr txBox="1">
            <a:spLocks noChangeArrowheads="1"/>
          </p:cNvSpPr>
          <p:nvPr/>
        </p:nvSpPr>
        <p:spPr bwMode="auto">
          <a:xfrm>
            <a:off x="7262814" y="4856164"/>
            <a:ext cx="113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Filename</a:t>
            </a:r>
          </a:p>
        </p:txBody>
      </p:sp>
      <p:sp>
        <p:nvSpPr>
          <p:cNvPr id="35" name="Oval 34"/>
          <p:cNvSpPr/>
          <p:nvPr/>
        </p:nvSpPr>
        <p:spPr>
          <a:xfrm>
            <a:off x="5940425" y="3913189"/>
            <a:ext cx="1322388" cy="2682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6" name="Straight Arrow Connector 35"/>
          <p:cNvCxnSpPr/>
          <p:nvPr/>
        </p:nvCxnSpPr>
        <p:spPr>
          <a:xfrm flipH="1" flipV="1">
            <a:off x="6599238" y="4181476"/>
            <a:ext cx="590550" cy="1228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9" name="TextBox 37"/>
          <p:cNvSpPr txBox="1">
            <a:spLocks noChangeArrowheads="1"/>
          </p:cNvSpPr>
          <p:nvPr/>
        </p:nvSpPr>
        <p:spPr bwMode="auto">
          <a:xfrm>
            <a:off x="6208714" y="5410201"/>
            <a:ext cx="1843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File Date or Time Stamp</a:t>
            </a:r>
          </a:p>
        </p:txBody>
      </p:sp>
    </p:spTree>
    <p:extLst>
      <p:ext uri="{BB962C8B-B14F-4D97-AF65-F5344CB8AC3E}">
        <p14:creationId xmlns:p14="http://schemas.microsoft.com/office/powerpoint/2010/main" val="143531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p:cNvSpPr>
          <p:nvPr/>
        </p:nvSpPr>
        <p:spPr bwMode="auto">
          <a:xfrm>
            <a:off x="2328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pic>
        <p:nvPicPr>
          <p:cNvPr id="49155" name="Picture 2"/>
          <p:cNvPicPr>
            <a:picLocks noChangeAspect="1"/>
          </p:cNvPicPr>
          <p:nvPr/>
        </p:nvPicPr>
        <p:blipFill>
          <a:blip r:embed="rId2">
            <a:extLst>
              <a:ext uri="{28A0092B-C50C-407E-A947-70E740481C1C}">
                <a14:useLocalDpi xmlns:a14="http://schemas.microsoft.com/office/drawing/2010/main" val="0"/>
              </a:ext>
            </a:extLst>
          </a:blip>
          <a:srcRect b="75578"/>
          <a:stretch>
            <a:fillRect/>
          </a:stretch>
        </p:blipFill>
        <p:spPr bwMode="auto">
          <a:xfrm>
            <a:off x="2195514" y="1709738"/>
            <a:ext cx="7800975"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p:cNvSpPr txBox="1">
            <a:spLocks/>
          </p:cNvSpPr>
          <p:nvPr/>
        </p:nvSpPr>
        <p:spPr>
          <a:xfrm>
            <a:off x="1981201" y="1160463"/>
            <a:ext cx="8493125" cy="531812"/>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Reading and understanding permissions</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 name="Oval 4"/>
          <p:cNvSpPr/>
          <p:nvPr/>
        </p:nvSpPr>
        <p:spPr>
          <a:xfrm>
            <a:off x="2035176" y="2503488"/>
            <a:ext cx="1323975" cy="38576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stCxn id="49159" idx="0"/>
          </p:cNvCxnSpPr>
          <p:nvPr/>
        </p:nvCxnSpPr>
        <p:spPr>
          <a:xfrm flipV="1">
            <a:off x="2713038" y="2901951"/>
            <a:ext cx="0" cy="70326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9159" name="TextBox 6"/>
          <p:cNvSpPr txBox="1">
            <a:spLocks noChangeArrowheads="1"/>
          </p:cNvSpPr>
          <p:nvPr/>
        </p:nvSpPr>
        <p:spPr bwMode="auto">
          <a:xfrm>
            <a:off x="1858964" y="3605213"/>
            <a:ext cx="1709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Permissions</a:t>
            </a:r>
          </a:p>
        </p:txBody>
      </p:sp>
      <p:pic>
        <p:nvPicPr>
          <p:cNvPr id="491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2175" y="3482975"/>
            <a:ext cx="5202238"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p:nvPr/>
        </p:nvSpPr>
        <p:spPr>
          <a:xfrm>
            <a:off x="3780090" y="3724083"/>
            <a:ext cx="777667" cy="184666"/>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04740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txBox="1">
            <a:spLocks/>
          </p:cNvSpPr>
          <p:nvPr/>
        </p:nvSpPr>
        <p:spPr bwMode="auto">
          <a:xfrm>
            <a:off x="2328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981201" y="1160463"/>
            <a:ext cx="8493125" cy="531812"/>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Where did the 755 come from in the </a:t>
            </a:r>
            <a:r>
              <a:rPr lang="en-US" sz="2000" b="1" dirty="0" err="1">
                <a:latin typeface="Arial" pitchFamily="34" charset="0"/>
                <a:cs typeface="Arial" pitchFamily="34" charset="0"/>
              </a:rPr>
              <a:t>chmod</a:t>
            </a:r>
            <a:r>
              <a:rPr lang="en-US" sz="2000" dirty="0">
                <a:latin typeface="Arial" pitchFamily="34" charset="0"/>
                <a:cs typeface="Arial" pitchFamily="34" charset="0"/>
              </a:rPr>
              <a:t> command?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0180" name="Rectangle 3"/>
          <p:cNvSpPr>
            <a:spLocks noChangeArrowheads="1"/>
          </p:cNvSpPr>
          <p:nvPr/>
        </p:nvSpPr>
        <p:spPr bwMode="auto">
          <a:xfrm>
            <a:off x="2328863" y="1835151"/>
            <a:ext cx="6254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7030A0"/>
                </a:solidFill>
              </a:rPr>
              <a:t>Think of the permission settings as a series of bits :</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rwx rwx = 111 111 111</a:t>
            </a:r>
          </a:p>
          <a:p>
            <a:pPr eaLnBrk="1" hangingPunct="1"/>
            <a:r>
              <a:rPr lang="en-US" altLang="en-US">
                <a:latin typeface="Courier New" panose="02070309020205020404" pitchFamily="49" charset="0"/>
                <a:cs typeface="Courier New" panose="02070309020205020404" pitchFamily="49" charset="0"/>
              </a:rPr>
              <a:t>	rw- rw- rw- = 110 110 110</a:t>
            </a:r>
          </a:p>
          <a:p>
            <a:pPr eaLnBrk="1" hangingPunct="1"/>
            <a:r>
              <a:rPr lang="en-US" altLang="en-US">
                <a:latin typeface="Courier New" panose="02070309020205020404" pitchFamily="49" charset="0"/>
                <a:cs typeface="Courier New" panose="02070309020205020404" pitchFamily="49" charset="0"/>
              </a:rPr>
              <a:t>	rwx --- --- = 111 000 000</a:t>
            </a:r>
          </a:p>
          <a:p>
            <a:pPr eaLnBrk="1" hangingPunct="1"/>
            <a:endParaRPr lang="en-US" altLang="en-US"/>
          </a:p>
          <a:p>
            <a:pPr eaLnBrk="1" hangingPunct="1"/>
            <a:r>
              <a:rPr lang="en-US" altLang="en-US">
                <a:solidFill>
                  <a:srgbClr val="7030A0"/>
                </a:solidFill>
              </a:rPr>
              <a:t>and so on...</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 111 in binary = 7</a:t>
            </a:r>
          </a:p>
          <a:p>
            <a:pPr eaLnBrk="1" hangingPunct="1"/>
            <a:r>
              <a:rPr lang="en-US" altLang="en-US">
                <a:latin typeface="Courier New" panose="02070309020205020404" pitchFamily="49" charset="0"/>
                <a:cs typeface="Courier New" panose="02070309020205020404" pitchFamily="49" charset="0"/>
              </a:rPr>
              <a:t>	rw- = 110 in binary = 6</a:t>
            </a:r>
          </a:p>
          <a:p>
            <a:pPr eaLnBrk="1" hangingPunct="1"/>
            <a:r>
              <a:rPr lang="en-US" altLang="en-US">
                <a:latin typeface="Courier New" panose="02070309020205020404" pitchFamily="49" charset="0"/>
                <a:cs typeface="Courier New" panose="02070309020205020404" pitchFamily="49" charset="0"/>
              </a:rPr>
              <a:t>	r-x = 101 in binary = 5</a:t>
            </a:r>
          </a:p>
          <a:p>
            <a:pPr eaLnBrk="1" hangingPunct="1"/>
            <a:r>
              <a:rPr lang="en-US" altLang="en-US">
                <a:latin typeface="Courier New" panose="02070309020205020404" pitchFamily="49" charset="0"/>
                <a:cs typeface="Courier New" panose="02070309020205020404" pitchFamily="49" charset="0"/>
              </a:rPr>
              <a:t>	r-- = 100 in binary = 4</a:t>
            </a:r>
          </a:p>
          <a:p>
            <a:pPr eaLnBrk="1" hangingPunct="1"/>
            <a:r>
              <a:rPr lang="en-US" altLang="en-US">
                <a:latin typeface="Courier New" panose="02070309020205020404" pitchFamily="49" charset="0"/>
                <a:cs typeface="Courier New" panose="02070309020205020404" pitchFamily="49" charset="0"/>
              </a:rPr>
              <a:t>	-xx = 011 in binary = 3</a:t>
            </a:r>
          </a:p>
          <a:p>
            <a:pPr eaLnBrk="1" hangingPunct="1"/>
            <a:r>
              <a:rPr lang="en-US" altLang="en-US">
                <a:latin typeface="Courier New" panose="02070309020205020404" pitchFamily="49" charset="0"/>
                <a:cs typeface="Courier New" panose="02070309020205020404" pitchFamily="49" charset="0"/>
              </a:rPr>
              <a:t>	-x- = 010 in binary = 2</a:t>
            </a:r>
          </a:p>
          <a:p>
            <a:pPr eaLnBrk="1" hangingPunct="1"/>
            <a:r>
              <a:rPr lang="en-US" altLang="en-US">
                <a:latin typeface="Courier New" panose="02070309020205020404" pitchFamily="49" charset="0"/>
                <a:cs typeface="Courier New" panose="02070309020205020404" pitchFamily="49" charset="0"/>
              </a:rPr>
              <a:t>	--x = 001 in binary = 1</a:t>
            </a:r>
          </a:p>
          <a:p>
            <a:pPr eaLnBrk="1" hangingPunct="1"/>
            <a:r>
              <a:rPr lang="en-US" altLang="en-US">
                <a:latin typeface="Courier New" panose="02070309020205020404" pitchFamily="49" charset="0"/>
                <a:cs typeface="Courier New" panose="02070309020205020404" pitchFamily="49" charset="0"/>
              </a:rPr>
              <a:t>	--- = 000 in binary = 0</a:t>
            </a:r>
          </a:p>
        </p:txBody>
      </p:sp>
      <p:sp>
        <p:nvSpPr>
          <p:cNvPr id="2" name="Right Brace 1"/>
          <p:cNvSpPr/>
          <p:nvPr/>
        </p:nvSpPr>
        <p:spPr>
          <a:xfrm>
            <a:off x="6738730" y="3876261"/>
            <a:ext cx="954157" cy="2355574"/>
          </a:xfrm>
          <a:prstGeom prst="rightBrace">
            <a:avLst>
              <a:gd name="adj1" fmla="val 479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7692887" y="4869382"/>
            <a:ext cx="855875" cy="369332"/>
          </a:xfrm>
          <a:prstGeom prst="rect">
            <a:avLst/>
          </a:prstGeom>
          <a:noFill/>
        </p:spPr>
        <p:txBody>
          <a:bodyPr wrap="none" rtlCol="0">
            <a:spAutoFit/>
          </a:bodyPr>
          <a:lstStyle/>
          <a:p>
            <a:r>
              <a:rPr lang="en-US" dirty="0" smtClean="0"/>
              <a:t>Binary!</a:t>
            </a:r>
            <a:endParaRPr lang="en-US" dirty="0"/>
          </a:p>
        </p:txBody>
      </p:sp>
    </p:spTree>
    <p:extLst>
      <p:ext uri="{BB962C8B-B14F-4D97-AF65-F5344CB8AC3E}">
        <p14:creationId xmlns:p14="http://schemas.microsoft.com/office/powerpoint/2010/main" val="343131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p:cNvSpPr>
          <p:nvPr/>
        </p:nvSpPr>
        <p:spPr bwMode="auto">
          <a:xfrm>
            <a:off x="2328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Introduction to Linux/Unix</a:t>
            </a:r>
          </a:p>
        </p:txBody>
      </p:sp>
      <p:sp>
        <p:nvSpPr>
          <p:cNvPr id="3" name="Content Placeholder 2"/>
          <p:cNvSpPr txBox="1">
            <a:spLocks/>
          </p:cNvSpPr>
          <p:nvPr/>
        </p:nvSpPr>
        <p:spPr>
          <a:xfrm>
            <a:off x="1711325" y="1160464"/>
            <a:ext cx="8529638" cy="5697537"/>
          </a:xfrm>
          <a:prstGeom prst="rect">
            <a:avLst/>
          </a:prstGeom>
        </p:spPr>
        <p:txBody>
          <a:bodyPr>
            <a:normAutofit fontScale="7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600" dirty="0">
                <a:latin typeface="Arial" pitchFamily="34" charset="0"/>
                <a:cs typeface="Arial" pitchFamily="34" charset="0"/>
              </a:rPr>
              <a:t>For a Complete List of Linux Commands and Explanations see</a:t>
            </a:r>
          </a:p>
          <a:p>
            <a:pPr lvl="1" eaLnBrk="1" fontAlgn="auto" hangingPunct="1">
              <a:spcAft>
                <a:spcPts val="0"/>
              </a:spcAft>
              <a:buFont typeface="Arial" pitchFamily="34" charset="0"/>
              <a:buChar char="•"/>
              <a:defRPr/>
            </a:pPr>
            <a:r>
              <a:rPr lang="en-US" sz="2300" dirty="0">
                <a:latin typeface="Arial" pitchFamily="34" charset="0"/>
                <a:cs typeface="Arial" pitchFamily="34" charset="0"/>
                <a:hlinkClick r:id="rId2"/>
              </a:rPr>
              <a:t>http://linuxcommand.org/</a:t>
            </a:r>
            <a:endParaRPr lang="en-US" sz="2300" dirty="0">
              <a:latin typeface="Arial" pitchFamily="34" charset="0"/>
              <a:cs typeface="Arial" pitchFamily="34" charset="0"/>
            </a:endParaRPr>
          </a:p>
          <a:p>
            <a:pPr lvl="1" eaLnBrk="1" fontAlgn="auto" hangingPunct="1">
              <a:spcAft>
                <a:spcPts val="0"/>
              </a:spcAft>
              <a:buFont typeface="Arial" pitchFamily="34" charset="0"/>
              <a:buChar char="•"/>
              <a:defRPr/>
            </a:pPr>
            <a:r>
              <a:rPr lang="en-US" sz="2300" dirty="0">
                <a:solidFill>
                  <a:srgbClr val="FF0000"/>
                </a:solidFill>
                <a:latin typeface="Arial" pitchFamily="34" charset="0"/>
                <a:cs typeface="Arial" pitchFamily="34" charset="0"/>
              </a:rPr>
              <a:t>Or the book “Linux in a Nutshell”</a:t>
            </a:r>
          </a:p>
          <a:p>
            <a:pPr marL="457200" lvl="1" indent="0" eaLnBrk="1" fontAlgn="auto" hangingPunct="1">
              <a:spcAft>
                <a:spcPts val="0"/>
              </a:spcAft>
              <a:buNone/>
              <a:defRPr/>
            </a:pPr>
            <a:endParaRPr lang="en-US" sz="1400" dirty="0">
              <a:latin typeface="Arial" pitchFamily="34" charset="0"/>
              <a:cs typeface="Arial" pitchFamily="34" charset="0"/>
            </a:endParaRPr>
          </a:p>
          <a:p>
            <a:pPr eaLnBrk="1" fontAlgn="auto" hangingPunct="1">
              <a:spcAft>
                <a:spcPts val="0"/>
              </a:spcAft>
              <a:buFont typeface="Arial" pitchFamily="34" charset="0"/>
              <a:buChar char="‒"/>
              <a:defRPr/>
            </a:pPr>
            <a:r>
              <a:rPr lang="en-US" sz="2600" dirty="0">
                <a:latin typeface="Arial" pitchFamily="34" charset="0"/>
                <a:cs typeface="Arial" pitchFamily="34" charset="0"/>
              </a:rPr>
              <a:t>Some Other Common Commands</a:t>
            </a:r>
            <a:r>
              <a:rPr lang="en-US" sz="24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echo “</a:t>
            </a:r>
            <a:r>
              <a:rPr lang="en-US" sz="2300" i="1" dirty="0">
                <a:latin typeface="Arial" pitchFamily="34" charset="0"/>
                <a:cs typeface="Arial" pitchFamily="34" charset="0"/>
              </a:rPr>
              <a:t>text” – </a:t>
            </a:r>
            <a:r>
              <a:rPr lang="en-US" sz="2300" dirty="0">
                <a:solidFill>
                  <a:srgbClr val="FF0000"/>
                </a:solidFill>
                <a:latin typeface="Arial" pitchFamily="34" charset="0"/>
                <a:cs typeface="Arial" pitchFamily="34" charset="0"/>
              </a:rPr>
              <a:t>display or print </a:t>
            </a:r>
            <a:r>
              <a:rPr lang="en-US" sz="2300" i="1" dirty="0">
                <a:solidFill>
                  <a:srgbClr val="FF0000"/>
                </a:solidFill>
                <a:latin typeface="Arial" pitchFamily="34" charset="0"/>
                <a:cs typeface="Arial" pitchFamily="34" charset="0"/>
              </a:rPr>
              <a:t>text</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exit</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close a terminal</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clear</a:t>
            </a:r>
            <a:r>
              <a:rPr lang="en-US" sz="2300" dirty="0">
                <a:solidFill>
                  <a:srgbClr val="FF0000"/>
                </a:solidFill>
                <a:latin typeface="Arial" pitchFamily="34" charset="0"/>
                <a:cs typeface="Arial" pitchFamily="34" charset="0"/>
              </a:rPr>
              <a:t> – clear all text in a terminal</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mkdir</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make a new directory</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rm</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remove/delete file</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mv</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moves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cp</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copies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ps</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lists all active user programs and display a PID (process identification   	      number)</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kill</a:t>
            </a:r>
            <a:r>
              <a:rPr lang="en-US" sz="2300" dirty="0">
                <a:latin typeface="Arial" pitchFamily="34" charset="0"/>
                <a:cs typeface="Arial" pitchFamily="34" charset="0"/>
              </a:rPr>
              <a:t> </a:t>
            </a:r>
            <a:r>
              <a:rPr lang="en-US" sz="2300" i="1" dirty="0" err="1">
                <a:latin typeface="Arial" pitchFamily="34" charset="0"/>
                <a:cs typeface="Arial" pitchFamily="34" charset="0"/>
              </a:rPr>
              <a:t>pid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kill (stop) the process with the listed </a:t>
            </a:r>
            <a:r>
              <a:rPr lang="en-US" sz="2300" i="1" dirty="0" err="1">
                <a:solidFill>
                  <a:srgbClr val="FF0000"/>
                </a:solidFill>
                <a:latin typeface="Arial" pitchFamily="34" charset="0"/>
                <a:cs typeface="Arial" pitchFamily="34" charset="0"/>
              </a:rPr>
              <a:t>pid</a:t>
            </a:r>
            <a:r>
              <a:rPr lang="en-US" sz="2300" dirty="0">
                <a:solidFill>
                  <a:srgbClr val="FF0000"/>
                </a:solidFill>
                <a:latin typeface="Arial" pitchFamily="34" charset="0"/>
                <a:cs typeface="Arial" pitchFamily="34" charset="0"/>
              </a:rPr>
              <a:t> number</a:t>
            </a:r>
            <a:r>
              <a:rPr lang="en-US" sz="23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man</a:t>
            </a:r>
            <a:r>
              <a:rPr lang="en-US" sz="2300" dirty="0">
                <a:latin typeface="Arial" pitchFamily="34" charset="0"/>
                <a:cs typeface="Arial" pitchFamily="34" charset="0"/>
              </a:rPr>
              <a:t> </a:t>
            </a:r>
            <a:r>
              <a:rPr lang="en-US" sz="2300" i="1" dirty="0">
                <a:latin typeface="Arial" pitchFamily="34" charset="0"/>
                <a:cs typeface="Arial" pitchFamily="34" charset="0"/>
              </a:rPr>
              <a:t>command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display the manual for the listed </a:t>
            </a:r>
            <a:r>
              <a:rPr lang="en-US" sz="2300" i="1" dirty="0">
                <a:solidFill>
                  <a:srgbClr val="FF0000"/>
                </a:solidFill>
                <a:latin typeface="Arial" pitchFamily="34" charset="0"/>
                <a:cs typeface="Arial" pitchFamily="34" charset="0"/>
              </a:rPr>
              <a:t>command</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cat</a:t>
            </a:r>
            <a:r>
              <a:rPr lang="en-US" sz="2300" i="1" dirty="0">
                <a:solidFill>
                  <a:srgbClr val="FF0000"/>
                </a:solidFill>
                <a:latin typeface="Arial" pitchFamily="34" charset="0"/>
                <a:cs typeface="Arial" pitchFamily="34" charset="0"/>
              </a:rPr>
              <a:t> </a:t>
            </a:r>
            <a:r>
              <a:rPr lang="en-US" sz="2300" i="1" dirty="0">
                <a:latin typeface="Arial" pitchFamily="34" charset="0"/>
                <a:cs typeface="Arial" pitchFamily="34" charset="0"/>
              </a:rPr>
              <a:t>file</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display the contents of a </a:t>
            </a:r>
            <a:r>
              <a:rPr lang="en-US" sz="2300" i="1" dirty="0">
                <a:solidFill>
                  <a:srgbClr val="FF0000"/>
                </a:solidFill>
                <a:latin typeface="Arial" pitchFamily="34" charset="0"/>
                <a:cs typeface="Arial" pitchFamily="34" charset="0"/>
              </a:rPr>
              <a:t>file </a:t>
            </a:r>
            <a:r>
              <a:rPr lang="en-US" sz="2300" dirty="0">
                <a:solidFill>
                  <a:srgbClr val="FF0000"/>
                </a:solidFill>
                <a:latin typeface="Arial" pitchFamily="34" charset="0"/>
                <a:cs typeface="Arial" pitchFamily="34" charset="0"/>
              </a:rPr>
              <a:t>(also used to combine or 			            concatenate multiple files)</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vi</a:t>
            </a:r>
            <a:r>
              <a:rPr lang="en-US" sz="2300" dirty="0">
                <a:latin typeface="Arial" pitchFamily="34" charset="0"/>
                <a:cs typeface="Arial" pitchFamily="34" charset="0"/>
              </a:rPr>
              <a:t> </a:t>
            </a:r>
            <a:r>
              <a:rPr lang="en-US" sz="2300" i="1" dirty="0">
                <a:latin typeface="Arial" pitchFamily="34" charset="0"/>
                <a:cs typeface="Arial" pitchFamily="34" charset="0"/>
              </a:rPr>
              <a:t>file – </a:t>
            </a:r>
            <a:r>
              <a:rPr lang="en-US" sz="2300" dirty="0">
                <a:solidFill>
                  <a:srgbClr val="FF0000"/>
                </a:solidFill>
                <a:latin typeface="Arial" pitchFamily="34" charset="0"/>
                <a:cs typeface="Arial" pitchFamily="34" charset="0"/>
              </a:rPr>
              <a:t>will open </a:t>
            </a:r>
            <a:r>
              <a:rPr lang="en-US" sz="2300" i="1" dirty="0">
                <a:solidFill>
                  <a:srgbClr val="FF0000"/>
                </a:solidFill>
                <a:latin typeface="Arial" pitchFamily="34" charset="0"/>
                <a:cs typeface="Arial" pitchFamily="34" charset="0"/>
              </a:rPr>
              <a:t>file</a:t>
            </a:r>
            <a:r>
              <a:rPr lang="en-US" sz="2300" dirty="0">
                <a:solidFill>
                  <a:srgbClr val="FF0000"/>
                </a:solidFill>
                <a:latin typeface="Arial" pitchFamily="34" charset="0"/>
                <a:cs typeface="Arial" pitchFamily="34" charset="0"/>
              </a:rPr>
              <a:t> with a primitive text editor</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chmod</a:t>
            </a:r>
            <a:r>
              <a:rPr lang="en-US" sz="2300" dirty="0">
                <a:solidFill>
                  <a:srgbClr val="FF0000"/>
                </a:solidFill>
                <a:latin typeface="Arial" pitchFamily="34" charset="0"/>
                <a:cs typeface="Arial" pitchFamily="34" charset="0"/>
              </a:rPr>
              <a:t> </a:t>
            </a:r>
            <a:r>
              <a:rPr lang="en-US" sz="2300" i="1" dirty="0">
                <a:latin typeface="Arial" pitchFamily="34" charset="0"/>
                <a:cs typeface="Arial" pitchFamily="34" charset="0"/>
              </a:rPr>
              <a:t>file</a:t>
            </a:r>
            <a:r>
              <a:rPr lang="en-US" sz="2300" dirty="0">
                <a:latin typeface="Arial" pitchFamily="34" charset="0"/>
                <a:cs typeface="Arial" pitchFamily="34" charset="0"/>
              </a:rPr>
              <a:t> [</a:t>
            </a:r>
            <a:r>
              <a:rPr lang="en-US" sz="2300" i="1" dirty="0">
                <a:latin typeface="Arial" pitchFamily="34" charset="0"/>
                <a:cs typeface="Arial" pitchFamily="34" charset="0"/>
              </a:rPr>
              <a:t>flags</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change or set permissions for </a:t>
            </a:r>
            <a:r>
              <a:rPr lang="en-US" sz="2300" i="1" dirty="0">
                <a:solidFill>
                  <a:srgbClr val="FF0000"/>
                </a:solidFill>
                <a:latin typeface="Arial" pitchFamily="34" charset="0"/>
                <a:cs typeface="Arial" pitchFamily="34" charset="0"/>
              </a:rPr>
              <a:t>file </a:t>
            </a:r>
            <a:r>
              <a:rPr lang="en-US" sz="2300" dirty="0">
                <a:solidFill>
                  <a:srgbClr val="FF0000"/>
                </a:solidFill>
                <a:latin typeface="Arial" pitchFamily="34" charset="0"/>
                <a:cs typeface="Arial" pitchFamily="34" charset="0"/>
              </a:rPr>
              <a:t>defined by </a:t>
            </a:r>
            <a:r>
              <a:rPr lang="en-US" sz="2300" i="1" dirty="0">
                <a:solidFill>
                  <a:srgbClr val="FF0000"/>
                </a:solidFill>
                <a:latin typeface="Arial" pitchFamily="34" charset="0"/>
                <a:cs typeface="Arial" pitchFamily="34" charset="0"/>
              </a:rPr>
              <a:t>flags</a:t>
            </a:r>
          </a:p>
        </p:txBody>
      </p:sp>
    </p:spTree>
    <p:extLst>
      <p:ext uri="{BB962C8B-B14F-4D97-AF65-F5344CB8AC3E}">
        <p14:creationId xmlns:p14="http://schemas.microsoft.com/office/powerpoint/2010/main" val="2432816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p:cNvSpPr>
          <p:nvPr/>
        </p:nvSpPr>
        <p:spPr bwMode="auto">
          <a:xfrm>
            <a:off x="2328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Introduction to Linux/Unix</a:t>
            </a:r>
          </a:p>
        </p:txBody>
      </p:sp>
      <p:sp>
        <p:nvSpPr>
          <p:cNvPr id="4" name="Content Placeholder 2"/>
          <p:cNvSpPr txBox="1">
            <a:spLocks/>
          </p:cNvSpPr>
          <p:nvPr/>
        </p:nvSpPr>
        <p:spPr>
          <a:xfrm>
            <a:off x="1981201" y="1160463"/>
            <a:ext cx="8493125" cy="5708650"/>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It Gets More Complicated!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A number of commands have a range of options that are implemented on the command line with a “flag”</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ls</a:t>
            </a:r>
            <a:r>
              <a:rPr lang="en-US" sz="1800" b="1" dirty="0">
                <a:latin typeface="Arial" pitchFamily="34" charset="0"/>
                <a:cs typeface="Arial" pitchFamily="34" charset="0"/>
              </a:rPr>
              <a:t> –l</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lists files and folders with associated permissions</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rm</a:t>
            </a:r>
            <a:r>
              <a:rPr lang="en-US" sz="1800" b="1" dirty="0">
                <a:latin typeface="Arial" pitchFamily="34" charset="0"/>
                <a:cs typeface="Arial" pitchFamily="34" charset="0"/>
              </a:rPr>
              <a:t> –R</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remove/delete folde</a:t>
            </a:r>
            <a:r>
              <a:rPr lang="en-US" sz="1800" dirty="0">
                <a:latin typeface="Arial" pitchFamily="34" charset="0"/>
                <a:cs typeface="Arial" pitchFamily="34" charset="0"/>
              </a:rPr>
              <a:t>r</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mv –</a:t>
            </a:r>
            <a:r>
              <a:rPr lang="en-US" sz="1800" b="1" dirty="0" err="1">
                <a:latin typeface="Arial" pitchFamily="34" charset="0"/>
                <a:cs typeface="Arial" pitchFamily="34" charset="0"/>
              </a:rPr>
              <a:t>i</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prompt before overwriting an existing file with the same name</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cp</a:t>
            </a:r>
            <a:r>
              <a:rPr lang="en-US" sz="1800" b="1" dirty="0">
                <a:latin typeface="Arial" pitchFamily="34" charset="0"/>
                <a:cs typeface="Arial" pitchFamily="34" charset="0"/>
              </a:rPr>
              <a:t> –n</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do not overwrite an existing file with the same name</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cp</a:t>
            </a:r>
            <a:r>
              <a:rPr lang="en-US" sz="1800" b="1" dirty="0">
                <a:latin typeface="Arial" pitchFamily="34" charset="0"/>
                <a:cs typeface="Arial" pitchFamily="34" charset="0"/>
              </a:rPr>
              <a:t> –u </a:t>
            </a:r>
            <a:r>
              <a:rPr lang="en-US" sz="1800" dirty="0">
                <a:latin typeface="Arial" pitchFamily="34" charset="0"/>
                <a:cs typeface="Arial" pitchFamily="34" charset="0"/>
              </a:rPr>
              <a:t>–</a:t>
            </a:r>
            <a:r>
              <a:rPr lang="en-US" sz="1800" b="1" dirty="0">
                <a:latin typeface="Arial" pitchFamily="34" charset="0"/>
                <a:cs typeface="Arial" pitchFamily="34" charset="0"/>
              </a:rPr>
              <a:t> </a:t>
            </a:r>
            <a:r>
              <a:rPr lang="en-US" sz="1800" dirty="0">
                <a:solidFill>
                  <a:srgbClr val="FF0000"/>
                </a:solidFill>
                <a:latin typeface="Arial" pitchFamily="34" charset="0"/>
                <a:cs typeface="Arial" pitchFamily="34" charset="0"/>
              </a:rPr>
              <a:t>only overwrite an older file with the same name</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ps</a:t>
            </a:r>
            <a:r>
              <a:rPr lang="en-US" sz="1800" b="1" dirty="0">
                <a:latin typeface="Arial" pitchFamily="34" charset="0"/>
                <a:cs typeface="Arial" pitchFamily="34" charset="0"/>
              </a:rPr>
              <a:t> –</a:t>
            </a:r>
            <a:r>
              <a:rPr lang="en-US" sz="1800" b="1" dirty="0" err="1">
                <a:latin typeface="Arial" pitchFamily="34" charset="0"/>
                <a:cs typeface="Arial" pitchFamily="34" charset="0"/>
              </a:rPr>
              <a:t>axu</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lists the detailed status of every process on the system with the 		name of the user</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chmod</a:t>
            </a:r>
            <a:r>
              <a:rPr lang="en-US" sz="1800" b="1" dirty="0">
                <a:latin typeface="Arial" pitchFamily="34" charset="0"/>
                <a:cs typeface="Arial" pitchFamily="34" charset="0"/>
              </a:rPr>
              <a:t> </a:t>
            </a:r>
            <a:r>
              <a:rPr lang="en-US" sz="1800" dirty="0">
                <a:latin typeface="Arial" pitchFamily="34" charset="0"/>
                <a:cs typeface="Arial" pitchFamily="34" charset="0"/>
              </a:rPr>
              <a:t>755 </a:t>
            </a:r>
            <a:r>
              <a:rPr lang="en-US" sz="1800" i="1" dirty="0">
                <a:latin typeface="Arial" pitchFamily="34" charset="0"/>
                <a:cs typeface="Arial" pitchFamily="34" charset="0"/>
              </a:rPr>
              <a:t>file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change file’s permission such that file's owner may read, write, and execute the file. All others may only read and execute the file.</a:t>
            </a:r>
          </a:p>
          <a:p>
            <a:pPr marL="457200" lvl="1" indent="0" eaLnBrk="1" fontAlgn="auto" hangingPunct="1">
              <a:spcAft>
                <a:spcPts val="0"/>
              </a:spcAft>
              <a:buNone/>
              <a:defRPr/>
            </a:pPr>
            <a:endParaRPr lang="en-US" sz="18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Multiple flags can be used simultaneously</a:t>
            </a:r>
          </a:p>
          <a:p>
            <a:pPr lvl="1" eaLnBrk="1" fontAlgn="auto" hangingPunct="1">
              <a:spcAft>
                <a:spcPts val="0"/>
              </a:spcAft>
              <a:buFont typeface="Arial" pitchFamily="34" charset="0"/>
              <a:buChar char="•"/>
              <a:defRPr/>
            </a:pPr>
            <a:r>
              <a:rPr lang="en-US" sz="1600" dirty="0">
                <a:solidFill>
                  <a:srgbClr val="FF0000"/>
                </a:solidFill>
                <a:latin typeface="Arial" pitchFamily="34" charset="0"/>
                <a:cs typeface="Arial" pitchFamily="34" charset="0"/>
              </a:rPr>
              <a:t>Again, man pages, Linux web site and reference books provide more details</a:t>
            </a:r>
          </a:p>
        </p:txBody>
      </p:sp>
    </p:spTree>
    <p:extLst>
      <p:ext uri="{BB962C8B-B14F-4D97-AF65-F5344CB8AC3E}">
        <p14:creationId xmlns:p14="http://schemas.microsoft.com/office/powerpoint/2010/main" val="1131872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00263" y="1636713"/>
            <a:ext cx="8229600" cy="4233862"/>
          </a:xfrm>
        </p:spPr>
        <p:txBody>
          <a:bodyPr rtlCol="0">
            <a:normAutofit/>
          </a:bodyPr>
          <a:lstStyle/>
          <a:p>
            <a:pPr marL="0" indent="0">
              <a:buNone/>
              <a:defRPr/>
            </a:pPr>
            <a:r>
              <a:rPr lang="en-US" sz="2000" b="1" dirty="0">
                <a:latin typeface="Arial" pitchFamily="34" charset="0"/>
                <a:cs typeface="Arial" pitchFamily="34" charset="0"/>
              </a:rPr>
              <a:t>|</a:t>
            </a:r>
            <a:r>
              <a:rPr lang="en-US" sz="2000" dirty="0">
                <a:latin typeface="Arial" pitchFamily="34" charset="0"/>
                <a:cs typeface="Arial" pitchFamily="34" charset="0"/>
              </a:rPr>
              <a:t> (pipe) - </a:t>
            </a:r>
            <a:r>
              <a:rPr lang="en-US" sz="2000" dirty="0">
                <a:solidFill>
                  <a:srgbClr val="FF0000"/>
                </a:solidFill>
                <a:latin typeface="Arial" pitchFamily="34" charset="0"/>
                <a:cs typeface="Arial" pitchFamily="34" charset="0"/>
              </a:rPr>
              <a:t>passes output of one Linux command to the input of a 	      	  second command </a:t>
            </a:r>
          </a:p>
          <a:p>
            <a:pPr lvl="1">
              <a:defRPr/>
            </a:pPr>
            <a:r>
              <a:rPr lang="en-US" sz="1800" b="1" dirty="0">
                <a:solidFill>
                  <a:srgbClr val="002060"/>
                </a:solidFill>
                <a:latin typeface="Arial" pitchFamily="34" charset="0"/>
                <a:cs typeface="Arial" pitchFamily="34" charset="0"/>
              </a:rPr>
              <a:t>Example:</a:t>
            </a:r>
            <a:r>
              <a:rPr lang="en-US" sz="1800" b="1" dirty="0">
                <a:latin typeface="Arial" pitchFamily="34" charset="0"/>
                <a:cs typeface="Arial" pitchFamily="34" charset="0"/>
              </a:rPr>
              <a:t> </a:t>
            </a:r>
            <a:r>
              <a:rPr lang="en-US" sz="1800" b="1" dirty="0" err="1">
                <a:latin typeface="Arial" pitchFamily="34" charset="0"/>
                <a:cs typeface="Arial" pitchFamily="34" charset="0"/>
              </a:rPr>
              <a:t>ls</a:t>
            </a:r>
            <a:r>
              <a:rPr lang="en-US" sz="1800" b="1" dirty="0">
                <a:latin typeface="Arial" pitchFamily="34" charset="0"/>
                <a:cs typeface="Arial" pitchFamily="34" charset="0"/>
              </a:rPr>
              <a:t> |</a:t>
            </a:r>
            <a:r>
              <a:rPr lang="en-US" sz="1800" b="1" dirty="0" err="1">
                <a:latin typeface="Arial" pitchFamily="34" charset="0"/>
                <a:cs typeface="Arial" pitchFamily="34" charset="0"/>
              </a:rPr>
              <a:t>wc</a:t>
            </a:r>
            <a:r>
              <a:rPr lang="en-US" sz="1800" b="1" dirty="0">
                <a:latin typeface="Arial" pitchFamily="34" charset="0"/>
                <a:cs typeface="Arial" pitchFamily="34" charset="0"/>
              </a:rPr>
              <a:t> (</a:t>
            </a:r>
            <a:r>
              <a:rPr lang="en-US" sz="1600" b="1" dirty="0" err="1">
                <a:latin typeface="Arial" pitchFamily="34" charset="0"/>
                <a:cs typeface="Arial" pitchFamily="34" charset="0"/>
              </a:rPr>
              <a:t>wc</a:t>
            </a:r>
            <a:r>
              <a:rPr lang="en-US" sz="1600" b="1" dirty="0">
                <a:latin typeface="Arial" pitchFamily="34" charset="0"/>
                <a:cs typeface="Arial" pitchFamily="34" charset="0"/>
              </a:rPr>
              <a:t> </a:t>
            </a:r>
            <a:r>
              <a:rPr lang="en-US" sz="1600" dirty="0">
                <a:latin typeface="Arial" pitchFamily="34" charset="0"/>
                <a:cs typeface="Arial" pitchFamily="34" charset="0"/>
              </a:rPr>
              <a:t>– </a:t>
            </a:r>
            <a:r>
              <a:rPr lang="en-US" sz="1600" dirty="0">
                <a:solidFill>
                  <a:srgbClr val="0070C0"/>
                </a:solidFill>
                <a:latin typeface="Arial" pitchFamily="34" charset="0"/>
                <a:cs typeface="Arial" pitchFamily="34" charset="0"/>
              </a:rPr>
              <a:t>counts the number of characters, words and lines</a:t>
            </a:r>
            <a:r>
              <a:rPr lang="en-US" sz="1600" dirty="0">
                <a:latin typeface="Arial" pitchFamily="34" charset="0"/>
                <a:cs typeface="Arial" pitchFamily="34" charset="0"/>
              </a:rPr>
              <a:t>)</a:t>
            </a:r>
          </a:p>
          <a:p>
            <a:pPr lvl="1">
              <a:defRPr/>
            </a:pPr>
            <a:r>
              <a:rPr lang="en-US" sz="1800" dirty="0">
                <a:latin typeface="Arial" pitchFamily="34" charset="0"/>
                <a:cs typeface="Arial" pitchFamily="34" charset="0"/>
              </a:rPr>
              <a:t>Not limited to just one pipe,  can string multiple pipes together</a:t>
            </a:r>
          </a:p>
          <a:p>
            <a:pPr marL="457200" lvl="1" indent="0">
              <a:buNone/>
              <a:defRPr/>
            </a:pPr>
            <a:endParaRPr lang="en-US" sz="1800" dirty="0">
              <a:latin typeface="Arial" pitchFamily="34" charset="0"/>
              <a:cs typeface="Arial" pitchFamily="34" charset="0"/>
            </a:endParaRPr>
          </a:p>
          <a:p>
            <a:pPr marL="0" indent="0">
              <a:buNone/>
              <a:defRPr/>
            </a:pPr>
            <a:r>
              <a:rPr lang="en-US" sz="2000" b="1" dirty="0">
                <a:latin typeface="Arial" pitchFamily="34" charset="0"/>
                <a:cs typeface="Arial" pitchFamily="34" charset="0"/>
              </a:rPr>
              <a:t>&gt;, &lt;</a:t>
            </a:r>
            <a:r>
              <a:rPr lang="en-US" sz="2000" dirty="0">
                <a:latin typeface="Arial" pitchFamily="34" charset="0"/>
                <a:cs typeface="Arial" pitchFamily="34" charset="0"/>
              </a:rPr>
              <a:t>  - </a:t>
            </a:r>
            <a:r>
              <a:rPr lang="en-US" sz="2000" dirty="0">
                <a:solidFill>
                  <a:srgbClr val="FF0000"/>
                </a:solidFill>
                <a:latin typeface="Arial" pitchFamily="34" charset="0"/>
                <a:cs typeface="Arial" pitchFamily="34" charset="0"/>
              </a:rPr>
              <a:t>redirection of files </a:t>
            </a:r>
          </a:p>
          <a:p>
            <a:pPr lvl="1">
              <a:defRPr/>
            </a:pPr>
            <a:r>
              <a:rPr lang="en-US" sz="1800" b="1" dirty="0">
                <a:latin typeface="Arial" pitchFamily="34" charset="0"/>
                <a:cs typeface="Arial" pitchFamily="34" charset="0"/>
              </a:rPr>
              <a:t>command &gt;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output of command (or program) is sent to a file called </a:t>
            </a:r>
            <a:r>
              <a:rPr lang="en-US" sz="1800" i="1" dirty="0">
                <a:solidFill>
                  <a:srgbClr val="FF0000"/>
                </a:solidFill>
                <a:latin typeface="Arial" pitchFamily="34" charset="0"/>
                <a:cs typeface="Arial" pitchFamily="34" charset="0"/>
              </a:rPr>
              <a:t>filename </a:t>
            </a:r>
            <a:r>
              <a:rPr lang="en-US" sz="1800" dirty="0">
                <a:solidFill>
                  <a:srgbClr val="FF0000"/>
                </a:solidFill>
                <a:latin typeface="Arial" pitchFamily="34" charset="0"/>
                <a:cs typeface="Arial" pitchFamily="34" charset="0"/>
              </a:rPr>
              <a:t>instead of being displayed on the screen</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b="1" dirty="0">
                <a:latin typeface="Arial" pitchFamily="34" charset="0"/>
                <a:cs typeface="Arial" pitchFamily="34" charset="0"/>
              </a:rPr>
              <a:t> </a:t>
            </a:r>
            <a:r>
              <a:rPr lang="en-US" sz="1600" b="1" dirty="0" err="1">
                <a:latin typeface="Arial" pitchFamily="34" charset="0"/>
                <a:cs typeface="Arial" pitchFamily="34" charset="0"/>
              </a:rPr>
              <a:t>ls</a:t>
            </a:r>
            <a:r>
              <a:rPr lang="en-US" sz="1600" b="1" dirty="0">
                <a:latin typeface="Arial" pitchFamily="34" charset="0"/>
                <a:cs typeface="Arial" pitchFamily="34" charset="0"/>
              </a:rPr>
              <a:t> &gt; </a:t>
            </a:r>
            <a:r>
              <a:rPr lang="en-US" sz="1600" b="1" i="1" dirty="0" err="1">
                <a:latin typeface="Arial" pitchFamily="34" charset="0"/>
                <a:cs typeface="Arial" pitchFamily="34" charset="0"/>
              </a:rPr>
              <a:t>file_list</a:t>
            </a:r>
            <a:endParaRPr lang="en-US" sz="1600" b="1" i="1" dirty="0">
              <a:latin typeface="Arial" pitchFamily="34" charset="0"/>
              <a:cs typeface="Arial" pitchFamily="34" charset="0"/>
            </a:endParaRPr>
          </a:p>
          <a:p>
            <a:pPr marL="1371600" lvl="3" indent="0">
              <a:buNone/>
              <a:defRPr/>
            </a:pPr>
            <a:endParaRPr lang="en-US" sz="1600" b="1" i="1" dirty="0">
              <a:latin typeface="Arial" pitchFamily="34" charset="0"/>
              <a:cs typeface="Arial" pitchFamily="34" charset="0"/>
            </a:endParaRPr>
          </a:p>
          <a:p>
            <a:pPr lvl="1">
              <a:defRPr/>
            </a:pPr>
            <a:r>
              <a:rPr lang="en-US" sz="1800" b="1" dirty="0">
                <a:latin typeface="Arial" pitchFamily="34" charset="0"/>
                <a:cs typeface="Arial" pitchFamily="34" charset="0"/>
              </a:rPr>
              <a:t>command &lt;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the file </a:t>
            </a:r>
            <a:r>
              <a:rPr lang="en-US" sz="1800" i="1" dirty="0">
                <a:solidFill>
                  <a:srgbClr val="FF0000"/>
                </a:solidFill>
                <a:latin typeface="Arial" pitchFamily="34" charset="0"/>
                <a:cs typeface="Arial" pitchFamily="34" charset="0"/>
              </a:rPr>
              <a:t>filename</a:t>
            </a:r>
            <a:r>
              <a:rPr lang="en-US" sz="1800" dirty="0">
                <a:solidFill>
                  <a:srgbClr val="FF0000"/>
                </a:solidFill>
                <a:latin typeface="Arial" pitchFamily="34" charset="0"/>
                <a:cs typeface="Arial" pitchFamily="34" charset="0"/>
              </a:rPr>
              <a:t> is the input to the command or program</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i="1" dirty="0">
                <a:latin typeface="Arial" pitchFamily="34" charset="0"/>
                <a:cs typeface="Arial" pitchFamily="34" charset="0"/>
              </a:rPr>
              <a:t> </a:t>
            </a:r>
            <a:r>
              <a:rPr lang="en-US" sz="1600" b="1" dirty="0" err="1">
                <a:latin typeface="Arial" pitchFamily="34" charset="0"/>
                <a:cs typeface="Arial" pitchFamily="34" charset="0"/>
              </a:rPr>
              <a:t>xplor</a:t>
            </a:r>
            <a:r>
              <a:rPr lang="en-US" sz="1600" i="1" dirty="0">
                <a:latin typeface="Arial" pitchFamily="34" charset="0"/>
                <a:cs typeface="Arial" pitchFamily="34" charset="0"/>
              </a:rPr>
              <a:t> </a:t>
            </a:r>
            <a:r>
              <a:rPr lang="en-US" sz="1600" dirty="0">
                <a:latin typeface="Arial" pitchFamily="34" charset="0"/>
                <a:cs typeface="Arial" pitchFamily="34" charset="0"/>
              </a:rPr>
              <a:t>&lt; </a:t>
            </a:r>
            <a:r>
              <a:rPr lang="en-US" sz="1600" i="1" dirty="0">
                <a:latin typeface="Arial" pitchFamily="34" charset="0"/>
                <a:cs typeface="Arial" pitchFamily="34" charset="0"/>
              </a:rPr>
              <a:t>psf.inp</a:t>
            </a:r>
            <a:r>
              <a:rPr lang="en-US" sz="1600" dirty="0">
                <a:latin typeface="Arial" pitchFamily="34" charset="0"/>
                <a:cs typeface="Arial" pitchFamily="34" charset="0"/>
              </a:rPr>
              <a:t> </a:t>
            </a:r>
            <a:endParaRPr lang="en-US" sz="1600" i="1" dirty="0">
              <a:latin typeface="Arial" pitchFamily="34" charset="0"/>
              <a:cs typeface="Arial" pitchFamily="34" charset="0"/>
            </a:endParaRPr>
          </a:p>
          <a:p>
            <a:pPr marL="457200" lvl="1" indent="0">
              <a:buNone/>
              <a:defRPr/>
            </a:pPr>
            <a:endParaRPr lang="en-US" dirty="0" smtClean="0"/>
          </a:p>
          <a:p>
            <a:pPr>
              <a:buNone/>
              <a:defRPr/>
            </a:pPr>
            <a:endParaRPr lang="en-US" dirty="0"/>
          </a:p>
        </p:txBody>
      </p:sp>
      <p:sp>
        <p:nvSpPr>
          <p:cNvPr id="51203" name="Title 1"/>
          <p:cNvSpPr txBox="1">
            <a:spLocks/>
          </p:cNvSpPr>
          <p:nvPr/>
        </p:nvSpPr>
        <p:spPr bwMode="auto">
          <a:xfrm>
            <a:off x="2328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Pipes and Redirection</a:t>
            </a:r>
          </a:p>
        </p:txBody>
      </p:sp>
    </p:spTree>
    <p:extLst>
      <p:ext uri="{BB962C8B-B14F-4D97-AF65-F5344CB8AC3E}">
        <p14:creationId xmlns:p14="http://schemas.microsoft.com/office/powerpoint/2010/main" val="311203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expectation is you did the codeacademy.com “learn the command line” training and have a familiarity with the Linux/Unix tools</a:t>
            </a:r>
          </a:p>
          <a:p>
            <a:r>
              <a:rPr lang="en-US" dirty="0" smtClean="0"/>
              <a:t>Today we will brush over them and expand a little upon them</a:t>
            </a:r>
          </a:p>
          <a:p>
            <a:pPr lvl="1"/>
            <a:r>
              <a:rPr lang="en-US" dirty="0" err="1"/>
              <a:t>s</a:t>
            </a:r>
            <a:r>
              <a:rPr lang="en-US" dirty="0" err="1" smtClean="0"/>
              <a:t>udo</a:t>
            </a:r>
            <a:endParaRPr lang="en-US" dirty="0" smtClean="0"/>
          </a:p>
          <a:p>
            <a:pPr lvl="1"/>
            <a:endParaRPr lang="en-US" dirty="0"/>
          </a:p>
        </p:txBody>
      </p:sp>
    </p:spTree>
    <p:extLst>
      <p:ext uri="{BB962C8B-B14F-4D97-AF65-F5344CB8AC3E}">
        <p14:creationId xmlns:p14="http://schemas.microsoft.com/office/powerpoint/2010/main" val="3902843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119312" y="4572000"/>
            <a:ext cx="4038600" cy="1600200"/>
          </a:xfrm>
        </p:spPr>
        <p:txBody>
          <a:bodyPr>
            <a:normAutofit fontScale="92500" lnSpcReduction="10000"/>
          </a:bodyPr>
          <a:lstStyle/>
          <a:p>
            <a:r>
              <a:rPr lang="en-US" dirty="0" smtClean="0"/>
              <a:t>Linux is an O/S </a:t>
            </a:r>
            <a:r>
              <a:rPr lang="en-US" dirty="0" smtClean="0"/>
              <a:t>kernel written </a:t>
            </a:r>
            <a:r>
              <a:rPr lang="en-US" dirty="0" smtClean="0"/>
              <a:t>by Linus Torvalds and others AND</a:t>
            </a:r>
          </a:p>
          <a:p>
            <a:pPr marL="109728" indent="0">
              <a:buNone/>
            </a:pPr>
            <a:endParaRPr lang="en-US" dirty="0" smtClean="0"/>
          </a:p>
        </p:txBody>
      </p:sp>
      <p:sp>
        <p:nvSpPr>
          <p:cNvPr id="6" name="Content Placeholder 5"/>
          <p:cNvSpPr>
            <a:spLocks noGrp="1"/>
          </p:cNvSpPr>
          <p:nvPr>
            <p:ph sz="half" idx="2"/>
          </p:nvPr>
        </p:nvSpPr>
        <p:spPr>
          <a:xfrm>
            <a:off x="6319971" y="4314464"/>
            <a:ext cx="4038600" cy="2314937"/>
          </a:xfrm>
        </p:spPr>
        <p:txBody>
          <a:bodyPr>
            <a:normAutofit fontScale="92500" lnSpcReduction="10000"/>
          </a:bodyPr>
          <a:lstStyle/>
          <a:p>
            <a:r>
              <a:rPr lang="en-US" dirty="0"/>
              <a:t>a set of small programs written by Richard Stallman and others</a:t>
            </a:r>
            <a:r>
              <a:rPr lang="en-US" dirty="0" smtClean="0"/>
              <a:t>. They are the GNU utilities.</a:t>
            </a:r>
          </a:p>
          <a:p>
            <a:pPr marL="109728" indent="0">
              <a:buNone/>
            </a:pPr>
            <a:r>
              <a:rPr lang="en-US" u="sng" dirty="0"/>
              <a:t>http://www.gnu.org/</a:t>
            </a:r>
          </a:p>
          <a:p>
            <a:pPr marL="109728" indent="0">
              <a:buNone/>
            </a:pPr>
            <a:r>
              <a:rPr lang="en-US" dirty="0"/>
              <a:t> </a:t>
            </a:r>
          </a:p>
          <a:p>
            <a:endParaRPr lang="en-US" dirty="0"/>
          </a:p>
        </p:txBody>
      </p:sp>
      <p:sp>
        <p:nvSpPr>
          <p:cNvPr id="3" name="Title 2"/>
          <p:cNvSpPr>
            <a:spLocks noGrp="1"/>
          </p:cNvSpPr>
          <p:nvPr>
            <p:ph type="title"/>
          </p:nvPr>
        </p:nvSpPr>
        <p:spPr>
          <a:xfrm>
            <a:off x="2057400" y="228600"/>
            <a:ext cx="8458200" cy="990600"/>
          </a:xfrm>
        </p:spPr>
        <p:txBody>
          <a:bodyPr>
            <a:normAutofit fontScale="90000"/>
          </a:bodyPr>
          <a:lstStyle/>
          <a:p>
            <a:r>
              <a:rPr lang="en-US" dirty="0" smtClean="0"/>
              <a:t>What is Linux?</a:t>
            </a:r>
            <a:br>
              <a:rPr lang="en-US" dirty="0" smtClean="0"/>
            </a:br>
            <a:r>
              <a:rPr lang="en-US" dirty="0"/>
              <a:t>Linux + GNU Utilities = Free Unix</a:t>
            </a:r>
            <a:endParaRPr lang="en-US" dirty="0"/>
          </a:p>
        </p:txBody>
      </p:sp>
      <p:pic>
        <p:nvPicPr>
          <p:cNvPr id="4" name="Picture 2" descr="https://encrypted-tbn0.google.com/images?q=tbn:ANd9GcQdpM3JZ5ZuVCLdjhlb_cX6FWRwWJtaeZf1JFJiXrpT7Airpf4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1447801"/>
            <a:ext cx="2679781" cy="2679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VfZiLVlrSAKi-hGnJpZ_eRWjQL4quEjNXi5WS8w1jbe3EgkQ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785" y="1444907"/>
            <a:ext cx="1959015" cy="30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001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Linux </a:t>
            </a:r>
            <a:r>
              <a:rPr lang="en-US" dirty="0"/>
              <a:t>is a Unix clone written from scratch by Linus Torvalds with assistance from a loosely-knit team of hackers across the Net</a:t>
            </a:r>
            <a:r>
              <a:rPr lang="en-US" dirty="0" smtClean="0"/>
              <a:t>.</a:t>
            </a:r>
          </a:p>
          <a:p>
            <a:r>
              <a:rPr lang="en-US" dirty="0"/>
              <a:t>Unix is a multitasking, multi-user computer operating system originally developed in 1969 by a group of AT&amp;T employees at Bell </a:t>
            </a:r>
            <a:r>
              <a:rPr lang="en-US" dirty="0" smtClean="0"/>
              <a:t>Labs.</a:t>
            </a:r>
          </a:p>
          <a:p>
            <a:r>
              <a:rPr lang="en-US" dirty="0" smtClean="0"/>
              <a:t>Linux and Unix strive to be POSIX compliant.</a:t>
            </a:r>
          </a:p>
          <a:p>
            <a:r>
              <a:rPr lang="en-US" dirty="0" smtClean="0"/>
              <a:t>64% of the world’s servers run some variant of Unix or Linux. </a:t>
            </a:r>
            <a:endParaRPr lang="en-US" dirty="0" smtClean="0"/>
          </a:p>
          <a:p>
            <a:pPr lvl="1"/>
            <a:r>
              <a:rPr lang="en-US" dirty="0" smtClean="0"/>
              <a:t>The </a:t>
            </a:r>
            <a:r>
              <a:rPr lang="en-US" dirty="0" smtClean="0"/>
              <a:t>Android </a:t>
            </a:r>
            <a:r>
              <a:rPr lang="en-US" dirty="0" smtClean="0"/>
              <a:t>phone, the Kindle, and a bunch of </a:t>
            </a:r>
            <a:r>
              <a:rPr lang="en-US" dirty="0" err="1" smtClean="0"/>
              <a:t>IoT’s</a:t>
            </a:r>
            <a:r>
              <a:rPr lang="en-US" dirty="0" smtClean="0"/>
              <a:t> </a:t>
            </a:r>
            <a:r>
              <a:rPr lang="en-US" dirty="0" smtClean="0"/>
              <a:t>run Linux</a:t>
            </a:r>
            <a:r>
              <a:rPr lang="en-US" dirty="0" smtClean="0"/>
              <a:t>.</a:t>
            </a:r>
          </a:p>
          <a:p>
            <a:pPr lvl="1"/>
            <a:r>
              <a:rPr lang="en-US" dirty="0" smtClean="0"/>
              <a:t>Apple’s </a:t>
            </a:r>
            <a:r>
              <a:rPr lang="en-US" dirty="0" err="1" smtClean="0"/>
              <a:t>macOS</a:t>
            </a:r>
            <a:r>
              <a:rPr lang="en-US" dirty="0" smtClean="0"/>
              <a:t> is a UNIX and POSIX compliant</a:t>
            </a:r>
            <a:endParaRPr lang="en-US" dirty="0" smtClean="0"/>
          </a:p>
          <a:p>
            <a:pPr lvl="1"/>
            <a:endParaRPr lang="en-US" dirty="0"/>
          </a:p>
        </p:txBody>
      </p:sp>
      <p:sp>
        <p:nvSpPr>
          <p:cNvPr id="2" name="Title 1"/>
          <p:cNvSpPr>
            <a:spLocks noGrp="1"/>
          </p:cNvSpPr>
          <p:nvPr>
            <p:ph type="title"/>
          </p:nvPr>
        </p:nvSpPr>
        <p:spPr/>
        <p:txBody>
          <a:bodyPr/>
          <a:lstStyle/>
          <a:p>
            <a:r>
              <a:rPr lang="en-US" dirty="0" smtClean="0"/>
              <a:t>What is Linux?</a:t>
            </a:r>
            <a:endParaRPr lang="en-US" dirty="0"/>
          </a:p>
        </p:txBody>
      </p:sp>
    </p:spTree>
    <p:extLst>
      <p:ext uri="{BB962C8B-B14F-4D97-AF65-F5344CB8AC3E}">
        <p14:creationId xmlns:p14="http://schemas.microsoft.com/office/powerpoint/2010/main" val="323463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9762" y="228600"/>
            <a:ext cx="8305800" cy="762000"/>
          </a:xfrm>
        </p:spPr>
        <p:txBody>
          <a:bodyPr>
            <a:normAutofit fontScale="90000"/>
          </a:bodyPr>
          <a:lstStyle/>
          <a:p>
            <a:pPr algn="ctr"/>
            <a:r>
              <a:rPr lang="en-US" dirty="0" smtClean="0"/>
              <a:t>Linux Has Many Distributions</a:t>
            </a:r>
            <a:endParaRPr lang="en-US" dirty="0"/>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143000"/>
            <a:ext cx="7400925" cy="37528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91" y="5048251"/>
            <a:ext cx="3256584" cy="1537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91678" y="5605670"/>
            <a:ext cx="6231258" cy="369332"/>
          </a:xfrm>
          <a:prstGeom prst="rect">
            <a:avLst/>
          </a:prstGeom>
          <a:noFill/>
        </p:spPr>
        <p:txBody>
          <a:bodyPr wrap="none" rtlCol="0">
            <a:spAutoFit/>
          </a:bodyPr>
          <a:lstStyle/>
          <a:p>
            <a:r>
              <a:rPr lang="en-US" dirty="0" smtClean="0"/>
              <a:t>We will use </a:t>
            </a:r>
            <a:r>
              <a:rPr lang="en-US" dirty="0" err="1" smtClean="0"/>
              <a:t>Raspbian</a:t>
            </a:r>
            <a:r>
              <a:rPr lang="en-US" dirty="0" smtClean="0"/>
              <a:t> on a Raspberry Pi 3 … it is based off </a:t>
            </a:r>
            <a:r>
              <a:rPr lang="en-US" dirty="0" err="1" smtClean="0"/>
              <a:t>debian</a:t>
            </a:r>
            <a:endParaRPr lang="en-US" dirty="0"/>
          </a:p>
        </p:txBody>
      </p:sp>
    </p:spTree>
    <p:extLst>
      <p:ext uri="{BB962C8B-B14F-4D97-AF65-F5344CB8AC3E}">
        <p14:creationId xmlns:p14="http://schemas.microsoft.com/office/powerpoint/2010/main" val="6561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the Linux </a:t>
            </a:r>
            <a:r>
              <a:rPr lang="en-US" dirty="0" smtClean="0"/>
              <a:t>Intro Begin</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1" y="1447800"/>
            <a:ext cx="6007893" cy="40052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1447800"/>
            <a:ext cx="2743200" cy="2209800"/>
          </a:xfrm>
          <a:prstGeom prst="rect">
            <a:avLst/>
          </a:prstGeom>
        </p:spPr>
      </p:pic>
      <p:sp>
        <p:nvSpPr>
          <p:cNvPr id="6" name="TextBox 5"/>
          <p:cNvSpPr txBox="1"/>
          <p:nvPr/>
        </p:nvSpPr>
        <p:spPr>
          <a:xfrm>
            <a:off x="3352800" y="5666510"/>
            <a:ext cx="3048000" cy="369332"/>
          </a:xfrm>
          <a:prstGeom prst="rect">
            <a:avLst/>
          </a:prstGeom>
          <a:noFill/>
        </p:spPr>
        <p:txBody>
          <a:bodyPr wrap="square" rtlCol="0">
            <a:spAutoFit/>
          </a:bodyPr>
          <a:lstStyle/>
          <a:p>
            <a:r>
              <a:rPr lang="en-US" dirty="0"/>
              <a:t>The Ideal Lab Facility</a:t>
            </a:r>
            <a:endParaRPr lang="en-US" dirty="0"/>
          </a:p>
        </p:txBody>
      </p:sp>
      <p:sp>
        <p:nvSpPr>
          <p:cNvPr id="7" name="TextBox 6"/>
          <p:cNvSpPr txBox="1"/>
          <p:nvPr/>
        </p:nvSpPr>
        <p:spPr>
          <a:xfrm>
            <a:off x="7829550" y="3810000"/>
            <a:ext cx="2628900" cy="369332"/>
          </a:xfrm>
          <a:prstGeom prst="rect">
            <a:avLst/>
          </a:prstGeom>
          <a:noFill/>
        </p:spPr>
        <p:txBody>
          <a:bodyPr wrap="square" rtlCol="0">
            <a:spAutoFit/>
          </a:bodyPr>
          <a:lstStyle/>
          <a:p>
            <a:r>
              <a:rPr lang="en-US" dirty="0"/>
              <a:t>Your Instructor Today</a:t>
            </a:r>
            <a:endParaRPr lang="en-US" dirty="0"/>
          </a:p>
        </p:txBody>
      </p:sp>
    </p:spTree>
    <p:extLst>
      <p:ext uri="{BB962C8B-B14F-4D97-AF65-F5344CB8AC3E}">
        <p14:creationId xmlns:p14="http://schemas.microsoft.com/office/powerpoint/2010/main" val="32725325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Linux File System</a:t>
            </a:r>
            <a:endParaRPr lang="en-US" dirty="0"/>
          </a:p>
        </p:txBody>
      </p:sp>
      <p:pic>
        <p:nvPicPr>
          <p:cNvPr id="7" name="Picture Placeholder 6"/>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3154016" y="1331844"/>
            <a:ext cx="8360539" cy="5408682"/>
          </a:xfrm>
        </p:spPr>
      </p:pic>
      <p:sp>
        <p:nvSpPr>
          <p:cNvPr id="6" name="Text Placeholder 5"/>
          <p:cNvSpPr>
            <a:spLocks noGrp="1"/>
          </p:cNvSpPr>
          <p:nvPr>
            <p:ph type="body" sz="half" idx="4294967295"/>
          </p:nvPr>
        </p:nvSpPr>
        <p:spPr>
          <a:xfrm>
            <a:off x="0" y="6257993"/>
            <a:ext cx="6450496" cy="600007"/>
          </a:xfrm>
        </p:spPr>
        <p:txBody>
          <a:bodyPr/>
          <a:lstStyle/>
          <a:p>
            <a:r>
              <a:rPr lang="en-US" dirty="0" smtClean="0"/>
              <a:t>A Typical Linux File System</a:t>
            </a:r>
            <a:endParaRPr lang="en-US" dirty="0"/>
          </a:p>
        </p:txBody>
      </p:sp>
    </p:spTree>
    <p:extLst>
      <p:ext uri="{BB962C8B-B14F-4D97-AF65-F5344CB8AC3E}">
        <p14:creationId xmlns:p14="http://schemas.microsoft.com/office/powerpoint/2010/main" val="3896205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upload.wikimedia.org/wikipedia/commons/e/e7/Bash_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836" y="0"/>
            <a:ext cx="5038164"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upload.wikimedia.org/wikipedia/commons/thumb/8/82/Gnu-bash-logo.svg/320px-Gnu-bash-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88" y="187532"/>
            <a:ext cx="304800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018" y="1885916"/>
            <a:ext cx="6751981" cy="1477328"/>
          </a:xfrm>
          <a:prstGeom prst="rect">
            <a:avLst/>
          </a:prstGeom>
        </p:spPr>
        <p:txBody>
          <a:bodyPr wrap="square">
            <a:spAutoFit/>
          </a:bodyPr>
          <a:lstStyle/>
          <a:p>
            <a:r>
              <a:rPr lang="en-US" b="1" dirty="0" smtClean="0"/>
              <a:t>Bash</a:t>
            </a:r>
            <a:r>
              <a:rPr lang="en-US" dirty="0" smtClean="0"/>
              <a:t> is a Unix shell and command language written by Brian Fox for the GNU Project as a free software replacement for the Bourne shell. First released in 1989, it has been distributed widely as the default login shell for most Linux distributions and Apple's </a:t>
            </a:r>
            <a:r>
              <a:rPr lang="en-US" dirty="0" err="1" smtClean="0"/>
              <a:t>macOS</a:t>
            </a:r>
            <a:r>
              <a:rPr lang="en-US" dirty="0" smtClean="0"/>
              <a:t> (formerly OS X). A version is also available for Windows 10.</a:t>
            </a:r>
            <a:endParaRPr lang="en-US" dirty="0"/>
          </a:p>
        </p:txBody>
      </p:sp>
      <p:pic>
        <p:nvPicPr>
          <p:cNvPr id="11270" name="Picture 6" descr="Image result for git-bas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088" y="4312064"/>
            <a:ext cx="1810026" cy="18100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45114" y="4478413"/>
            <a:ext cx="4631635" cy="1477328"/>
          </a:xfrm>
          <a:prstGeom prst="rect">
            <a:avLst/>
          </a:prstGeom>
          <a:noFill/>
        </p:spPr>
        <p:txBody>
          <a:bodyPr wrap="square" rtlCol="0">
            <a:spAutoFit/>
          </a:bodyPr>
          <a:lstStyle/>
          <a:p>
            <a:r>
              <a:rPr lang="en-US" dirty="0" smtClean="0"/>
              <a:t>However, since we are on Windows, we will use </a:t>
            </a:r>
            <a:r>
              <a:rPr lang="en-US" dirty="0" err="1" smtClean="0"/>
              <a:t>git</a:t>
            </a:r>
            <a:r>
              <a:rPr lang="en-US" dirty="0" smtClean="0"/>
              <a:t>-bash to practice today. Later, we will use it to login to our Linux robots.</a:t>
            </a:r>
          </a:p>
          <a:p>
            <a:endParaRPr lang="en-US" dirty="0"/>
          </a:p>
          <a:p>
            <a:r>
              <a:rPr lang="en-US" dirty="0" smtClean="0"/>
              <a:t>Also, later, we will cover the </a:t>
            </a:r>
            <a:r>
              <a:rPr lang="en-US" dirty="0" err="1" smtClean="0"/>
              <a:t>git</a:t>
            </a:r>
            <a:r>
              <a:rPr lang="en-US" dirty="0" smtClean="0"/>
              <a:t> part of </a:t>
            </a:r>
            <a:r>
              <a:rPr lang="en-US" dirty="0" err="1" smtClean="0"/>
              <a:t>git</a:t>
            </a:r>
            <a:r>
              <a:rPr lang="en-US" dirty="0" smtClean="0"/>
              <a:t>-bash.</a:t>
            </a:r>
            <a:endParaRPr lang="en-US" dirty="0"/>
          </a:p>
        </p:txBody>
      </p:sp>
    </p:spTree>
    <p:extLst>
      <p:ext uri="{BB962C8B-B14F-4D97-AF65-F5344CB8AC3E}">
        <p14:creationId xmlns:p14="http://schemas.microsoft.com/office/powerpoint/2010/main" val="314961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2328863" y="34448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Introduction to Linux/Unix</a:t>
            </a:r>
          </a:p>
        </p:txBody>
      </p:sp>
      <p:sp>
        <p:nvSpPr>
          <p:cNvPr id="4" name="Rectangle 5"/>
          <p:cNvSpPr>
            <a:spLocks noChangeArrowheads="1"/>
          </p:cNvSpPr>
          <p:nvPr/>
        </p:nvSpPr>
        <p:spPr bwMode="auto">
          <a:xfrm>
            <a:off x="1643064" y="3960813"/>
            <a:ext cx="8815387"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FontTx/>
              <a:buChar char="–"/>
              <a:defRPr/>
            </a:pPr>
            <a:r>
              <a:rPr lang="en-US" sz="2000" dirty="0">
                <a:solidFill>
                  <a:srgbClr val="000000"/>
                </a:solidFill>
                <a:cs typeface="Arial" pitchFamily="34" charset="0"/>
              </a:rPr>
              <a:t>Three Common Linux Commands: </a:t>
            </a:r>
            <a:r>
              <a:rPr lang="en-US" sz="2000" b="1" dirty="0" err="1">
                <a:solidFill>
                  <a:srgbClr val="000000"/>
                </a:solidFill>
                <a:cs typeface="Arial" pitchFamily="34" charset="0"/>
              </a:rPr>
              <a:t>pwd</a:t>
            </a:r>
            <a:r>
              <a:rPr lang="en-US" sz="2000" dirty="0">
                <a:solidFill>
                  <a:srgbClr val="000000"/>
                </a:solidFill>
                <a:cs typeface="Arial" pitchFamily="34" charset="0"/>
              </a:rPr>
              <a:t>,  </a:t>
            </a:r>
            <a:r>
              <a:rPr lang="en-US" sz="2000" b="1" dirty="0" err="1">
                <a:solidFill>
                  <a:srgbClr val="000000"/>
                </a:solidFill>
                <a:cs typeface="Arial" pitchFamily="34" charset="0"/>
              </a:rPr>
              <a:t>ls</a:t>
            </a:r>
            <a:r>
              <a:rPr lang="en-US" sz="2000" b="1" dirty="0">
                <a:solidFill>
                  <a:srgbClr val="000000"/>
                </a:solidFill>
                <a:cs typeface="Arial" pitchFamily="34" charset="0"/>
              </a:rPr>
              <a:t> </a:t>
            </a:r>
            <a:r>
              <a:rPr lang="en-US" sz="2000" dirty="0">
                <a:solidFill>
                  <a:srgbClr val="000000"/>
                </a:solidFill>
                <a:cs typeface="Arial" pitchFamily="34" charset="0"/>
              </a:rPr>
              <a:t>and</a:t>
            </a:r>
            <a:r>
              <a:rPr lang="en-US" sz="2000" b="1" dirty="0">
                <a:solidFill>
                  <a:srgbClr val="000000"/>
                </a:solidFill>
                <a:cs typeface="Arial" pitchFamily="34" charset="0"/>
              </a:rPr>
              <a:t> cd</a:t>
            </a:r>
          </a:p>
          <a:p>
            <a:pPr marL="1143000" lvl="2" indent="-228600">
              <a:spcBef>
                <a:spcPct val="20000"/>
              </a:spcBef>
              <a:buFontTx/>
              <a:buChar char="•"/>
              <a:defRPr/>
            </a:pPr>
            <a:r>
              <a:rPr lang="en-US" b="1" dirty="0" err="1">
                <a:cs typeface="Arial" pitchFamily="34" charset="0"/>
              </a:rPr>
              <a:t>pwd</a:t>
            </a:r>
            <a:r>
              <a:rPr lang="en-US" dirty="0">
                <a:solidFill>
                  <a:srgbClr val="FF0000"/>
                </a:solidFill>
                <a:cs typeface="Arial" pitchFamily="34" charset="0"/>
              </a:rPr>
              <a:t> – identifies the current path or directory</a:t>
            </a:r>
          </a:p>
          <a:p>
            <a:pPr marL="1143000" lvl="2" indent="-228600">
              <a:spcBef>
                <a:spcPct val="20000"/>
              </a:spcBef>
              <a:buFontTx/>
              <a:buChar char="•"/>
              <a:defRPr/>
            </a:pPr>
            <a:r>
              <a:rPr lang="en-US" b="1" dirty="0" err="1">
                <a:cs typeface="Arial" pitchFamily="34" charset="0"/>
              </a:rPr>
              <a:t>ls</a:t>
            </a:r>
            <a:r>
              <a:rPr lang="en-US" b="1" dirty="0">
                <a:cs typeface="Arial" pitchFamily="34" charset="0"/>
              </a:rPr>
              <a:t> </a:t>
            </a:r>
            <a:r>
              <a:rPr lang="en-US" dirty="0">
                <a:cs typeface="Arial" pitchFamily="34" charset="0"/>
              </a:rPr>
              <a:t>– </a:t>
            </a:r>
            <a:r>
              <a:rPr lang="en-US" dirty="0">
                <a:solidFill>
                  <a:srgbClr val="FF0000"/>
                </a:solidFill>
                <a:cs typeface="Arial" pitchFamily="34" charset="0"/>
              </a:rPr>
              <a:t>list the files and folders in the current directory</a:t>
            </a:r>
          </a:p>
          <a:p>
            <a:pPr marL="1143000" lvl="2" indent="-228600">
              <a:spcBef>
                <a:spcPct val="20000"/>
              </a:spcBef>
              <a:buFontTx/>
              <a:buChar char="•"/>
              <a:defRPr/>
            </a:pPr>
            <a:r>
              <a:rPr lang="en-US" b="1" dirty="0">
                <a:cs typeface="Arial" pitchFamily="34" charset="0"/>
              </a:rPr>
              <a:t>cd</a:t>
            </a:r>
            <a:r>
              <a:rPr lang="en-US" dirty="0">
                <a:solidFill>
                  <a:srgbClr val="FF0000"/>
                </a:solidFill>
                <a:cs typeface="Arial" pitchFamily="34" charset="0"/>
              </a:rPr>
              <a:t> </a:t>
            </a:r>
            <a:r>
              <a:rPr lang="en-US" i="1" dirty="0">
                <a:cs typeface="Arial" pitchFamily="34" charset="0"/>
              </a:rPr>
              <a:t>path</a:t>
            </a:r>
            <a:r>
              <a:rPr lang="en-US" dirty="0">
                <a:solidFill>
                  <a:srgbClr val="FF0000"/>
                </a:solidFill>
                <a:cs typeface="Arial" pitchFamily="34" charset="0"/>
              </a:rPr>
              <a:t> - move to the defined path (change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(move up one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 move up two directories)</a:t>
            </a:r>
            <a:endParaRPr lang="en-US" sz="1400" dirty="0">
              <a:cs typeface="Arial" pitchFamily="34" charset="0"/>
            </a:endParaRPr>
          </a:p>
          <a:p>
            <a:pPr lvl="1">
              <a:spcBef>
                <a:spcPct val="20000"/>
              </a:spcBef>
              <a:defRPr/>
            </a:pPr>
            <a:endParaRPr lang="en-US" dirty="0">
              <a:solidFill>
                <a:srgbClr val="FF0000"/>
              </a:solidFill>
            </a:endParaRPr>
          </a:p>
          <a:p>
            <a:pPr lvl="2">
              <a:spcBef>
                <a:spcPct val="20000"/>
              </a:spcBef>
              <a:defRPr/>
            </a:pPr>
            <a:endParaRPr lang="en-US" dirty="0">
              <a:solidFill>
                <a:srgbClr val="FF0000"/>
              </a:solidFill>
            </a:endParaRPr>
          </a:p>
          <a:p>
            <a:pPr marL="1143000" lvl="2" indent="-228600">
              <a:spcBef>
                <a:spcPct val="20000"/>
              </a:spcBef>
              <a:buFontTx/>
              <a:buChar char="•"/>
              <a:defRPr/>
            </a:pPr>
            <a:endParaRPr lang="en-US" dirty="0">
              <a:solidFill>
                <a:srgbClr val="FF0000"/>
              </a:solidFill>
            </a:endParaRPr>
          </a:p>
        </p:txBody>
      </p:sp>
      <p:pic>
        <p:nvPicPr>
          <p:cNvPr id="44036" name="Picture 5"/>
          <p:cNvPicPr>
            <a:picLocks noChangeAspect="1"/>
          </p:cNvPicPr>
          <p:nvPr/>
        </p:nvPicPr>
        <p:blipFill>
          <a:blip r:embed="rId2">
            <a:extLst>
              <a:ext uri="{28A0092B-C50C-407E-A947-70E740481C1C}">
                <a14:useLocalDpi xmlns:a14="http://schemas.microsoft.com/office/drawing/2010/main" val="0"/>
              </a:ext>
            </a:extLst>
          </a:blip>
          <a:srcRect b="53053"/>
          <a:stretch>
            <a:fillRect/>
          </a:stretch>
        </p:blipFill>
        <p:spPr bwMode="auto">
          <a:xfrm>
            <a:off x="2195514" y="1347788"/>
            <a:ext cx="78009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740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778</Words>
  <Application>Microsoft Office PowerPoint</Application>
  <PresentationFormat>Widescreen</PresentationFormat>
  <Paragraphs>124</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PowerPoint Presentation</vt:lpstr>
      <vt:lpstr>Overview</vt:lpstr>
      <vt:lpstr>What is Linux? Linux + GNU Utilities = Free Unix</vt:lpstr>
      <vt:lpstr>What is Linux?</vt:lpstr>
      <vt:lpstr>Linux Has Many Distributions</vt:lpstr>
      <vt:lpstr>Let the Linux Intro Begin!</vt:lpstr>
      <vt:lpstr>The Linux File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Walchko, Kevin J Maj USAF USAFA USAFA/DFEC</dc:creator>
  <cp:lastModifiedBy>Walchko, Kevin J Maj USAF USAFA USAFA/DFEC</cp:lastModifiedBy>
  <cp:revision>8</cp:revision>
  <dcterms:created xsi:type="dcterms:W3CDTF">2017-06-26T16:44:09Z</dcterms:created>
  <dcterms:modified xsi:type="dcterms:W3CDTF">2017-06-26T17:53:52Z</dcterms:modified>
</cp:coreProperties>
</file>