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2" r:id="rId3"/>
    <p:sldId id="258" r:id="rId4"/>
    <p:sldId id="257" r:id="rId5"/>
    <p:sldId id="259" r:id="rId6"/>
    <p:sldId id="261" r:id="rId7"/>
    <p:sldId id="263" r:id="rId8"/>
    <p:sldId id="265" r:id="rId9"/>
    <p:sldId id="262" r:id="rId10"/>
    <p:sldId id="264" r:id="rId11"/>
    <p:sldId id="269" r:id="rId12"/>
    <p:sldId id="303" r:id="rId13"/>
    <p:sldId id="318" r:id="rId14"/>
    <p:sldId id="320" r:id="rId15"/>
    <p:sldId id="326" r:id="rId16"/>
    <p:sldId id="325" r:id="rId17"/>
    <p:sldId id="328" r:id="rId18"/>
    <p:sldId id="329" r:id="rId19"/>
    <p:sldId id="330" r:id="rId20"/>
    <p:sldId id="331" r:id="rId21"/>
    <p:sldId id="332" r:id="rId22"/>
    <p:sldId id="266" r:id="rId23"/>
    <p:sldId id="267" r:id="rId24"/>
    <p:sldId id="268" r:id="rId25"/>
    <p:sldId id="278" r:id="rId26"/>
    <p:sldId id="279" r:id="rId27"/>
    <p:sldId id="280" r:id="rId28"/>
    <p:sldId id="281" r:id="rId29"/>
    <p:sldId id="282" r:id="rId30"/>
    <p:sldId id="294" r:id="rId31"/>
    <p:sldId id="297" r:id="rId32"/>
    <p:sldId id="298" r:id="rId33"/>
    <p:sldId id="299" r:id="rId34"/>
    <p:sldId id="300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8" y="-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C811BEE-337F-4C7C-84E9-88C0950F901C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600933-1FEB-4166-AD97-FFFC4F0AD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40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1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00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82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37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9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4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1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3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7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49F3C-A5AF-4345-B09B-854CE03B6FC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1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51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7FB01-56F2-4223-9BCC-31765C61AB2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2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215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7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2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1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0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5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15D1-042B-430B-BFF1-B4A81C183E23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2FF0-8E2C-4280-8AFF-1685CFE7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pyth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78" y="1087821"/>
            <a:ext cx="9753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Basic Datatypes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z = 5 </a:t>
            </a:r>
            <a:r>
              <a:rPr lang="en-US" altLang="en-US" dirty="0" smtClean="0">
                <a:solidFill>
                  <a:schemeClr val="accent2"/>
                </a:solidFill>
              </a:rPr>
              <a:t>// </a:t>
            </a:r>
            <a:r>
              <a:rPr lang="en-US" altLang="en-US" dirty="0">
                <a:solidFill>
                  <a:schemeClr val="accent2"/>
                </a:solidFill>
              </a:rPr>
              <a:t>2  </a:t>
            </a:r>
            <a:r>
              <a:rPr lang="en-US" altLang="en-US" dirty="0" smtClean="0">
                <a:solidFill>
                  <a:schemeClr val="accent2"/>
                </a:solidFill>
              </a:rPr>
              <a:t># </a:t>
            </a:r>
            <a:r>
              <a:rPr lang="en-US" altLang="en-US" dirty="0">
                <a:solidFill>
                  <a:schemeClr val="accent2"/>
                </a:solidFill>
              </a:rPr>
              <a:t>2, </a:t>
            </a:r>
            <a:r>
              <a:rPr lang="en-US" altLang="en-US" dirty="0" err="1" smtClean="0">
                <a:solidFill>
                  <a:schemeClr val="accent2"/>
                </a:solidFill>
              </a:rPr>
              <a:t>int</a:t>
            </a:r>
            <a:r>
              <a:rPr lang="en-US" altLang="en-US" dirty="0" smtClean="0">
                <a:solidFill>
                  <a:schemeClr val="accent2"/>
                </a:solidFill>
              </a:rPr>
              <a:t> div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Floats</a:t>
            </a:r>
          </a:p>
          <a:p>
            <a:pPr lvl="1">
              <a:buNone/>
            </a:pPr>
            <a:r>
              <a:rPr lang="en-US" altLang="en-US" dirty="0">
                <a:solidFill>
                  <a:schemeClr val="accent2"/>
                </a:solidFill>
              </a:rPr>
              <a:t>z = 5/2  or  x = 3.456</a:t>
            </a:r>
          </a:p>
          <a:p>
            <a:r>
              <a:rPr lang="en-US" altLang="en-US" dirty="0"/>
              <a:t>Strings</a:t>
            </a:r>
          </a:p>
          <a:p>
            <a:pPr lvl="1"/>
            <a:r>
              <a:rPr lang="en-US" altLang="en-US" sz="2600" dirty="0"/>
              <a:t>Can use </a:t>
            </a:r>
            <a:r>
              <a:rPr lang="en-US" altLang="en-US" sz="2600" dirty="0" smtClean="0"/>
              <a:t>“ </a:t>
            </a:r>
            <a:r>
              <a:rPr lang="en-US" altLang="en-US" sz="2600" dirty="0"/>
              <a:t>or </a:t>
            </a:r>
            <a:r>
              <a:rPr lang="en-US" altLang="en-US" sz="2600" dirty="0" smtClean="0"/>
              <a:t>‘:</a:t>
            </a:r>
            <a:r>
              <a:rPr lang="en-US" altLang="en-US" sz="2600" dirty="0" smtClean="0">
                <a:solidFill>
                  <a:schemeClr val="accent2"/>
                </a:solidFill>
              </a:rPr>
              <a:t>“ab” </a:t>
            </a:r>
            <a:r>
              <a:rPr lang="en-US" altLang="en-US" sz="2600" dirty="0" smtClean="0"/>
              <a:t>== </a:t>
            </a:r>
            <a:r>
              <a:rPr lang="en-US" altLang="en-US" sz="2600" dirty="0">
                <a:solidFill>
                  <a:schemeClr val="accent2"/>
                </a:solidFill>
              </a:rPr>
              <a:t>‘</a:t>
            </a:r>
            <a:r>
              <a:rPr lang="en-US" altLang="en-US" sz="2600" dirty="0" smtClean="0">
                <a:solidFill>
                  <a:schemeClr val="accent2"/>
                </a:solidFill>
              </a:rPr>
              <a:t>ab’</a:t>
            </a:r>
          </a:p>
          <a:p>
            <a:r>
              <a:rPr lang="en-US" altLang="en-US" dirty="0" smtClean="0"/>
              <a:t>Bools</a:t>
            </a:r>
          </a:p>
          <a:p>
            <a:pPr lvl="1"/>
            <a:r>
              <a:rPr lang="en-US" altLang="en-US" dirty="0" smtClean="0"/>
              <a:t>True or False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or Hash</a:t>
            </a:r>
          </a:p>
          <a:p>
            <a:pPr lvl="1"/>
            <a:r>
              <a:rPr lang="en-US" dirty="0" smtClean="0"/>
              <a:t>bob = {‘a’: 5, ‘b’: 6}</a:t>
            </a:r>
          </a:p>
          <a:p>
            <a:pPr lvl="1"/>
            <a:r>
              <a:rPr lang="en-US" dirty="0" smtClean="0"/>
              <a:t>bob[‘a’]  </a:t>
            </a:r>
            <a:r>
              <a:rPr lang="en-US" dirty="0" smtClean="0">
                <a:sym typeface="Wingdings" panose="05000000000000000000" pitchFamily="2" charset="2"/>
              </a:rPr>
              <a:t> 5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len</a:t>
            </a:r>
            <a:r>
              <a:rPr lang="en-US" dirty="0" smtClean="0">
                <a:sym typeface="Wingdings" panose="05000000000000000000" pitchFamily="2" charset="2"/>
              </a:rPr>
              <a:t>(bob)   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Array or list (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mutable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ob = [1,2,3,4,5]</a:t>
            </a:r>
          </a:p>
          <a:p>
            <a:pPr lvl="1"/>
            <a:r>
              <a:rPr lang="en-US" dirty="0" smtClean="0"/>
              <a:t>bob[3]  </a:t>
            </a:r>
            <a:r>
              <a:rPr lang="en-US" dirty="0" smtClean="0">
                <a:sym typeface="Wingdings" panose="05000000000000000000" pitchFamily="2" charset="2"/>
              </a:rPr>
              <a:t>  4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Tuple (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immutable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bob = (1,2,3,4)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ob[0]  </a:t>
            </a:r>
            <a:r>
              <a:rPr lang="en-US" dirty="0" smtClean="0">
                <a:sym typeface="Wingdings" panose="05000000000000000000" pitchFamily="2" charset="2"/>
              </a:rPr>
              <a:t> 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2965" y="365125"/>
            <a:ext cx="383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Using: from __future__ import division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6538" indent="-236538"/>
            <a:r>
              <a:rPr lang="en-US" altLang="en-US" sz="3200" dirty="0"/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x</a:t>
            </a:r>
            <a:r>
              <a:rPr lang="en-US" altLang="en-US" dirty="0">
                <a:latin typeface="Courier New" panose="02070309020205020404" pitchFamily="49" charset="0"/>
              </a:rPr>
              <a:t>, y = 2, </a:t>
            </a:r>
            <a:r>
              <a:rPr lang="en-US" altLang="en-US" dirty="0" smtClean="0">
                <a:latin typeface="Courier New" panose="02070309020205020404" pitchFamily="49" charset="0"/>
              </a:rPr>
              <a:t>3       now x = 2 and y = 3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bob = {‘a’: [1,2,3]}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x, y, z = bob[‘a’]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236538" indent="-236538">
              <a:buNone/>
            </a:pPr>
            <a:r>
              <a:rPr lang="en-US" altLang="en-US" sz="3200" dirty="0">
                <a:solidFill>
                  <a:srgbClr val="000000"/>
                </a:solidFill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x, y = y, x</a:t>
            </a:r>
          </a:p>
          <a:p>
            <a:pPr marL="236538" indent="-236538"/>
            <a:r>
              <a:rPr lang="en-US" altLang="en-US" sz="3200" dirty="0"/>
              <a:t>Assignments can be chained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a = b = x = 2</a:t>
            </a:r>
          </a:p>
        </p:txBody>
      </p:sp>
    </p:spTree>
    <p:extLst>
      <p:ext uri="{BB962C8B-B14F-4D97-AF65-F5344CB8AC3E}">
        <p14:creationId xmlns:p14="http://schemas.microsoft.com/office/powerpoint/2010/main" val="12039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51" name="Group 27"/>
          <p:cNvGrpSpPr>
            <a:grpSpLocks/>
          </p:cNvGrpSpPr>
          <p:nvPr/>
        </p:nvGrpSpPr>
        <p:grpSpPr bwMode="auto">
          <a:xfrm>
            <a:off x="5715001" y="2971800"/>
            <a:ext cx="3052763" cy="1284288"/>
            <a:chOff x="861" y="624"/>
            <a:chExt cx="1923" cy="809"/>
          </a:xfrm>
        </p:grpSpPr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a</a:t>
              </a:r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3</a:t>
              </a:r>
            </a:p>
          </p:txBody>
        </p:sp>
        <p:sp>
          <p:nvSpPr>
            <p:cNvPr id="77836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1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b</a:t>
              </a:r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5718175" y="4724400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</a:t>
            </a: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6100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7167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7700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8234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5715000" y="5638800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b</a:t>
            </a:r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 flipV="1">
            <a:off x="6100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8772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8839200" y="518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124200" y="1981200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 = [1, 2, 3]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3124200" y="5181600"/>
            <a:ext cx="13244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a.append(4)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3124200" y="3429000"/>
            <a:ext cx="638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b = a</a:t>
            </a:r>
          </a:p>
        </p:txBody>
      </p:sp>
      <p:grpSp>
        <p:nvGrpSpPr>
          <p:cNvPr id="77862" name="Group 38"/>
          <p:cNvGrpSpPr>
            <a:grpSpLocks/>
          </p:cNvGrpSpPr>
          <p:nvPr/>
        </p:nvGrpSpPr>
        <p:grpSpPr bwMode="auto">
          <a:xfrm>
            <a:off x="5715000" y="1828800"/>
            <a:ext cx="3049588" cy="762000"/>
            <a:chOff x="2640" y="768"/>
            <a:chExt cx="1921" cy="480"/>
          </a:xfrm>
        </p:grpSpPr>
        <p:sp>
          <p:nvSpPr>
            <p:cNvPr id="77854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a</a:t>
              </a:r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6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77857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77858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3</a:t>
              </a:r>
            </a:p>
          </p:txBody>
        </p:sp>
      </p:grpSp>
      <p:sp>
        <p:nvSpPr>
          <p:cNvPr id="7786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a Shared List</a:t>
            </a:r>
          </a:p>
        </p:txBody>
      </p:sp>
    </p:spTree>
    <p:extLst>
      <p:ext uri="{BB962C8B-B14F-4D97-AF65-F5344CB8AC3E}">
        <p14:creationId xmlns:p14="http://schemas.microsoft.com/office/powerpoint/2010/main" val="9363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Catching </a:t>
            </a:r>
            <a:r>
              <a:rPr lang="en-US" altLang="en-US" dirty="0" smtClean="0"/>
              <a:t>Exceptions (Errors)</a:t>
            </a:r>
            <a:endParaRPr lang="en-US" alt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def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foo(x):</a:t>
            </a:r>
          </a:p>
          <a:p>
            <a:pPr lvl="1">
              <a:buFontTx/>
              <a:buNone/>
            </a:pPr>
            <a:r>
              <a:rPr lang="en-US" altLang="en-US" dirty="0"/>
              <a:t>    return 1/x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def</a:t>
            </a:r>
            <a:r>
              <a:rPr lang="en-US" altLang="en-US" dirty="0"/>
              <a:t> bar(x):</a:t>
            </a:r>
          </a:p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7030A0"/>
                </a:solidFill>
              </a:rPr>
              <a:t>try:</a:t>
            </a:r>
          </a:p>
          <a:p>
            <a:pPr lvl="1">
              <a:buFontTx/>
              <a:buNone/>
            </a:pPr>
            <a:r>
              <a:rPr lang="en-US" altLang="en-US" dirty="0"/>
              <a:t>        </a:t>
            </a:r>
            <a:r>
              <a:rPr lang="en-US" altLang="en-US" dirty="0" smtClean="0"/>
              <a:t>print( </a:t>
            </a:r>
            <a:r>
              <a:rPr lang="en-US" altLang="en-US" dirty="0"/>
              <a:t>foo(x</a:t>
            </a:r>
            <a:r>
              <a:rPr lang="en-US" altLang="en-US" dirty="0" smtClean="0"/>
              <a:t>) )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7030A0"/>
                </a:solidFill>
              </a:rPr>
              <a:t>except</a:t>
            </a:r>
            <a:r>
              <a:rPr lang="en-US" altLang="en-US" dirty="0"/>
              <a:t> </a:t>
            </a:r>
            <a:r>
              <a:rPr lang="en-US" altLang="en-US" dirty="0" err="1"/>
              <a:t>ZeroDivisionError</a:t>
            </a:r>
            <a:r>
              <a:rPr lang="en-US" altLang="en-US" dirty="0"/>
              <a:t>, message:</a:t>
            </a:r>
          </a:p>
          <a:p>
            <a:pPr lvl="1">
              <a:buFontTx/>
              <a:buNone/>
            </a:pPr>
            <a:r>
              <a:rPr lang="en-US" altLang="en-US" dirty="0"/>
              <a:t>        print "Can’t divide by zero:", message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bar(0)</a:t>
            </a:r>
          </a:p>
        </p:txBody>
      </p:sp>
    </p:spTree>
    <p:extLst>
      <p:ext uri="{BB962C8B-B14F-4D97-AF65-F5344CB8AC3E}">
        <p14:creationId xmlns:p14="http://schemas.microsoft.com/office/powerpoint/2010/main" val="25884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Raising </a:t>
            </a:r>
            <a:r>
              <a:rPr lang="en-US" altLang="en-US" dirty="0" smtClean="0"/>
              <a:t>Exceptions (Errors)</a:t>
            </a:r>
            <a:endParaRPr lang="en-US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raise </a:t>
            </a:r>
            <a:r>
              <a:rPr lang="en-US" altLang="en-US" dirty="0" smtClean="0">
                <a:solidFill>
                  <a:srgbClr val="00B0F0"/>
                </a:solidFill>
              </a:rPr>
              <a:t>Exception</a:t>
            </a:r>
            <a:endParaRPr lang="en-US" altLang="en-US" dirty="0">
              <a:solidFill>
                <a:srgbClr val="00B0F0"/>
              </a:solidFill>
            </a:endParaRPr>
          </a:p>
          <a:p>
            <a:r>
              <a:rPr lang="en-US" altLang="en-US" dirty="0"/>
              <a:t>raise </a:t>
            </a:r>
            <a:r>
              <a:rPr lang="en-US" altLang="en-US" dirty="0">
                <a:solidFill>
                  <a:srgbClr val="00B0F0"/>
                </a:solidFill>
              </a:rPr>
              <a:t>Exception</a:t>
            </a:r>
            <a:r>
              <a:rPr lang="en-US" altLang="en-US" dirty="0"/>
              <a:t>("k out of range")</a:t>
            </a:r>
          </a:p>
          <a:p>
            <a:r>
              <a:rPr lang="en-US" altLang="en-US" dirty="0"/>
              <a:t>raise </a:t>
            </a:r>
            <a:r>
              <a:rPr lang="en-US" altLang="en-US" dirty="0">
                <a:solidFill>
                  <a:srgbClr val="00B0F0"/>
                </a:solidFill>
              </a:rPr>
              <a:t>Exception</a:t>
            </a:r>
            <a:r>
              <a:rPr lang="en-US" altLang="en-US" dirty="0"/>
              <a:t>, "k out of range"</a:t>
            </a:r>
          </a:p>
          <a:p>
            <a:r>
              <a:rPr lang="en-US" altLang="en-US" dirty="0">
                <a:solidFill>
                  <a:srgbClr val="7030A0"/>
                </a:solidFill>
              </a:rPr>
              <a:t>try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i="1" dirty="0"/>
              <a:t>something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7030A0"/>
                </a:solidFill>
              </a:rPr>
              <a:t>except</a:t>
            </a:r>
            <a:r>
              <a:rPr lang="en-US" altLang="en-US" dirty="0"/>
              <a:t>:	</a:t>
            </a:r>
            <a:r>
              <a:rPr lang="en-US" altLang="en-US" dirty="0">
                <a:solidFill>
                  <a:srgbClr val="00B050"/>
                </a:solidFill>
              </a:rPr>
              <a:t># catch everything</a:t>
            </a:r>
            <a:br>
              <a:rPr lang="en-US" altLang="en-US" dirty="0">
                <a:solidFill>
                  <a:srgbClr val="00B05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smtClean="0"/>
              <a:t>print("Oops“)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raise	</a:t>
            </a:r>
            <a:r>
              <a:rPr lang="en-US" altLang="en-US" dirty="0">
                <a:solidFill>
                  <a:srgbClr val="00B050"/>
                </a:solidFill>
              </a:rPr>
              <a:t># </a:t>
            </a:r>
            <a:r>
              <a:rPr lang="en-US" altLang="en-US" dirty="0" smtClean="0">
                <a:solidFill>
                  <a:srgbClr val="00B050"/>
                </a:solidFill>
              </a:rPr>
              <a:t>raise the exception that called this exception</a:t>
            </a:r>
            <a:endParaRPr lang="en-US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2C5A-1295-4127-9B23-E87967B135E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range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range</a:t>
            </a:r>
            <a:r>
              <a:rPr lang="en-US" altLang="en-US" dirty="0"/>
              <a:t> function specifies a range of integers: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range(</a:t>
            </a:r>
            <a:r>
              <a:rPr lang="en-US" altLang="en-US" b="1" i="1" dirty="0"/>
              <a:t>start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stop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	- the integers between </a:t>
            </a:r>
            <a:r>
              <a:rPr lang="en-US" altLang="en-US" b="1" i="1" dirty="0"/>
              <a:t>start</a:t>
            </a:r>
            <a:r>
              <a:rPr lang="en-US" altLang="en-US" dirty="0"/>
              <a:t> (inclusive)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	  and </a:t>
            </a:r>
            <a:r>
              <a:rPr lang="en-US" altLang="en-US" b="1" i="1" dirty="0"/>
              <a:t>stop</a:t>
            </a:r>
            <a:r>
              <a:rPr lang="en-US" altLang="en-US" dirty="0"/>
              <a:t> (exclusive)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It can also accept a third value specifying the change between values.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range(</a:t>
            </a:r>
            <a:r>
              <a:rPr lang="en-US" altLang="en-US" b="1" i="1" dirty="0"/>
              <a:t>start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stop</a:t>
            </a:r>
            <a:r>
              <a:rPr lang="en-US" altLang="en-US" b="1" i="1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step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- the integers between </a:t>
            </a:r>
            <a:r>
              <a:rPr lang="en-US" altLang="en-US" b="1" i="1" dirty="0"/>
              <a:t>start</a:t>
            </a:r>
            <a:r>
              <a:rPr lang="en-US" altLang="en-US" dirty="0"/>
              <a:t> (inclusive)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	  and </a:t>
            </a:r>
            <a:r>
              <a:rPr lang="en-US" altLang="en-US" b="1" i="1" dirty="0"/>
              <a:t>stop</a:t>
            </a:r>
            <a:r>
              <a:rPr lang="en-US" altLang="en-US" dirty="0"/>
              <a:t> (exclusive) by </a:t>
            </a:r>
            <a:r>
              <a:rPr lang="en-US" altLang="en-US" b="1" i="1" dirty="0"/>
              <a:t>step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for x in range(5, 0, </a:t>
            </a:r>
            <a:r>
              <a:rPr lang="en-US" altLang="en-US" b="1" dirty="0">
                <a:latin typeface="Courier New" panose="02070309020205020404" pitchFamily="49" charset="0"/>
              </a:rPr>
              <a:t>-1</a:t>
            </a:r>
            <a:r>
              <a:rPr lang="en-US" altLang="en-US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print x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print("</a:t>
            </a:r>
            <a:r>
              <a:rPr lang="en-US" altLang="en-US" dirty="0">
                <a:latin typeface="Courier New" panose="02070309020205020404" pitchFamily="49" charset="0"/>
              </a:rPr>
              <a:t>Blastoff</a:t>
            </a:r>
            <a:r>
              <a:rPr lang="en-US" altLang="en-US" dirty="0" smtClean="0">
                <a:latin typeface="Courier New" panose="02070309020205020404" pitchFamily="49" charset="0"/>
              </a:rPr>
              <a:t>!“)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Output: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5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4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3 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2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1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Blastoff!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b="1" dirty="0"/>
              <a:t>Exercise: </a:t>
            </a:r>
            <a:r>
              <a:rPr lang="en-US" altLang="en-US" dirty="0"/>
              <a:t>How would we print the "99 Bottles of Beer" song?</a:t>
            </a:r>
          </a:p>
        </p:txBody>
      </p:sp>
    </p:spTree>
    <p:extLst>
      <p:ext uri="{BB962C8B-B14F-4D97-AF65-F5344CB8AC3E}">
        <p14:creationId xmlns:p14="http://schemas.microsoft.com/office/powerpoint/2010/main" val="8192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1449-AC72-4014-90C9-E01EC0D91FDC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Courier New" panose="02070309020205020404" pitchFamily="49" charset="0"/>
              </a:rPr>
              <a:t>for</a:t>
            </a:r>
            <a:r>
              <a:rPr lang="en-US" altLang="en-US" sz="1800" b="1" dirty="0"/>
              <a:t> loop</a:t>
            </a:r>
            <a:r>
              <a:rPr lang="en-US" altLang="en-US" sz="1800" dirty="0"/>
              <a:t>: Repeats a set of statements over a group of values.</a:t>
            </a:r>
          </a:p>
          <a:p>
            <a:pPr lvl="1">
              <a:lnSpc>
                <a:spcPct val="90000"/>
              </a:lnSpc>
            </a:pPr>
            <a:endParaRPr lang="en-US" altLang="en-US" sz="7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Syntax: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for </a:t>
            </a:r>
            <a:r>
              <a:rPr lang="en-US" altLang="en-US" sz="1600" b="1" i="1" dirty="0" err="1"/>
              <a:t>variableName</a:t>
            </a:r>
            <a:r>
              <a:rPr lang="en-US" altLang="en-US" sz="1600" dirty="0">
                <a:latin typeface="Courier New" panose="02070309020205020404" pitchFamily="49" charset="0"/>
              </a:rPr>
              <a:t> in </a:t>
            </a:r>
            <a:r>
              <a:rPr lang="en-US" altLang="en-US" sz="1600" b="1" i="1" dirty="0" err="1"/>
              <a:t>groupOfValues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/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We indent the statements to be repeated with tabs or spaces.</a:t>
            </a:r>
          </a:p>
          <a:p>
            <a:pPr lvl="2">
              <a:lnSpc>
                <a:spcPct val="90000"/>
              </a:lnSpc>
            </a:pPr>
            <a:r>
              <a:rPr lang="en-US" altLang="en-US" sz="1400" b="1" i="1" dirty="0" err="1"/>
              <a:t>variableName</a:t>
            </a:r>
            <a:r>
              <a:rPr lang="en-US" altLang="en-US" sz="1400" dirty="0"/>
              <a:t> gives a name to each value, so you can refer to it in the </a:t>
            </a:r>
            <a:r>
              <a:rPr lang="en-US" altLang="en-US" sz="1400" b="1" i="1" dirty="0"/>
              <a:t>statements</a:t>
            </a:r>
            <a:r>
              <a:rPr lang="en-US" altLang="en-US" sz="1400" dirty="0"/>
              <a:t>.</a:t>
            </a:r>
            <a:endParaRPr lang="en-US" altLang="en-US" sz="600" dirty="0"/>
          </a:p>
          <a:p>
            <a:pPr lvl="2">
              <a:lnSpc>
                <a:spcPct val="90000"/>
              </a:lnSpc>
            </a:pPr>
            <a:r>
              <a:rPr lang="en-US" altLang="en-US" sz="1400" b="1" i="1" dirty="0" err="1"/>
              <a:t>groupOfValues</a:t>
            </a:r>
            <a:r>
              <a:rPr lang="en-US" altLang="en-US" sz="1400" dirty="0"/>
              <a:t> can be a range of integers, specified with the </a:t>
            </a:r>
            <a:r>
              <a:rPr lang="en-US" altLang="en-US" sz="1400" dirty="0">
                <a:latin typeface="Courier New" panose="02070309020205020404" pitchFamily="49" charset="0"/>
              </a:rPr>
              <a:t>range</a:t>
            </a:r>
            <a:r>
              <a:rPr lang="en-US" altLang="en-US" sz="1400" dirty="0"/>
              <a:t> function.</a:t>
            </a:r>
          </a:p>
          <a:p>
            <a:pPr lvl="1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 dirty="0"/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for x in range(1, 6):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print(x</a:t>
            </a:r>
            <a:r>
              <a:rPr lang="en-US" altLang="en-US" sz="1600" dirty="0">
                <a:latin typeface="Courier New" panose="02070309020205020404" pitchFamily="49" charset="0"/>
              </a:rPr>
              <a:t>, "squared is", x * </a:t>
            </a:r>
            <a:r>
              <a:rPr lang="en-US" altLang="en-US" sz="1600" dirty="0" smtClean="0">
                <a:latin typeface="Courier New" panose="02070309020205020404" pitchFamily="49" charset="0"/>
              </a:rPr>
              <a:t>x)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Output: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5 squared is 25</a:t>
            </a:r>
          </a:p>
        </p:txBody>
      </p:sp>
    </p:spTree>
    <p:extLst>
      <p:ext uri="{BB962C8B-B14F-4D97-AF65-F5344CB8AC3E}">
        <p14:creationId xmlns:p14="http://schemas.microsoft.com/office/powerpoint/2010/main" val="94257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47856-78CD-4284-B0CA-03589C1A8BB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b="1" dirty="0"/>
              <a:t> statement</a:t>
            </a:r>
            <a:r>
              <a:rPr lang="en-US" altLang="en-US" dirty="0"/>
              <a:t>: Executes a group of statements only if a certain condition is true.  Otherwise, the statements are skipped.</a:t>
            </a:r>
          </a:p>
          <a:p>
            <a:pPr lvl="1">
              <a:lnSpc>
                <a:spcPct val="80000"/>
              </a:lnSpc>
            </a:pPr>
            <a:endParaRPr lang="en-US" altLang="en-US" sz="700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</a:t>
            </a:r>
            <a:r>
              <a:rPr lang="en-US" altLang="en-US" b="1" i="1" dirty="0"/>
              <a:t>condition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/>
              <a:t>statements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/>
              <a:t>	</a:t>
            </a:r>
            <a:r>
              <a:rPr lang="en-US" altLang="en-US" sz="1700" dirty="0" err="1">
                <a:latin typeface="Courier New" panose="02070309020205020404" pitchFamily="49" charset="0"/>
              </a:rPr>
              <a:t>gpa</a:t>
            </a:r>
            <a:r>
              <a:rPr lang="en-US" altLang="en-US" sz="1700" dirty="0">
                <a:latin typeface="Courier New" panose="02070309020205020404" pitchFamily="49" charset="0"/>
              </a:rPr>
              <a:t> = 3.4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	if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gpa</a:t>
            </a:r>
            <a:r>
              <a:rPr lang="en-US" altLang="en-US" sz="1700" b="1" dirty="0">
                <a:latin typeface="Courier New" panose="02070309020205020404" pitchFamily="49" charset="0"/>
              </a:rPr>
              <a:t>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    </a:t>
            </a:r>
            <a:r>
              <a:rPr lang="en-US" altLang="en-US" sz="1700" dirty="0" smtClean="0">
                <a:latin typeface="Courier New" panose="02070309020205020404" pitchFamily="49" charset="0"/>
              </a:rPr>
              <a:t>print("Your </a:t>
            </a:r>
            <a:r>
              <a:rPr lang="en-US" altLang="en-US" sz="1700" dirty="0">
                <a:latin typeface="Courier New" panose="02070309020205020404" pitchFamily="49" charset="0"/>
              </a:rPr>
              <a:t>application is accepted</a:t>
            </a:r>
            <a:r>
              <a:rPr lang="en-US" altLang="en-US" sz="1700" dirty="0" smtClean="0">
                <a:latin typeface="Courier New" panose="02070309020205020404" pitchFamily="49" charset="0"/>
              </a:rPr>
              <a:t>.“)</a:t>
            </a:r>
            <a:endParaRPr lang="en-US" altLang="en-US" sz="1700" dirty="0">
              <a:latin typeface="Courier New" panose="02070309020205020404" pitchFamily="49" charset="0"/>
            </a:endParaRPr>
          </a:p>
        </p:txBody>
      </p:sp>
      <p:pic>
        <p:nvPicPr>
          <p:cNvPr id="1518596" name="Picture 4" descr="if_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256" y="3124200"/>
            <a:ext cx="2151063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927BD-4551-4EB3-8BAC-B1E977C6471B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520645" name="Picture 5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716" y="4722814"/>
            <a:ext cx="25908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if/else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Courier New" panose="02070309020205020404" pitchFamily="49" charset="0"/>
              </a:rPr>
              <a:t>if/else</a:t>
            </a:r>
            <a:r>
              <a:rPr lang="en-US" altLang="en-US" sz="1800" b="1" dirty="0"/>
              <a:t> statement</a:t>
            </a:r>
            <a:r>
              <a:rPr lang="en-US" altLang="en-US" sz="1800" dirty="0"/>
              <a:t>: Executes one block of statements if a certain condition is True, and a second block of statements if it is False.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/>
              <a:t>	</a:t>
            </a:r>
            <a:r>
              <a:rPr lang="en-US" altLang="en-US" sz="1500" dirty="0" err="1">
                <a:latin typeface="Courier New" panose="02070309020205020404" pitchFamily="49" charset="0"/>
              </a:rPr>
              <a:t>gpa</a:t>
            </a:r>
            <a:r>
              <a:rPr lang="en-US" altLang="en-US" sz="1500" dirty="0">
                <a:latin typeface="Courier New" panose="02070309020205020404" pitchFamily="49" charset="0"/>
              </a:rPr>
              <a:t> = 1.4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	if 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gpa</a:t>
            </a:r>
            <a:r>
              <a:rPr lang="en-US" altLang="en-US" sz="1500" b="1" dirty="0">
                <a:latin typeface="Courier New" panose="02070309020205020404" pitchFamily="49" charset="0"/>
              </a:rPr>
              <a:t>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	    </a:t>
            </a:r>
            <a:r>
              <a:rPr lang="en-US" altLang="en-US" sz="1500" dirty="0" smtClean="0">
                <a:latin typeface="Courier New" panose="02070309020205020404" pitchFamily="49" charset="0"/>
              </a:rPr>
              <a:t>print("Welcome </a:t>
            </a:r>
            <a:r>
              <a:rPr lang="en-US" altLang="en-US" sz="1500" dirty="0">
                <a:latin typeface="Courier New" panose="02070309020205020404" pitchFamily="49" charset="0"/>
              </a:rPr>
              <a:t>to Mars University</a:t>
            </a:r>
            <a:r>
              <a:rPr lang="en-US" altLang="en-US" sz="1500" dirty="0" smtClean="0">
                <a:latin typeface="Courier New" panose="02070309020205020404" pitchFamily="49" charset="0"/>
              </a:rPr>
              <a:t>!“)</a:t>
            </a:r>
            <a:endParaRPr lang="en-US" altLang="en-US" sz="15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	    </a:t>
            </a:r>
            <a:r>
              <a:rPr lang="en-US" altLang="en-US" sz="1500" dirty="0" smtClean="0">
                <a:latin typeface="Courier New" panose="02070309020205020404" pitchFamily="49" charset="0"/>
              </a:rPr>
              <a:t>print("Your </a:t>
            </a:r>
            <a:r>
              <a:rPr lang="en-US" altLang="en-US" sz="1500" dirty="0">
                <a:latin typeface="Courier New" panose="02070309020205020404" pitchFamily="49" charset="0"/>
              </a:rPr>
              <a:t>application is denied</a:t>
            </a:r>
            <a:r>
              <a:rPr lang="en-US" altLang="en-US" sz="1500" dirty="0" smtClean="0">
                <a:latin typeface="Courier New" panose="02070309020205020404" pitchFamily="49" charset="0"/>
              </a:rPr>
              <a:t>.“)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Multiple conditions can be chained with </a:t>
            </a:r>
            <a:r>
              <a:rPr lang="en-US" altLang="en-US" sz="1800" dirty="0" err="1">
                <a:latin typeface="Courier New" panose="02070309020205020404" pitchFamily="49" charset="0"/>
              </a:rPr>
              <a:t>elif</a:t>
            </a:r>
            <a:r>
              <a:rPr lang="en-US" altLang="en-US" sz="1800" dirty="0"/>
              <a:t> ("else if"):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elif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</p:txBody>
      </p:sp>
      <p:pic>
        <p:nvPicPr>
          <p:cNvPr id="1520644" name="Picture 4" descr="if_el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91" y="2424547"/>
            <a:ext cx="332105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6959E-DD00-4E5A-AF9E-A0349A75FB4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while</a:t>
            </a:r>
            <a:endParaRPr lang="en-US" altLang="en-US"/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1800" b="1" dirty="0">
                <a:latin typeface="Courier New" panose="02070309020205020404" pitchFamily="49" charset="0"/>
              </a:rPr>
              <a:t>while</a:t>
            </a:r>
            <a:r>
              <a:rPr lang="en-US" altLang="en-US" sz="1800" b="1" dirty="0"/>
              <a:t> loop</a:t>
            </a:r>
            <a:r>
              <a:rPr lang="en-US" altLang="en-US" sz="1800" dirty="0"/>
              <a:t>: Executes a group of statements as long as a condition is True.</a:t>
            </a:r>
          </a:p>
          <a:p>
            <a:pPr lvl="1"/>
            <a:r>
              <a:rPr lang="en-US" altLang="en-US" dirty="0"/>
              <a:t>good for </a:t>
            </a:r>
            <a:r>
              <a:rPr lang="en-US" altLang="en-US" i="1" dirty="0"/>
              <a:t>indefinite loops </a:t>
            </a:r>
            <a:r>
              <a:rPr lang="en-US" altLang="en-US" dirty="0"/>
              <a:t>(repeat an unknown number of times)</a:t>
            </a:r>
            <a:endParaRPr lang="en-US" altLang="en-US" i="1" dirty="0"/>
          </a:p>
          <a:p>
            <a:pPr lvl="1"/>
            <a:endParaRPr lang="en-US" altLang="en-US" sz="800" dirty="0"/>
          </a:p>
          <a:p>
            <a:r>
              <a:rPr lang="en-US" altLang="en-US" dirty="0"/>
              <a:t>Syntax: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</a:t>
            </a:r>
            <a:r>
              <a:rPr lang="en-US" altLang="en-US" b="1" i="1" dirty="0"/>
              <a:t>condition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/>
              <a:t>statements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number =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while number &lt; 200: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smtClean="0">
                <a:latin typeface="Courier New" panose="02070309020205020404" pitchFamily="49" charset="0"/>
              </a:rPr>
              <a:t>print(number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number = number * 2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Output: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1 2 4 8 16 32 64 128</a:t>
            </a:r>
            <a:endParaRPr lang="en-US" altLang="en-US" dirty="0"/>
          </a:p>
        </p:txBody>
      </p:sp>
      <p:pic>
        <p:nvPicPr>
          <p:cNvPr id="1496068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4" y="2961409"/>
            <a:ext cx="28956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python and why are we using it?</a:t>
            </a:r>
          </a:p>
          <a:p>
            <a:r>
              <a:rPr lang="en-US" dirty="0" smtClean="0"/>
              <a:t>Basics:</a:t>
            </a:r>
          </a:p>
          <a:p>
            <a:pPr lvl="1"/>
            <a:r>
              <a:rPr lang="en-US" dirty="0" smtClean="0"/>
              <a:t>general syntax</a:t>
            </a:r>
          </a:p>
          <a:p>
            <a:pPr lvl="1"/>
            <a:r>
              <a:rPr lang="en-US" dirty="0" smtClean="0"/>
              <a:t>for and while loops</a:t>
            </a:r>
          </a:p>
          <a:p>
            <a:pPr lvl="1"/>
            <a:r>
              <a:rPr lang="en-US" dirty="0" smtClean="0"/>
              <a:t>flow control with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Data types: tuples, lists, strings, 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789F-717E-45A0-BD14-538242AEB50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</a:t>
            </a:r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02980"/>
            <a:ext cx="10515600" cy="334715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Many logical expressions use </a:t>
            </a:r>
            <a:r>
              <a:rPr lang="en-US" altLang="en-US" i="1" dirty="0"/>
              <a:t>relational operators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Logical </a:t>
            </a:r>
            <a:r>
              <a:rPr lang="en-US" altLang="en-US" dirty="0"/>
              <a:t>expressions can be combined with </a:t>
            </a:r>
            <a:r>
              <a:rPr lang="en-US" altLang="en-US" i="1" dirty="0"/>
              <a:t>logical operators</a:t>
            </a:r>
            <a:r>
              <a:rPr lang="en-US" altLang="en-US" dirty="0"/>
              <a:t>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1500279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62764"/>
              </p:ext>
            </p:extLst>
          </p:nvPr>
        </p:nvGraphicFramePr>
        <p:xfrm>
          <a:off x="2558995" y="5095917"/>
          <a:ext cx="5245100" cy="1371600"/>
        </p:xfrm>
        <a:graphic>
          <a:graphicData uri="http://schemas.openxmlformats.org/drawingml/2006/table">
            <a:tbl>
              <a:tblPr/>
              <a:tblGrid>
                <a:gridCol w="1333500"/>
                <a:gridCol w="2914650"/>
                <a:gridCol w="996950"/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023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2168"/>
              </p:ext>
            </p:extLst>
          </p:nvPr>
        </p:nvGraphicFramePr>
        <p:xfrm>
          <a:off x="2474913" y="1936468"/>
          <a:ext cx="7585075" cy="2344741"/>
        </p:xfrm>
        <a:graphic>
          <a:graphicData uri="http://schemas.openxmlformats.org/drawingml/2006/table">
            <a:tbl>
              <a:tblPr/>
              <a:tblGrid>
                <a:gridCol w="1524000"/>
                <a:gridCol w="2641600"/>
                <a:gridCol w="1895475"/>
                <a:gridCol w="1524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These are slides of minimal value, but if you want to see more … go ahead!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i="1" smtClean="0"/>
              <a:t>Binding a variable</a:t>
            </a:r>
            <a:r>
              <a:rPr lang="en-US" altLang="en-US" b="0" smtClean="0"/>
              <a:t> in Python means setting a </a:t>
            </a:r>
            <a:r>
              <a:rPr lang="en-US" altLang="en-US" b="0" i="1" smtClean="0">
                <a:solidFill>
                  <a:schemeClr val="accent2"/>
                </a:solidFill>
              </a:rPr>
              <a:t>name</a:t>
            </a:r>
            <a:r>
              <a:rPr lang="en-US" altLang="en-US" b="0" smtClean="0"/>
              <a:t> to hold a </a:t>
            </a:r>
            <a:r>
              <a:rPr lang="en-US" altLang="en-US" b="0" i="1" smtClean="0">
                <a:solidFill>
                  <a:schemeClr val="accent2"/>
                </a:solidFill>
              </a:rPr>
              <a:t>reference</a:t>
            </a:r>
            <a:r>
              <a:rPr lang="en-US" altLang="en-US" b="0" smtClean="0"/>
              <a:t> to some </a:t>
            </a:r>
            <a:r>
              <a:rPr lang="en-US" altLang="en-US" b="0" i="1" smtClean="0">
                <a:solidFill>
                  <a:schemeClr val="accent2"/>
                </a:solidFill>
              </a:rPr>
              <a:t>object</a:t>
            </a:r>
            <a:endParaRPr lang="en-US" altLang="en-US" b="0" smtClean="0"/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 i="1" smtClean="0"/>
              <a:t>Assignment creates references, not copies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Names in Python do not have an intrinsic type,  objects have types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altLang="en-US" smtClean="0"/>
              <a:t>Python determines the type of the reference automatically based on what data is assigned to it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You create a name the first time it appears on the left side of an assignment expression:    </a:t>
            </a:r>
            <a:br>
              <a:rPr lang="en-US" altLang="en-US" b="0" smtClean="0"/>
            </a:br>
            <a:r>
              <a:rPr lang="en-US" altLang="en-US" sz="2000">
                <a:solidFill>
                  <a:schemeClr val="accent2"/>
                </a:solidFill>
                <a:latin typeface="Lucida Sans Typewriter" panose="020B0509030504030204" pitchFamily="49" charset="0"/>
              </a:rPr>
              <a:t>	x = 3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A reference is deleted via garbage collection after any names bound to it have passed out of scope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n-US" b="0" smtClean="0"/>
              <a:t>Python uses </a:t>
            </a:r>
            <a:r>
              <a:rPr lang="en-US" altLang="en-US" b="0" i="1" smtClean="0">
                <a:solidFill>
                  <a:schemeClr val="accent2"/>
                </a:solidFill>
              </a:rPr>
              <a:t>reference semantics</a:t>
            </a:r>
            <a:r>
              <a:rPr lang="en-US" altLang="en-US" b="0" smtClean="0"/>
              <a:t> (more later)</a:t>
            </a:r>
          </a:p>
        </p:txBody>
      </p:sp>
    </p:spTree>
    <p:extLst>
      <p:ext uri="{BB962C8B-B14F-4D97-AF65-F5344CB8AC3E}">
        <p14:creationId xmlns:p14="http://schemas.microsoft.com/office/powerpoint/2010/main" val="20588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Rules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Names are case sensitive and cannot start with a number.  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bob  Bob  _bob  _2_bob_  bob_2  BoB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are some reserved words: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2D2DB9"/>
                </a:solidFill>
              </a:rPr>
              <a:t>	</a:t>
            </a:r>
            <a:r>
              <a:rPr lang="en-US" altLang="en-US">
                <a:solidFill>
                  <a:srgbClr val="2D2DB9"/>
                </a:solidFill>
                <a:latin typeface="Courier New" panose="02070309020205020404" pitchFamily="49" charset="0"/>
              </a:rPr>
              <a:t>and, assert, break, class, continue, def, del, elif, else, except, exec, finally, for, from, global, if, import, in, is, lambda, not, or, pass, print, raise, return, try, while</a:t>
            </a:r>
          </a:p>
        </p:txBody>
      </p:sp>
    </p:spTree>
    <p:extLst>
      <p:ext uri="{BB962C8B-B14F-4D97-AF65-F5344CB8AC3E}">
        <p14:creationId xmlns:p14="http://schemas.microsoft.com/office/powerpoint/2010/main" val="273492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conventions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The Python community has these recommend-ed naming conventions</a:t>
            </a:r>
          </a:p>
          <a:p>
            <a:pPr marL="0" indent="0"/>
            <a:r>
              <a:rPr lang="en-US" altLang="en-US"/>
              <a:t>joined_lower for functions, methods and, attributes</a:t>
            </a:r>
          </a:p>
          <a:p>
            <a:pPr marL="0" indent="0"/>
            <a:r>
              <a:rPr lang="en-US" altLang="en-US"/>
              <a:t>joined_lower or ALL_CAPS for constants</a:t>
            </a:r>
          </a:p>
          <a:p>
            <a:pPr marL="0" indent="0"/>
            <a:r>
              <a:rPr lang="en-US" altLang="en-US"/>
              <a:t>StudlyCaps for classes</a:t>
            </a:r>
          </a:p>
          <a:p>
            <a:pPr marL="0" indent="0"/>
            <a:r>
              <a:rPr lang="en-US" altLang="en-US"/>
              <a:t>camelCase only to conform to pre-existing conventions</a:t>
            </a:r>
          </a:p>
          <a:p>
            <a:pPr marL="0" indent="0"/>
            <a:r>
              <a:rPr lang="en-US" altLang="en-US"/>
              <a:t>Attributes: interface, _internal, __private</a:t>
            </a:r>
          </a:p>
        </p:txBody>
      </p:sp>
    </p:spTree>
    <p:extLst>
      <p:ext uri="{BB962C8B-B14F-4D97-AF65-F5344CB8AC3E}">
        <p14:creationId xmlns:p14="http://schemas.microsoft.com/office/powerpoint/2010/main" val="6639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Slicing: return copy of a =subset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t = (23,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‘abc’</a:t>
            </a:r>
            <a:r>
              <a:rPr lang="en-US" altLang="en-US" b="0" smtClean="0">
                <a:latin typeface="Courier New" panose="02070309020205020404" pitchFamily="49" charset="0"/>
              </a:rPr>
              <a:t>, 4.56, (2,3),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‘def’</a:t>
            </a:r>
            <a:r>
              <a:rPr lang="en-US" altLang="en-US" b="0" smtClean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/>
              <a:t>Omit first index to make copy starting from beginning of the container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t[:2] 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(23, ‘abc’)</a:t>
            </a:r>
            <a:endParaRPr lang="en-US" altLang="en-US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/>
              <a:t>Omit second index to make copy starting at first index and going to end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t[2:]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(4.56, (2,3), ‘def’)</a:t>
            </a:r>
          </a:p>
        </p:txBody>
      </p:sp>
    </p:spTree>
    <p:extLst>
      <p:ext uri="{BB962C8B-B14F-4D97-AF65-F5344CB8AC3E}">
        <p14:creationId xmlns:p14="http://schemas.microsoft.com/office/powerpoint/2010/main" val="16955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Copying the Whole Sequence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[ : ] makes a </a:t>
            </a:r>
            <a:r>
              <a:rPr lang="en-US" altLang="en-US" i="1">
                <a:solidFill>
                  <a:schemeClr val="accent2"/>
                </a:solidFill>
              </a:rPr>
              <a:t>copy</a:t>
            </a:r>
            <a:r>
              <a:rPr lang="en-US" altLang="en-US"/>
              <a:t> of an entire sequence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>
                <a:latin typeface="Courier New" panose="02070309020205020404" pitchFamily="49" charset="0"/>
              </a:rPr>
              <a:t> t[:]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	(23, ‘abc’, 4.56, (2,3), ‘def’)</a:t>
            </a:r>
          </a:p>
          <a:p>
            <a:r>
              <a:rPr lang="en-US" altLang="en-US"/>
              <a:t>Note the difference between these two lines for mutable sequences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l2 = l1 # Both refer to 1 ref,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latin typeface="Courier New" panose="02070309020205020404" pitchFamily="49" charset="0"/>
              </a:rPr>
              <a:t>  	       # changing one affects both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l2 = l1[:] # Independent copies, two refs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             	</a:t>
            </a:r>
          </a:p>
        </p:txBody>
      </p:sp>
    </p:spTree>
    <p:extLst>
      <p:ext uri="{BB962C8B-B14F-4D97-AF65-F5344CB8AC3E}">
        <p14:creationId xmlns:p14="http://schemas.microsoft.com/office/powerpoint/2010/main" val="25240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‘in’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0" smtClean="0"/>
              <a:t>Boolean test whether a value is inside a container:</a:t>
            </a:r>
            <a:endParaRPr lang="en-US" altLang="en-US" sz="200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3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 </a:t>
            </a:r>
            <a:r>
              <a:rPr lang="en-US" altLang="en-US" sz="1800">
                <a:latin typeface="Courier New" panose="02070309020205020404" pitchFamily="49" charset="0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not in </a:t>
            </a:r>
            <a:r>
              <a:rPr lang="en-US" altLang="en-US" sz="1800">
                <a:latin typeface="Courier New" panose="02070309020205020404" pitchFamily="49" charset="0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smtClean="0">
                <a:cs typeface="Arial" panose="020B0604020202020204" pitchFamily="34" charset="0"/>
              </a:rPr>
              <a:t>For strings, tests for substrings</a:t>
            </a:r>
            <a:endParaRPr lang="en-US" altLang="en-US" b="0" smtClean="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&gt;&gt;&gt; a = 'abcde'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'cd'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'ac'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 smtClean="0"/>
              <a:t>Be careful: the </a:t>
            </a:r>
            <a:r>
              <a:rPr lang="en-US" altLang="en-US" b="0" i="1" smtClean="0">
                <a:solidFill>
                  <a:schemeClr val="accent2"/>
                </a:solidFill>
              </a:rPr>
              <a:t>in</a:t>
            </a:r>
            <a:r>
              <a:rPr lang="en-US" altLang="en-US" b="0" smtClean="0"/>
              <a:t> keyword is also used in the syntax of </a:t>
            </a:r>
            <a:r>
              <a:rPr lang="en-US" altLang="en-US" b="0" i="1" smtClean="0">
                <a:solidFill>
                  <a:schemeClr val="accent2"/>
                </a:solidFill>
              </a:rPr>
              <a:t>for</a:t>
            </a:r>
            <a:r>
              <a:rPr lang="en-US" altLang="en-US" b="0" smtClean="0"/>
              <a:t> </a:t>
            </a:r>
            <a:r>
              <a:rPr lang="en-US" altLang="en-US" b="0" i="1" smtClean="0">
                <a:solidFill>
                  <a:schemeClr val="accent2"/>
                </a:solidFill>
              </a:rPr>
              <a:t>loops</a:t>
            </a:r>
            <a:r>
              <a:rPr lang="en-US" altLang="en-US" b="0" smtClean="0"/>
              <a:t> and </a:t>
            </a:r>
            <a:r>
              <a:rPr lang="en-US" altLang="en-US" b="0" i="1" smtClean="0">
                <a:solidFill>
                  <a:schemeClr val="accent2"/>
                </a:solidFill>
              </a:rPr>
              <a:t>list comprehensions</a:t>
            </a:r>
            <a:endParaRPr lang="en-US" altLang="en-US" b="0" smtClean="0"/>
          </a:p>
        </p:txBody>
      </p:sp>
    </p:spTree>
    <p:extLst>
      <p:ext uri="{BB962C8B-B14F-4D97-AF65-F5344CB8AC3E}">
        <p14:creationId xmlns:p14="http://schemas.microsoft.com/office/powerpoint/2010/main" val="1479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The +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/>
              <a:t>The + operator produces a </a:t>
            </a:r>
            <a:r>
              <a:rPr lang="en-US" altLang="en-US" i="1">
                <a:solidFill>
                  <a:schemeClr val="accent2"/>
                </a:solidFill>
              </a:rPr>
              <a:t>new</a:t>
            </a:r>
            <a:r>
              <a:rPr lang="en-US" altLang="en-US"/>
              <a:t>  tuple, list, or string whose value is the concatenation of its arguments.</a:t>
            </a:r>
            <a:endParaRPr lang="en-US" altLang="en-US" sz="3200"/>
          </a:p>
          <a:p>
            <a:pPr marL="0" indent="0">
              <a:buNone/>
            </a:pPr>
            <a:endParaRPr lang="en-US" altLang="en-US" b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(1, 2, 3) + (4, 5, 6)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(1, 2, 3, 4, 5, 6)</a:t>
            </a:r>
          </a:p>
          <a:p>
            <a:pPr marL="0" indent="0">
              <a:buNone/>
            </a:pPr>
            <a:endParaRPr lang="en-US" altLang="en-US" b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[1, 2, 3] + [4, 5, 6]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[1, 2, 3, 4, 5, 6]</a:t>
            </a:r>
          </a:p>
          <a:p>
            <a:pPr marL="0" indent="0">
              <a:buNone/>
            </a:pPr>
            <a:endParaRPr lang="en-US" altLang="en-US" b="0" smtClean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smtClean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0" smtClean="0">
                <a:latin typeface="Courier New" panose="02070309020205020404" pitchFamily="49" charset="0"/>
              </a:rPr>
              <a:t> 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“Hello” </a:t>
            </a:r>
            <a:r>
              <a:rPr lang="en-US" altLang="en-US" b="0" smtClean="0">
                <a:latin typeface="Courier New" panose="02070309020205020404" pitchFamily="49" charset="0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 “ ” </a:t>
            </a:r>
            <a:r>
              <a:rPr lang="en-US" altLang="en-US" b="0" smtClean="0">
                <a:latin typeface="Courier New" panose="02070309020205020404" pitchFamily="49" charset="0"/>
              </a:rPr>
              <a:t>+</a:t>
            </a:r>
            <a:r>
              <a:rPr lang="en-US" altLang="en-US" b="0" smtClean="0">
                <a:solidFill>
                  <a:srgbClr val="008000"/>
                </a:solidFill>
                <a:latin typeface="Courier New" panose="02070309020205020404" pitchFamily="49" charset="0"/>
              </a:rPr>
              <a:t> “World”</a:t>
            </a:r>
          </a:p>
          <a:p>
            <a:pPr marL="0" indent="0">
              <a:buNone/>
            </a:pPr>
            <a:r>
              <a:rPr lang="en-US" altLang="en-US" b="0" smtClean="0">
                <a:solidFill>
                  <a:schemeClr val="accent2"/>
                </a:solidFill>
                <a:latin typeface="Courier New" panose="02070309020205020404" pitchFamily="49" charset="0"/>
              </a:rPr>
              <a:t> ‘Hello World’</a:t>
            </a:r>
          </a:p>
        </p:txBody>
      </p:sp>
    </p:spTree>
    <p:extLst>
      <p:ext uri="{BB962C8B-B14F-4D97-AF65-F5344CB8AC3E}">
        <p14:creationId xmlns:p14="http://schemas.microsoft.com/office/powerpoint/2010/main" val="31390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The * Operator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The * operator produces a </a:t>
            </a:r>
            <a:r>
              <a:rPr lang="en-US" altLang="en-US" i="1">
                <a:solidFill>
                  <a:schemeClr val="accent2"/>
                </a:solidFill>
              </a:rPr>
              <a:t>new</a:t>
            </a:r>
            <a:r>
              <a:rPr lang="en-US" altLang="en-US"/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(1, 2, 3)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[1, 2, 3]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</a:rPr>
              <a:t>“Hello”</a:t>
            </a:r>
            <a:r>
              <a:rPr lang="en-US" altLang="en-US" sz="2000">
                <a:latin typeface="Courier New" panose="02070309020205020404" pitchFamily="49" charset="0"/>
              </a:rPr>
              <a:t>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‘HelloHelloHello’</a:t>
            </a:r>
          </a:p>
        </p:txBody>
      </p:sp>
    </p:spTree>
    <p:extLst>
      <p:ext uri="{BB962C8B-B14F-4D97-AF65-F5344CB8AC3E}">
        <p14:creationId xmlns:p14="http://schemas.microsoft.com/office/powerpoint/2010/main" val="24006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Python’s Benevolent Dictator For Life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85900" y="1397057"/>
            <a:ext cx="52578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dirty="0"/>
              <a:t>“Python is an experiment in how  much freedom program-</a:t>
            </a:r>
            <a:r>
              <a:rPr lang="en-US" altLang="en-US" sz="3200" dirty="0" err="1"/>
              <a:t>mers</a:t>
            </a:r>
            <a:r>
              <a:rPr lang="en-US" altLang="en-US" sz="3200" dirty="0"/>
              <a:t> need.  Too much freedom and nobody can read another's code; too little and expressive-ness is endangered.”</a:t>
            </a:r>
          </a:p>
          <a:p>
            <a:r>
              <a:rPr lang="en-US" altLang="en-US" sz="3200" dirty="0"/>
              <a:t>      - Guido van Rossum </a:t>
            </a:r>
          </a:p>
        </p:txBody>
      </p:sp>
      <p:pic>
        <p:nvPicPr>
          <p:cNvPr id="2150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42" y="454573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1521" y="5076327"/>
            <a:ext cx="11612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Python is a widely used high-level programming language for general-purpose programming, created by Guido van Rossum and first released in 1991. An interpreted language, Python has a design philosophy which emphasizes code readability (notably using whitespace indentation to delimit code blocks rather than curly brackets or keywords), and a syntax which allows programmers to express concepts in fewer lines of code than might be used in languages such as C++ or Java. The language provides constructs intended to enable writing clear programs on both a small and large scale.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45215" y="4706995"/>
            <a:ext cx="238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 for </a:t>
            </a:r>
            <a:r>
              <a:rPr lang="en-US" dirty="0" err="1" smtClean="0"/>
              <a:t>dropbox</a:t>
            </a:r>
            <a:r>
              <a:rPr lang="en-US" dirty="0" smtClean="0"/>
              <a:t>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447800"/>
            <a:ext cx="7620000" cy="4648200"/>
          </a:xfrm>
        </p:spPr>
        <p:txBody>
          <a:bodyPr/>
          <a:lstStyle/>
          <a:p>
            <a:pPr lvl="2"/>
            <a:r>
              <a:rPr lang="en-US" altLang="en-US"/>
              <a:t>"hello"+"world"	"helloworld"	# concatenation</a:t>
            </a:r>
          </a:p>
          <a:p>
            <a:pPr lvl="2"/>
            <a:r>
              <a:rPr lang="en-US" altLang="en-US"/>
              <a:t>"hello"*3		"hellohellohello" # repetition</a:t>
            </a:r>
          </a:p>
          <a:p>
            <a:pPr lvl="2"/>
            <a:r>
              <a:rPr lang="en-US" altLang="en-US"/>
              <a:t>"hello"[0]		"h"		# indexing</a:t>
            </a:r>
          </a:p>
          <a:p>
            <a:pPr lvl="2"/>
            <a:r>
              <a:rPr lang="en-US" altLang="en-US"/>
              <a:t>"hello"[-1]		"o"		# (from end)</a:t>
            </a:r>
          </a:p>
          <a:p>
            <a:pPr lvl="2"/>
            <a:r>
              <a:rPr lang="en-US" altLang="en-US"/>
              <a:t>"hello"[1:4]		"ell"		# slicing</a:t>
            </a:r>
          </a:p>
          <a:p>
            <a:pPr lvl="2"/>
            <a:r>
              <a:rPr lang="en-US" altLang="en-US"/>
              <a:t>len("hello")		5		# size</a:t>
            </a:r>
          </a:p>
          <a:p>
            <a:pPr lvl="2"/>
            <a:r>
              <a:rPr lang="en-US" altLang="en-US"/>
              <a:t>"hello" &lt; "jello"	1		# comparison</a:t>
            </a:r>
          </a:p>
          <a:p>
            <a:pPr lvl="2"/>
            <a:r>
              <a:rPr lang="en-US" altLang="en-US"/>
              <a:t>"e" in "hello"		1		# search</a:t>
            </a:r>
          </a:p>
          <a:p>
            <a:pPr lvl="2"/>
            <a:r>
              <a:rPr lang="en-US" altLang="en-US"/>
              <a:t>"escapes: \n etc, \033 etc, \if etc"</a:t>
            </a:r>
          </a:p>
          <a:p>
            <a:pPr lvl="2"/>
            <a:r>
              <a:rPr lang="en-US" altLang="en-US"/>
              <a:t>'single quotes'  """triple quotes"""  r"raw strings"</a:t>
            </a:r>
          </a:p>
        </p:txBody>
      </p:sp>
    </p:spTree>
    <p:extLst>
      <p:ext uri="{BB962C8B-B14F-4D97-AF65-F5344CB8AC3E}">
        <p14:creationId xmlns:p14="http://schemas.microsoft.com/office/powerpoint/2010/main" val="272606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43200" y="1447800"/>
            <a:ext cx="7543800" cy="4648200"/>
          </a:xfrm>
        </p:spPr>
        <p:txBody>
          <a:bodyPr/>
          <a:lstStyle/>
          <a:p>
            <a:r>
              <a:rPr lang="en-US" altLang="en-US"/>
              <a:t>Hash tables, "associative arrays"</a:t>
            </a:r>
          </a:p>
          <a:p>
            <a:pPr lvl="2"/>
            <a:r>
              <a:rPr lang="en-US" altLang="en-US"/>
              <a:t>d = {"duck": "eend", "water": "water"}</a:t>
            </a:r>
          </a:p>
          <a:p>
            <a:r>
              <a:rPr lang="en-US" altLang="en-US"/>
              <a:t>Lookup:</a:t>
            </a:r>
          </a:p>
          <a:p>
            <a:pPr lvl="2"/>
            <a:r>
              <a:rPr lang="en-US" altLang="en-US"/>
              <a:t>d["duck"] -&gt; "eend"</a:t>
            </a:r>
          </a:p>
          <a:p>
            <a:pPr lvl="2"/>
            <a:r>
              <a:rPr lang="en-US" altLang="en-US"/>
              <a:t>d["back"] # raises KeyError exception</a:t>
            </a:r>
          </a:p>
          <a:p>
            <a:r>
              <a:rPr lang="en-US" altLang="en-US"/>
              <a:t>Delete, insert, overwrite:</a:t>
            </a:r>
          </a:p>
          <a:p>
            <a:pPr lvl="2"/>
            <a:r>
              <a:rPr lang="en-US" altLang="en-US"/>
              <a:t>del d["water"] # {"duck": "eend", "back": "rug"}</a:t>
            </a:r>
          </a:p>
          <a:p>
            <a:pPr lvl="2"/>
            <a:r>
              <a:rPr lang="en-US" altLang="en-US"/>
              <a:t>d["back"] = "rug" # {"duck": "eend", "back": "rug"}</a:t>
            </a:r>
          </a:p>
          <a:p>
            <a:pPr lvl="2"/>
            <a:r>
              <a:rPr lang="en-US" altLang="en-US"/>
              <a:t>d["duck"] = "duik" # {"duck": "duik", "back": "rug"}</a:t>
            </a:r>
          </a:p>
        </p:txBody>
      </p:sp>
    </p:spTree>
    <p:extLst>
      <p:ext uri="{BB962C8B-B14F-4D97-AF65-F5344CB8AC3E}">
        <p14:creationId xmlns:p14="http://schemas.microsoft.com/office/powerpoint/2010/main" val="218644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Dictionary Ops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Keys, values, items:</a:t>
            </a:r>
          </a:p>
          <a:p>
            <a:pPr lvl="2"/>
            <a:r>
              <a:rPr lang="en-US" altLang="en-US"/>
              <a:t>d.keys() -&gt; ["duck", "back"]</a:t>
            </a:r>
          </a:p>
          <a:p>
            <a:pPr lvl="2"/>
            <a:r>
              <a:rPr lang="en-US" altLang="en-US"/>
              <a:t>d.values() -&gt; ["duik", "rug"]</a:t>
            </a:r>
          </a:p>
          <a:p>
            <a:pPr lvl="2"/>
            <a:r>
              <a:rPr lang="en-US" altLang="en-US"/>
              <a:t>d.items() -&gt; [("duck","duik"), ("back","rug")]</a:t>
            </a:r>
          </a:p>
          <a:p>
            <a:r>
              <a:rPr lang="en-US" altLang="en-US"/>
              <a:t>Presence check:</a:t>
            </a:r>
          </a:p>
          <a:p>
            <a:pPr lvl="2"/>
            <a:r>
              <a:rPr lang="en-US" altLang="en-US"/>
              <a:t>d.has_key("duck") -&gt; 1; d.has_key("spam") -&gt; 0</a:t>
            </a:r>
          </a:p>
          <a:p>
            <a:r>
              <a:rPr lang="en-US" altLang="en-US"/>
              <a:t>Values of any type; keys almost any</a:t>
            </a:r>
          </a:p>
          <a:p>
            <a:pPr lvl="2"/>
            <a:r>
              <a:rPr lang="en-US" altLang="en-US"/>
              <a:t>{"name":"Guido", "age":43, ("hello","world"):1,</a:t>
            </a:r>
            <a:br>
              <a:rPr lang="en-US" altLang="en-US"/>
            </a:br>
            <a:r>
              <a:rPr lang="en-US" altLang="en-US"/>
              <a:t>  42:"yes", "flag": ["red","white","blue"]}</a:t>
            </a:r>
          </a:p>
        </p:txBody>
      </p:sp>
    </p:spTree>
    <p:extLst>
      <p:ext uri="{BB962C8B-B14F-4D97-AF65-F5344CB8AC3E}">
        <p14:creationId xmlns:p14="http://schemas.microsoft.com/office/powerpoint/2010/main" val="311039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Dictionary Details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Keys must be </a:t>
            </a:r>
            <a:r>
              <a:rPr lang="en-US" altLang="en-US" b="1"/>
              <a:t>immutable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numbers, strings, tuples of immutables</a:t>
            </a:r>
          </a:p>
          <a:p>
            <a:pPr lvl="2"/>
            <a:r>
              <a:rPr lang="en-US" altLang="en-US"/>
              <a:t>these cannot be changed after creation</a:t>
            </a:r>
          </a:p>
          <a:p>
            <a:pPr lvl="1"/>
            <a:r>
              <a:rPr lang="en-US" altLang="en-US"/>
              <a:t>reason is </a:t>
            </a:r>
            <a:r>
              <a:rPr lang="en-US" altLang="en-US" i="1"/>
              <a:t>hashing</a:t>
            </a:r>
            <a:r>
              <a:rPr lang="en-US" altLang="en-US"/>
              <a:t> (fast lookup technique)</a:t>
            </a:r>
          </a:p>
          <a:p>
            <a:pPr lvl="1"/>
            <a:r>
              <a:rPr lang="en-US" altLang="en-US" b="1"/>
              <a:t>not</a:t>
            </a:r>
            <a:r>
              <a:rPr lang="en-US" altLang="en-US"/>
              <a:t> lists or other dictionaries</a:t>
            </a:r>
          </a:p>
          <a:p>
            <a:pPr lvl="2"/>
            <a:r>
              <a:rPr lang="en-US" altLang="en-US"/>
              <a:t>these types of objects can be changed "in place"</a:t>
            </a:r>
          </a:p>
          <a:p>
            <a:pPr lvl="1"/>
            <a:r>
              <a:rPr lang="en-US" altLang="en-US"/>
              <a:t>no restrictions on values</a:t>
            </a:r>
          </a:p>
          <a:p>
            <a:r>
              <a:rPr lang="en-US" altLang="en-US"/>
              <a:t>Keys will be listed in </a:t>
            </a:r>
            <a:r>
              <a:rPr lang="en-US" altLang="en-US" b="1"/>
              <a:t>arbitrary order</a:t>
            </a:r>
            <a:endParaRPr lang="en-US" altLang="en-US"/>
          </a:p>
          <a:p>
            <a:pPr lvl="1"/>
            <a:r>
              <a:rPr lang="en-US" altLang="en-US"/>
              <a:t>again, because of hashing</a:t>
            </a:r>
          </a:p>
        </p:txBody>
      </p:sp>
    </p:spTree>
    <p:extLst>
      <p:ext uri="{BB962C8B-B14F-4D97-AF65-F5344CB8AC3E}">
        <p14:creationId xmlns:p14="http://schemas.microsoft.com/office/powerpoint/2010/main" val="343152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 = (lastname, firstname)</a:t>
            </a:r>
          </a:p>
          <a:p>
            <a:r>
              <a:rPr lang="en-US" altLang="en-US"/>
              <a:t>point = x, y, z	 # parentheses optional</a:t>
            </a:r>
          </a:p>
          <a:p>
            <a:r>
              <a:rPr lang="en-US" altLang="en-US"/>
              <a:t>x, y, z = point   # unpack</a:t>
            </a:r>
          </a:p>
          <a:p>
            <a:r>
              <a:rPr lang="en-US" altLang="en-US"/>
              <a:t>lastname = key[0]</a:t>
            </a:r>
          </a:p>
          <a:p>
            <a:r>
              <a:rPr lang="en-US" altLang="en-US"/>
              <a:t>singleton = (1,)	 # trailing comma!!!</a:t>
            </a:r>
          </a:p>
          <a:p>
            <a:r>
              <a:rPr lang="en-US" altLang="en-US"/>
              <a:t>empty = ()		 # parentheses!</a:t>
            </a:r>
          </a:p>
          <a:p>
            <a:r>
              <a:rPr lang="en-US" altLang="en-US"/>
              <a:t>tuples vs. lists; tuples immutable</a:t>
            </a:r>
          </a:p>
        </p:txBody>
      </p:sp>
    </p:spTree>
    <p:extLst>
      <p:ext uri="{BB962C8B-B14F-4D97-AF65-F5344CB8AC3E}">
        <p14:creationId xmlns:p14="http://schemas.microsoft.com/office/powerpoint/2010/main" val="5730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easy to use and very efficient</a:t>
            </a:r>
          </a:p>
          <a:p>
            <a:pPr lvl="1"/>
            <a:r>
              <a:rPr lang="en-US" dirty="0" smtClean="0"/>
              <a:t>What you can do in a 100 lines of python could take you a 1000 in C++ … this is the reason many startups (e.g., Instagram) use python and keep using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90% of robotics uses either C++ or python</a:t>
            </a:r>
          </a:p>
          <a:p>
            <a:pPr lvl="1"/>
            <a:r>
              <a:rPr lang="en-US" dirty="0" smtClean="0"/>
              <a:t>Although C++ is faster in run-time, development (write, compile, link, </a:t>
            </a:r>
            <a:r>
              <a:rPr lang="en-US" dirty="0" err="1" smtClean="0"/>
              <a:t>etc</a:t>
            </a:r>
            <a:r>
              <a:rPr lang="en-US" dirty="0" smtClean="0"/>
              <a:t>) is much slower due to complex syntax, memory management, pointers (they can be </a:t>
            </a:r>
            <a:r>
              <a:rPr lang="en-US" i="1" dirty="0" smtClean="0">
                <a:solidFill>
                  <a:srgbClr val="FF0000"/>
                </a:solidFill>
              </a:rPr>
              <a:t>fun</a:t>
            </a:r>
            <a:r>
              <a:rPr lang="en-US" dirty="0" smtClean="0"/>
              <a:t>!) and difficulty in debugging any sort of real program</a:t>
            </a:r>
          </a:p>
          <a:p>
            <a:pPr lvl="1"/>
            <a:r>
              <a:rPr lang="en-US" dirty="0" smtClean="0"/>
              <a:t>Java is dying (or dead)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Light &amp; Magic (Stars Wars people): used in post production scripting to tie together outputs from other C++ programs</a:t>
            </a:r>
          </a:p>
          <a:p>
            <a:r>
              <a:rPr lang="en-US" dirty="0" smtClean="0"/>
              <a:t>Eve-Online (big MMORGP game): used for both client and server aspects of the game</a:t>
            </a:r>
          </a:p>
          <a:p>
            <a:r>
              <a:rPr lang="en-US" dirty="0" smtClean="0"/>
              <a:t>Instagram, Spotify, </a:t>
            </a:r>
            <a:r>
              <a:rPr lang="en-US" dirty="0" err="1" smtClean="0"/>
              <a:t>SurveyMonkey</a:t>
            </a:r>
            <a:r>
              <a:rPr lang="en-US" dirty="0" smtClean="0"/>
              <a:t>, The Onion, </a:t>
            </a:r>
            <a:r>
              <a:rPr lang="en-US" dirty="0" err="1" smtClean="0"/>
              <a:t>Bitbucket</a:t>
            </a:r>
            <a:r>
              <a:rPr lang="en-US" dirty="0" smtClean="0"/>
              <a:t>, Pinterest, and more use Django (python website template framework) to create/serve millions of users</a:t>
            </a:r>
          </a:p>
          <a:p>
            <a:r>
              <a:rPr lang="en-US" dirty="0" smtClean="0"/>
              <a:t>Dropbox, </a:t>
            </a:r>
            <a:r>
              <a:rPr lang="en-US" dirty="0" err="1" smtClean="0"/>
              <a:t>Paypal</a:t>
            </a:r>
            <a:r>
              <a:rPr lang="en-US" dirty="0" smtClean="0"/>
              <a:t>, Walmart and Google (YouTube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Note: </a:t>
            </a:r>
            <a:r>
              <a:rPr lang="en-US" altLang="en-US" dirty="0"/>
              <a:t>Guido van Rossum </a:t>
            </a:r>
            <a:r>
              <a:rPr lang="en-US" altLang="en-US" dirty="0" smtClean="0"/>
              <a:t>worked for Google and now works for Dropbox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Running Programs on UNIX (or on your robot)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972" y="1295400"/>
            <a:ext cx="10594428" cy="5334000"/>
          </a:xfrm>
        </p:spPr>
        <p:txBody>
          <a:bodyPr/>
          <a:lstStyle/>
          <a:p>
            <a:r>
              <a:rPr lang="en-US" altLang="en-US" dirty="0"/>
              <a:t>Call python program via the python interpreter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python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my_program.py</a:t>
            </a:r>
            <a:endParaRPr lang="en-US" alt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Make a python file directly executable by </a:t>
            </a:r>
          </a:p>
          <a:p>
            <a:pPr lvl="1"/>
            <a:r>
              <a:rPr lang="en-US" altLang="en-US" sz="2800" dirty="0"/>
              <a:t>Adding the </a:t>
            </a:r>
            <a:r>
              <a:rPr lang="en-US" altLang="en-US" sz="2800" dirty="0" smtClean="0"/>
              <a:t>shebang (it’s a </a:t>
            </a:r>
            <a:r>
              <a:rPr lang="en-US" altLang="en-US" sz="2800" dirty="0"/>
              <a:t>U</a:t>
            </a:r>
            <a:r>
              <a:rPr lang="en-US" altLang="en-US" sz="2800" dirty="0" smtClean="0"/>
              <a:t>nix thing) to the top of your program</a:t>
            </a:r>
            <a:endParaRPr lang="en-US" altLang="en-US" sz="2800" dirty="0"/>
          </a:p>
          <a:p>
            <a:pPr lvl="2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800" dirty="0"/>
              <a:t>Making the file executable</a:t>
            </a:r>
          </a:p>
          <a:p>
            <a:pPr lvl="2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my_program.py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3000" dirty="0"/>
              <a:t>Invoking file from Unix command line</a:t>
            </a:r>
          </a:p>
          <a:p>
            <a:pPr lvl="2">
              <a:buFontTx/>
              <a:buNone/>
            </a:pPr>
            <a:r>
              <a:rPr lang="en-US" alt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./my_program.py</a:t>
            </a:r>
            <a:endParaRPr lang="en-US" alt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Enough to Understand the Code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Indentation matters </a:t>
            </a:r>
            <a:r>
              <a:rPr lang="en-US" altLang="en-US" dirty="0" smtClean="0"/>
              <a:t>for functions, loops, classes,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First </a:t>
            </a:r>
            <a:r>
              <a:rPr lang="en-US" altLang="en-US" dirty="0"/>
              <a:t>assignment to a variable creates it</a:t>
            </a:r>
          </a:p>
          <a:p>
            <a:pPr marL="457200" lvl="1" indent="-220663"/>
            <a:r>
              <a:rPr lang="en-US" altLang="en-US" dirty="0"/>
              <a:t>Variable </a:t>
            </a:r>
            <a:r>
              <a:rPr lang="en-US" altLang="en-US" dirty="0" smtClean="0"/>
              <a:t>types 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float,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 </a:t>
            </a:r>
            <a:r>
              <a:rPr lang="en-US" altLang="en-US" dirty="0"/>
              <a:t>don’t need to be declared</a:t>
            </a:r>
            <a:r>
              <a:rPr lang="en-US" alt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Assignment is </a:t>
            </a:r>
            <a:r>
              <a:rPr lang="en-US" altLang="en-US" i="1" dirty="0" smtClean="0">
                <a:solidFill>
                  <a:schemeClr val="accent2"/>
                </a:solidFill>
              </a:rPr>
              <a:t>=</a:t>
            </a:r>
            <a:r>
              <a:rPr lang="en-US" altLang="en-US" dirty="0" smtClean="0"/>
              <a:t> and comparison is </a:t>
            </a:r>
            <a:r>
              <a:rPr lang="en-US" altLang="en-US" i="1" dirty="0" smtClean="0">
                <a:solidFill>
                  <a:schemeClr val="accent2"/>
                </a:solidFill>
              </a:rPr>
              <a:t>==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</a:t>
            </a:r>
            <a:r>
              <a:rPr lang="en-US" altLang="en-US" dirty="0"/>
              <a:t>numbers </a:t>
            </a:r>
            <a:r>
              <a:rPr lang="en-US" altLang="en-US" i="1" dirty="0">
                <a:solidFill>
                  <a:schemeClr val="accent2"/>
                </a:solidFill>
              </a:rPr>
              <a:t>+ - </a:t>
            </a:r>
            <a:r>
              <a:rPr lang="en-US" altLang="en-US" i="1" dirty="0" smtClean="0">
                <a:solidFill>
                  <a:schemeClr val="accent2"/>
                </a:solidFill>
              </a:rPr>
              <a:t>* </a:t>
            </a:r>
            <a:r>
              <a:rPr lang="en-US" altLang="en-US" i="1" dirty="0">
                <a:solidFill>
                  <a:schemeClr val="accent2"/>
                </a:solidFill>
              </a:rPr>
              <a:t>%</a:t>
            </a:r>
            <a:r>
              <a:rPr lang="en-US" altLang="en-US" dirty="0"/>
              <a:t> are as </a:t>
            </a:r>
            <a:r>
              <a:rPr lang="en-US" altLang="en-US" dirty="0" smtClean="0"/>
              <a:t>expected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Logical operators are words (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and, or, not</a:t>
            </a:r>
            <a:r>
              <a:rPr lang="en-US" altLang="en-US" dirty="0"/>
              <a:t>) </a:t>
            </a:r>
            <a:r>
              <a:rPr lang="en-US" altLang="en-US" i="1" dirty="0">
                <a:solidFill>
                  <a:srgbClr val="FF0000"/>
                </a:solidFill>
              </a:rPr>
              <a:t>not</a:t>
            </a:r>
            <a:r>
              <a:rPr lang="en-US" altLang="en-US" i="1" dirty="0"/>
              <a:t> </a:t>
            </a:r>
            <a:r>
              <a:rPr lang="en-US" altLang="en-US" dirty="0" smtClean="0"/>
              <a:t>symbols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We are using __future__ for python 2 / 3 compatibility</a:t>
            </a:r>
            <a:endParaRPr lang="en-US" altLang="en-US" dirty="0"/>
          </a:p>
          <a:p>
            <a:pPr lvl="1"/>
            <a:r>
              <a:rPr lang="en-US" altLang="en-US" dirty="0"/>
              <a:t>The basic printing command is </a:t>
            </a:r>
            <a:r>
              <a:rPr lang="en-US" alt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print(‘</a:t>
            </a:r>
            <a:r>
              <a:rPr lang="en-US" altLang="en-US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hello</a:t>
            </a:r>
            <a:r>
              <a:rPr lang="en-US" altLang="en-US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’)</a:t>
            </a:r>
          </a:p>
          <a:p>
            <a:pPr lvl="1"/>
            <a:r>
              <a:rPr lang="en-US" altLang="en-US" dirty="0" smtClean="0"/>
              <a:t>Division works like expected:</a:t>
            </a:r>
          </a:p>
          <a:p>
            <a:pPr lvl="2"/>
            <a:r>
              <a:rPr lang="en-US" altLang="en-US" dirty="0" smtClean="0"/>
              <a:t>Float division: 5/2 = 2.5</a:t>
            </a:r>
          </a:p>
          <a:p>
            <a:pPr lvl="2"/>
            <a:r>
              <a:rPr lang="en-US" altLang="en-US" dirty="0" smtClean="0"/>
              <a:t>Integer division: 5//2 = 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0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147" y="1295400"/>
            <a:ext cx="10428790" cy="5334000"/>
          </a:xfrm>
        </p:spPr>
        <p:txBody>
          <a:bodyPr/>
          <a:lstStyle/>
          <a:p>
            <a:pPr marL="236538" indent="-236538"/>
            <a:r>
              <a:rPr lang="en-US" altLang="en-US" dirty="0"/>
              <a:t>Start comments with </a:t>
            </a:r>
            <a:r>
              <a:rPr lang="en-US" altLang="en-US" dirty="0">
                <a:solidFill>
                  <a:schemeClr val="accent2"/>
                </a:solidFill>
              </a:rPr>
              <a:t>#, </a:t>
            </a:r>
            <a:r>
              <a:rPr lang="en-US" altLang="en-US" dirty="0"/>
              <a:t>rest of line is ignored</a:t>
            </a:r>
          </a:p>
          <a:p>
            <a:pPr marL="236538" indent="-236538"/>
            <a:r>
              <a:rPr lang="en-US" altLang="en-US" dirty="0"/>
              <a:t>Can include a “documentation string” as the first line of a new function or class you define</a:t>
            </a:r>
          </a:p>
          <a:p>
            <a:pPr marL="236538" indent="-236538"/>
            <a:r>
              <a:rPr lang="en-US" altLang="en-US" dirty="0"/>
              <a:t>Development environments, debugger, and other tools use it: it’s good style to include one</a:t>
            </a:r>
          </a:p>
          <a:p>
            <a:pPr lvl="1">
              <a:buFontTx/>
              <a:buNone/>
            </a:pPr>
            <a:endParaRPr lang="en-US" altLang="en-US" sz="800" dirty="0">
              <a:solidFill>
                <a:srgbClr val="FF6600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 fact</a:t>
            </a:r>
            <a:r>
              <a:rPr lang="en-US" altLang="en-US" dirty="0">
                <a:latin typeface="Courier New" panose="02070309020205020404" pitchFamily="49" charset="0"/>
              </a:rPr>
              <a:t>(n):</a:t>
            </a:r>
          </a:p>
          <a:p>
            <a:pPr lvl="2">
              <a:buFontTx/>
              <a:buNone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“““fact(n) assumes n is a positive integer and </a:t>
            </a:r>
            <a:r>
              <a:rPr lang="en-US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returns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facorial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of n.”””</a:t>
            </a:r>
            <a:b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assert(n&gt;0)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return 1 if n==1 else n*fact(n-1) </a:t>
            </a:r>
          </a:p>
        </p:txBody>
      </p:sp>
    </p:spTree>
    <p:extLst>
      <p:ext uri="{BB962C8B-B14F-4D97-AF65-F5344CB8AC3E}">
        <p14:creationId xmlns:p14="http://schemas.microsoft.com/office/powerpoint/2010/main" val="18827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9601200" cy="53340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00B050"/>
                </a:solidFill>
              </a:rPr>
              <a:t>#! /</a:t>
            </a:r>
            <a:r>
              <a:rPr lang="en-US" altLang="en-US" b="0" dirty="0" err="1" smtClean="0">
                <a:solidFill>
                  <a:srgbClr val="00B050"/>
                </a:solidFill>
              </a:rPr>
              <a:t>usr</a:t>
            </a:r>
            <a:r>
              <a:rPr lang="en-US" altLang="en-US" b="0" dirty="0" smtClean="0">
                <a:solidFill>
                  <a:srgbClr val="00B050"/>
                </a:solidFill>
              </a:rPr>
              <a:t>/bin/</a:t>
            </a:r>
            <a:r>
              <a:rPr lang="en-US" altLang="en-US" b="0" dirty="0" err="1" smtClean="0">
                <a:solidFill>
                  <a:srgbClr val="00B050"/>
                </a:solidFill>
              </a:rPr>
              <a:t>env</a:t>
            </a:r>
            <a:r>
              <a:rPr lang="en-US" altLang="en-US" b="0" dirty="0" smtClean="0">
                <a:solidFill>
                  <a:srgbClr val="00B050"/>
                </a:solidFill>
              </a:rPr>
              <a:t> python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f</a:t>
            </a:r>
            <a:r>
              <a:rPr lang="en-US" altLang="en-US" b="0" dirty="0" smtClean="0">
                <a:solidFill>
                  <a:srgbClr val="FF0000"/>
                </a:solidFill>
              </a:rPr>
              <a:t>rom</a:t>
            </a:r>
            <a:r>
              <a:rPr lang="en-US" altLang="en-US" b="0" dirty="0" smtClean="0"/>
              <a:t> __future__ </a:t>
            </a:r>
            <a:r>
              <a:rPr lang="en-US" altLang="en-US" b="0" dirty="0" smtClean="0">
                <a:solidFill>
                  <a:srgbClr val="FF0000"/>
                </a:solidFill>
              </a:rPr>
              <a:t>import</a:t>
            </a:r>
            <a:r>
              <a:rPr lang="en-US" altLang="en-US" b="0" dirty="0" smtClean="0"/>
              <a:t> division, </a:t>
            </a:r>
            <a:r>
              <a:rPr lang="en-US" altLang="en-US" b="0" dirty="0" err="1" smtClean="0"/>
              <a:t>print_function</a:t>
            </a:r>
            <a:endParaRPr lang="en-US" altLang="en-US" b="0" dirty="0" smtClean="0"/>
          </a:p>
          <a:p>
            <a:pPr>
              <a:buFont typeface="Symbol" panose="05050102010706020507" pitchFamily="18" charset="2"/>
              <a:buNone/>
            </a:pPr>
            <a:endParaRPr lang="en-US" altLang="en-US" dirty="0"/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 smtClean="0"/>
              <a:t>print(‘hello world’)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/>
              <a:t>p</a:t>
            </a:r>
            <a:r>
              <a:rPr lang="en-US" altLang="en-US" dirty="0" smtClean="0"/>
              <a:t>rint(“hello world”)</a:t>
            </a:r>
            <a:endParaRPr lang="en-US" altLang="en-US" b="0" dirty="0" smtClean="0"/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 smtClean="0"/>
              <a:t>print(‘3/4 is’, 3/4)  </a:t>
            </a:r>
            <a:r>
              <a:rPr lang="en-US" altLang="en-US" dirty="0" smtClean="0">
                <a:solidFill>
                  <a:srgbClr val="00B050"/>
                </a:solidFill>
              </a:rPr>
              <a:t># this prints 0.75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/>
              <a:t>p</a:t>
            </a:r>
            <a:r>
              <a:rPr lang="en-US" altLang="en-US" b="0" dirty="0" smtClean="0"/>
              <a:t>rint(‘I am {} and I am {} </a:t>
            </a:r>
            <a:r>
              <a:rPr lang="en-US" altLang="en-US" b="0" dirty="0" err="1" smtClean="0"/>
              <a:t>yrs</a:t>
            </a:r>
            <a:r>
              <a:rPr lang="en-US" altLang="en-US" b="0" dirty="0" smtClean="0"/>
              <a:t> </a:t>
            </a:r>
            <a:r>
              <a:rPr lang="en-US" altLang="en-US" b="0" dirty="0" err="1" smtClean="0"/>
              <a:t>old’.format</a:t>
            </a:r>
            <a:r>
              <a:rPr lang="en-US" altLang="en-US" b="0" dirty="0" smtClean="0"/>
              <a:t>(‘kevin’, 45))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 smtClean="0"/>
              <a:t>print(‘float: {:5.1f}’.format(3.1424567))  </a:t>
            </a:r>
            <a:r>
              <a:rPr lang="en-US" altLang="en-US" b="0" dirty="0" smtClean="0">
                <a:solidFill>
                  <a:srgbClr val="00B050"/>
                </a:solidFill>
              </a:rPr>
              <a:t># prints float:   3.1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800" dirty="0"/>
          </a:p>
          <a:p>
            <a:pPr>
              <a:buFont typeface="Symbol" panose="05050102010706020507" pitchFamily="18" charset="2"/>
              <a:buNone/>
            </a:pPr>
            <a:endParaRPr lang="en-US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0060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1950</Words>
  <Application>Microsoft Office PowerPoint</Application>
  <PresentationFormat>Custom</PresentationFormat>
  <Paragraphs>417</Paragraphs>
  <Slides>34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Overview</vt:lpstr>
      <vt:lpstr>Python’s Benevolent Dictator For Life</vt:lpstr>
      <vt:lpstr>Why are we using python?</vt:lpstr>
      <vt:lpstr>Who uses python?</vt:lpstr>
      <vt:lpstr>Running Programs on UNIX (or on your robot)</vt:lpstr>
      <vt:lpstr>Enough to Understand the Code</vt:lpstr>
      <vt:lpstr>Comments</vt:lpstr>
      <vt:lpstr>Example</vt:lpstr>
      <vt:lpstr>Basic Datatypes</vt:lpstr>
      <vt:lpstr>Assignment</vt:lpstr>
      <vt:lpstr>Changing a Shared List</vt:lpstr>
      <vt:lpstr>Catching Exceptions (Errors)</vt:lpstr>
      <vt:lpstr>Raising Exceptions (Errors)</vt:lpstr>
      <vt:lpstr>range</vt:lpstr>
      <vt:lpstr>The for loop</vt:lpstr>
      <vt:lpstr>if</vt:lpstr>
      <vt:lpstr>if/else</vt:lpstr>
      <vt:lpstr>while</vt:lpstr>
      <vt:lpstr>Logic</vt:lpstr>
      <vt:lpstr>Backups</vt:lpstr>
      <vt:lpstr>Assignment</vt:lpstr>
      <vt:lpstr>Naming Rules</vt:lpstr>
      <vt:lpstr>Naming conventions</vt:lpstr>
      <vt:lpstr>Slicing: return copy of a =subset</vt:lpstr>
      <vt:lpstr>Copying the Whole Sequence</vt:lpstr>
      <vt:lpstr>The ‘in’ Operator</vt:lpstr>
      <vt:lpstr>The + Operator</vt:lpstr>
      <vt:lpstr>The * Operator</vt:lpstr>
      <vt:lpstr>Strings</vt:lpstr>
      <vt:lpstr>Dictionaries</vt:lpstr>
      <vt:lpstr>More Dictionary Ops</vt:lpstr>
      <vt:lpstr>Dictionary Details</vt:lpstr>
      <vt:lpstr>Tuples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Walchko, Kevin J Maj USAF USAFA USAFA/DFEC</dc:creator>
  <cp:lastModifiedBy>Test!!</cp:lastModifiedBy>
  <cp:revision>18</cp:revision>
  <cp:lastPrinted>2017-06-26T19:17:22Z</cp:lastPrinted>
  <dcterms:created xsi:type="dcterms:W3CDTF">2017-06-26T18:23:48Z</dcterms:created>
  <dcterms:modified xsi:type="dcterms:W3CDTF">2017-09-01T16:17:11Z</dcterms:modified>
</cp:coreProperties>
</file>