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57" r:id="rId4"/>
    <p:sldId id="266" r:id="rId5"/>
    <p:sldId id="272" r:id="rId6"/>
    <p:sldId id="273" r:id="rId7"/>
    <p:sldId id="258" r:id="rId8"/>
    <p:sldId id="259" r:id="rId9"/>
    <p:sldId id="260" r:id="rId10"/>
    <p:sldId id="261" r:id="rId11"/>
    <p:sldId id="262" r:id="rId12"/>
    <p:sldId id="263" r:id="rId13"/>
    <p:sldId id="269" r:id="rId14"/>
    <p:sldId id="267" r:id="rId15"/>
    <p:sldId id="264" r:id="rId16"/>
    <p:sldId id="271" r:id="rId17"/>
    <p:sldId id="270" r:id="rId18"/>
    <p:sldId id="265"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660"/>
  </p:normalViewPr>
  <p:slideViewPr>
    <p:cSldViewPr snapToGrid="0">
      <p:cViewPr varScale="1">
        <p:scale>
          <a:sx n="125" d="100"/>
          <a:sy n="125" d="100"/>
        </p:scale>
        <p:origin x="-10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B6A22-A7C2-4885-8ACD-87C02F470EBD}" type="datetimeFigureOut">
              <a:rPr lang="en-US" smtClean="0"/>
              <a:t>9/1/2017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3D96F-0958-46EE-B765-59A51B27ADA4}" type="slidenum">
              <a:rPr lang="en-US" smtClean="0"/>
              <a:t>‹#›</a:t>
            </a:fld>
            <a:endParaRPr lang="en-US"/>
          </a:p>
        </p:txBody>
      </p:sp>
    </p:spTree>
    <p:extLst>
      <p:ext uri="{BB962C8B-B14F-4D97-AF65-F5344CB8AC3E}">
        <p14:creationId xmlns:p14="http://schemas.microsoft.com/office/powerpoint/2010/main" val="19405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371600" y="1143000"/>
            <a:ext cx="4114800" cy="3086100"/>
          </a:xfrm>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01034B8-D334-4F59-B653-3D96602D9B11}" type="slidenum">
              <a:rPr lang="en-US" altLang="en-US"/>
              <a:pPr eaLnBrk="1" hangingPunct="1"/>
              <a:t>4</a:t>
            </a:fld>
            <a:endParaRPr lang="en-US" altLang="en-US"/>
          </a:p>
        </p:txBody>
      </p:sp>
    </p:spTree>
    <p:extLst>
      <p:ext uri="{BB962C8B-B14F-4D97-AF65-F5344CB8AC3E}">
        <p14:creationId xmlns:p14="http://schemas.microsoft.com/office/powerpoint/2010/main" val="42711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371600" y="1143000"/>
            <a:ext cx="4114800" cy="30861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4ECD4D6-3D4D-4813-B551-9EC5F388D9C3}" type="slidenum">
              <a:rPr lang="en-US" altLang="en-US"/>
              <a:pPr eaLnBrk="1" hangingPunct="1"/>
              <a:t>8</a:t>
            </a:fld>
            <a:endParaRPr lang="en-US" altLang="en-US"/>
          </a:p>
        </p:txBody>
      </p:sp>
    </p:spTree>
    <p:extLst>
      <p:ext uri="{BB962C8B-B14F-4D97-AF65-F5344CB8AC3E}">
        <p14:creationId xmlns:p14="http://schemas.microsoft.com/office/powerpoint/2010/main" val="210256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1371600" y="1143000"/>
            <a:ext cx="4114800" cy="3086100"/>
          </a:xfrm>
          <a:ln/>
        </p:spPr>
      </p:sp>
      <p:sp>
        <p:nvSpPr>
          <p:cNvPr id="3" name="Notes Placeholder 2"/>
          <p:cNvSpPr>
            <a:spLocks noGrp="1"/>
          </p:cNvSpPr>
          <p:nvPr>
            <p:ph type="body" idx="1"/>
          </p:nvPr>
        </p:nvSpPr>
        <p:spPr/>
        <p:txBody>
          <a:bodyPr/>
          <a:lstStyle/>
          <a:p>
            <a:pPr>
              <a:defRPr/>
            </a:pPr>
            <a:r>
              <a:rPr lang="en-US" dirty="0" smtClean="0">
                <a:ea typeface="ＭＳ Ｐゴシック" charset="-128"/>
              </a:rPr>
              <a:t>$ </a:t>
            </a:r>
            <a:r>
              <a:rPr lang="en-US" dirty="0" err="1" smtClean="0">
                <a:ea typeface="ＭＳ Ｐゴシック" charset="-128"/>
              </a:rPr>
              <a:t>git</a:t>
            </a:r>
            <a:r>
              <a:rPr lang="en-US" dirty="0" smtClean="0">
                <a:ea typeface="ＭＳ Ｐゴシック" charset="-128"/>
              </a:rPr>
              <a:t> remote -v</a:t>
            </a:r>
          </a:p>
          <a:p>
            <a:pPr marL="228600">
              <a:defRPr/>
            </a:pPr>
            <a:r>
              <a:rPr lang="en-US" dirty="0" smtClean="0">
                <a:ea typeface="ＭＳ Ｐゴシック" charset="-128"/>
              </a:rPr>
              <a:t>origin  https://github.com/rea2000/santalist.git (fetch)</a:t>
            </a:r>
          </a:p>
          <a:p>
            <a:pPr marL="228600">
              <a:defRPr/>
            </a:pPr>
            <a:r>
              <a:rPr lang="en-US" dirty="0" smtClean="0">
                <a:ea typeface="ＭＳ Ｐゴシック" charset="-128"/>
              </a:rPr>
              <a:t>origin  https</a:t>
            </a:r>
            <a:r>
              <a:rPr lang="en-US" smtClean="0">
                <a:ea typeface="ＭＳ Ｐゴシック" charset="-128"/>
              </a:rPr>
              <a:t>://github.com/rea2000/santalist.git </a:t>
            </a:r>
            <a:r>
              <a:rPr lang="en-US" dirty="0" smtClean="0">
                <a:ea typeface="ＭＳ Ｐゴシック" charset="-128"/>
              </a:rPr>
              <a:t>(push)</a:t>
            </a:r>
          </a:p>
          <a:p>
            <a:pPr>
              <a:defRPr/>
            </a:pPr>
            <a:endParaRPr lang="en-US" dirty="0">
              <a:ea typeface="ＭＳ Ｐゴシック"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anose="020B0604020202020204" pitchFamily="34" charset="0"/>
                <a:ea typeface="MS PGothic" panose="020B0600070205080204" pitchFamily="34" charset="-128"/>
              </a:defRPr>
            </a:lvl1pPr>
            <a:lvl2pPr marL="742950" indent="-285750" defTabSz="990600" eaLnBrk="0" hangingPunct="0">
              <a:defRPr>
                <a:solidFill>
                  <a:schemeClr val="tx1"/>
                </a:solidFill>
                <a:latin typeface="Arial" panose="020B0604020202020204" pitchFamily="34" charset="0"/>
                <a:ea typeface="MS PGothic" panose="020B0600070205080204" pitchFamily="34" charset="-128"/>
              </a:defRPr>
            </a:lvl2pPr>
            <a:lvl3pPr marL="1143000" indent="-228600" defTabSz="990600" eaLnBrk="0" hangingPunct="0">
              <a:defRPr>
                <a:solidFill>
                  <a:schemeClr val="tx1"/>
                </a:solidFill>
                <a:latin typeface="Arial" panose="020B0604020202020204" pitchFamily="34" charset="0"/>
                <a:ea typeface="MS PGothic" panose="020B0600070205080204" pitchFamily="34" charset="-128"/>
              </a:defRPr>
            </a:lvl3pPr>
            <a:lvl4pPr marL="1600200" indent="-228600" defTabSz="990600" eaLnBrk="0" hangingPunct="0">
              <a:defRPr>
                <a:solidFill>
                  <a:schemeClr val="tx1"/>
                </a:solidFill>
                <a:latin typeface="Arial" panose="020B0604020202020204" pitchFamily="34" charset="0"/>
                <a:ea typeface="MS PGothic" panose="020B0600070205080204" pitchFamily="34" charset="-128"/>
              </a:defRPr>
            </a:lvl4pPr>
            <a:lvl5pPr marL="2057400" indent="-228600" defTabSz="990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A20F67FD-85F6-48DD-B952-3EF8FA8E51E8}" type="slidenum">
              <a:rPr lang="en-US" altLang="en-US"/>
              <a:pPr eaLnBrk="1" hangingPunct="1"/>
              <a:t>12</a:t>
            </a:fld>
            <a:endParaRPr lang="en-US" altLang="en-US"/>
          </a:p>
        </p:txBody>
      </p:sp>
    </p:spTree>
    <p:extLst>
      <p:ext uri="{BB962C8B-B14F-4D97-AF65-F5344CB8AC3E}">
        <p14:creationId xmlns:p14="http://schemas.microsoft.com/office/powerpoint/2010/main" val="10316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79554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68701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5002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70A20-EC02-4812-91EC-C1F9A5CEF2B1}"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80916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70A20-EC02-4812-91EC-C1F9A5CEF2B1}" type="datetimeFigureOut">
              <a:rPr lang="en-US"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44223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770A20-EC02-4812-91EC-C1F9A5CEF2B1}"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97102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770A20-EC02-4812-91EC-C1F9A5CEF2B1}" type="datetimeFigureOut">
              <a:rPr lang="en-US"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137145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770A20-EC02-4812-91EC-C1F9A5CEF2B1}" type="datetimeFigureOut">
              <a:rPr lang="en-US" smtClean="0"/>
              <a:t>9/1/2017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352546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70A20-EC02-4812-91EC-C1F9A5CEF2B1}" type="datetimeFigureOut">
              <a:rPr lang="en-US" smtClean="0"/>
              <a:t>9/1/2017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24575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70A20-EC02-4812-91EC-C1F9A5CEF2B1}"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53557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70A20-EC02-4812-91EC-C1F9A5CEF2B1}" type="datetimeFigureOut">
              <a:rPr lang="en-US"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0D240-1DE9-446A-9EDA-353E4D739DA4}" type="slidenum">
              <a:rPr lang="en-US" smtClean="0"/>
              <a:t>‹#›</a:t>
            </a:fld>
            <a:endParaRPr lang="en-US"/>
          </a:p>
        </p:txBody>
      </p:sp>
    </p:spTree>
    <p:extLst>
      <p:ext uri="{BB962C8B-B14F-4D97-AF65-F5344CB8AC3E}">
        <p14:creationId xmlns:p14="http://schemas.microsoft.com/office/powerpoint/2010/main" val="324485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70A20-EC02-4812-91EC-C1F9A5CEF2B1}" type="datetimeFigureOut">
              <a:rPr lang="en-US" smtClean="0"/>
              <a:t>9/1/2017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0D240-1DE9-446A-9EDA-353E4D739DA4}" type="slidenum">
              <a:rPr lang="en-US" smtClean="0"/>
              <a:t>‹#›</a:t>
            </a:fld>
            <a:endParaRPr lang="en-US"/>
          </a:p>
        </p:txBody>
      </p:sp>
    </p:spTree>
    <p:extLst>
      <p:ext uri="{BB962C8B-B14F-4D97-AF65-F5344CB8AC3E}">
        <p14:creationId xmlns:p14="http://schemas.microsoft.com/office/powerpoint/2010/main" val="88556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hyperlink" Target="mailto:youremail@whatever.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hyperlink" Target="https://github.com/torvalds/linux" TargetMode="External"/><Relationship Id="rId4" Type="http://schemas.openxmlformats.org/officeDocument/2006/relationships/hyperlink" Target="http://github.com/"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hyperlink" Target="http://rogerdudler.github.io/git-guide/"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2.xml"/><Relationship Id="rId6" Type="http://schemas.openxmlformats.org/officeDocument/2006/relationships/hyperlink" Target="http://ndpsoftware.com/git-cheatsheet.html" TargetMode="External"/><Relationship Id="rId5" Type="http://schemas.openxmlformats.org/officeDocument/2006/relationships/hyperlink" Target="https://www.youtube.com/watch?v=5Q7omG_9RkI" TargetMode="External"/><Relationship Id="rId4" Type="http://schemas.openxmlformats.org/officeDocument/2006/relationships/hyperlink" Target="http://marklodato.github.io/visual-git-guide/index-en.html" TargetMode="Externa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hyperlink" Target="mailto:buggs@gmail.com"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it-scm.com/images/logos/downloads/Git-Logo-2Col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385" y="1958340"/>
            <a:ext cx="6500813" cy="316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40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custDataLst>
              <p:tags r:id="rId1"/>
            </p:custDataLst>
          </p:nvPr>
        </p:nvSpPr>
        <p:spPr/>
        <p:txBody>
          <a:bodyPr/>
          <a:lstStyle/>
          <a:p>
            <a:r>
              <a:rPr lang="en-US" altLang="en-US" smtClean="0"/>
              <a:t>Status and Diff</a:t>
            </a:r>
          </a:p>
        </p:txBody>
      </p:sp>
      <p:sp>
        <p:nvSpPr>
          <p:cNvPr id="3" name="Content Placeholder 2"/>
          <p:cNvSpPr>
            <a:spLocks noGrp="1"/>
          </p:cNvSpPr>
          <p:nvPr>
            <p:ph idx="1"/>
            <p:custDataLst>
              <p:tags r:id="rId2"/>
            </p:custDataLst>
          </p:nvPr>
        </p:nvSpPr>
        <p:spPr/>
        <p:txBody>
          <a:bodyPr>
            <a:normAutofit fontScale="92500" lnSpcReduction="20000"/>
          </a:bodyPr>
          <a:lstStyle/>
          <a:p>
            <a:pPr>
              <a:defRPr/>
            </a:pPr>
            <a:r>
              <a:rPr lang="en-US" dirty="0" smtClean="0">
                <a:solidFill>
                  <a:schemeClr val="tx1"/>
                </a:solidFill>
                <a:ea typeface="ＭＳ Ｐゴシック" charset="-128"/>
              </a:rPr>
              <a:t>To view </a:t>
            </a:r>
            <a:r>
              <a:rPr lang="en-US" dirty="0">
                <a:solidFill>
                  <a:schemeClr val="tx1"/>
                </a:solidFill>
                <a:ea typeface="ＭＳ Ｐゴシック" charset="-128"/>
              </a:rPr>
              <a:t>the </a:t>
            </a:r>
            <a:r>
              <a:rPr lang="en-US" b="1" dirty="0">
                <a:solidFill>
                  <a:schemeClr val="tx1"/>
                </a:solidFill>
                <a:ea typeface="ＭＳ Ｐゴシック" charset="-128"/>
              </a:rPr>
              <a:t>status</a:t>
            </a:r>
            <a:r>
              <a:rPr lang="en-US" dirty="0">
                <a:solidFill>
                  <a:schemeClr val="tx1"/>
                </a:solidFill>
                <a:ea typeface="ＭＳ Ｐゴシック" charset="-128"/>
              </a:rPr>
              <a:t> of your files in the working directory and staging </a:t>
            </a:r>
            <a:r>
              <a:rPr lang="en-US" dirty="0" smtClean="0">
                <a:solidFill>
                  <a:schemeClr val="tx1"/>
                </a:solidFill>
                <a:ea typeface="ＭＳ Ｐゴシック" charset="-128"/>
              </a:rPr>
              <a:t>area:</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status	</a:t>
            </a:r>
            <a:r>
              <a:rPr lang="en-US" b="1" dirty="0" smtClean="0">
                <a:solidFill>
                  <a:srgbClr val="404040"/>
                </a:solidFill>
                <a:latin typeface="Consolas" charset="0"/>
                <a:ea typeface="ＭＳ Ｐゴシック" charset="-128"/>
              </a:rPr>
              <a:t>	</a:t>
            </a:r>
            <a:r>
              <a:rPr lang="en-US" dirty="0" smtClean="0">
                <a:ea typeface="ＭＳ Ｐゴシック" charset="-128"/>
              </a:rPr>
              <a:t>or</a:t>
            </a:r>
            <a:r>
              <a:rPr lang="en-US" b="1" dirty="0" smtClean="0">
                <a:solidFill>
                  <a:srgbClr val="404040"/>
                </a:solidFill>
                <a:latin typeface="Consolas" charset="0"/>
                <a:ea typeface="ＭＳ Ｐゴシック" charset="-128"/>
              </a:rPr>
              <a:t> </a:t>
            </a:r>
          </a:p>
          <a:p>
            <a:pPr indent="0">
              <a:buNone/>
              <a:defRPr/>
            </a:pPr>
            <a:r>
              <a:rPr lang="en-US" b="1" dirty="0" smtClean="0">
                <a:solidFill>
                  <a:srgbClr val="404040"/>
                </a:solidFill>
                <a:latin typeface="Consolas" charset="0"/>
                <a:ea typeface="ＭＳ Ｐゴシック" charset="-128"/>
              </a:rPr>
              <a:t>$ </a:t>
            </a:r>
            <a:r>
              <a:rPr lang="en-US" b="1" dirty="0" err="1" smtClean="0">
                <a:solidFill>
                  <a:srgbClr val="404040"/>
                </a:solidFill>
                <a:latin typeface="Consolas" charset="0"/>
                <a:ea typeface="ＭＳ Ｐゴシック" charset="-128"/>
              </a:rPr>
              <a:t>git</a:t>
            </a:r>
            <a:r>
              <a:rPr lang="en-US" b="1" dirty="0" smtClean="0">
                <a:solidFill>
                  <a:srgbClr val="404040"/>
                </a:solidFill>
                <a:latin typeface="Consolas" charset="0"/>
                <a:ea typeface="ＭＳ Ｐゴシック" charset="-128"/>
              </a:rPr>
              <a:t> </a:t>
            </a:r>
            <a:r>
              <a:rPr lang="en-US" b="1" dirty="0">
                <a:solidFill>
                  <a:srgbClr val="404040"/>
                </a:solidFill>
                <a:latin typeface="Consolas" charset="0"/>
                <a:ea typeface="ＭＳ Ｐゴシック" charset="-128"/>
              </a:rPr>
              <a:t>status </a:t>
            </a:r>
            <a:r>
              <a:rPr lang="en-US" b="1" dirty="0" smtClean="0">
                <a:solidFill>
                  <a:srgbClr val="404040"/>
                </a:solidFill>
                <a:latin typeface="Consolas" charset="0"/>
                <a:ea typeface="ＭＳ Ｐゴシック" charset="-128"/>
              </a:rPr>
              <a:t>–s  </a:t>
            </a:r>
          </a:p>
          <a:p>
            <a:pPr indent="0">
              <a:buNone/>
              <a:defRPr/>
            </a:pPr>
            <a:r>
              <a:rPr lang="en-US" b="1" dirty="0" smtClean="0">
                <a:solidFill>
                  <a:srgbClr val="404040"/>
                </a:solidFill>
                <a:latin typeface="Consolas" charset="0"/>
                <a:ea typeface="ＭＳ Ｐゴシック" charset="-128"/>
              </a:rPr>
              <a:t>	(-s </a:t>
            </a:r>
            <a:r>
              <a:rPr lang="en-US" dirty="0">
                <a:solidFill>
                  <a:schemeClr val="tx1"/>
                </a:solidFill>
                <a:ea typeface="ＭＳ Ｐゴシック" charset="-128"/>
              </a:rPr>
              <a:t>shows a short </a:t>
            </a:r>
            <a:r>
              <a:rPr lang="en-US" dirty="0" smtClean="0">
                <a:solidFill>
                  <a:schemeClr val="tx1"/>
                </a:solidFill>
                <a:ea typeface="ＭＳ Ｐゴシック" charset="-128"/>
              </a:rPr>
              <a:t>one line </a:t>
            </a:r>
            <a:r>
              <a:rPr lang="en-US" dirty="0">
                <a:solidFill>
                  <a:schemeClr val="tx1"/>
                </a:solidFill>
                <a:ea typeface="ＭＳ Ｐゴシック" charset="-128"/>
              </a:rPr>
              <a:t>version similar to </a:t>
            </a:r>
            <a:r>
              <a:rPr lang="en-US" dirty="0" err="1" smtClean="0">
                <a:solidFill>
                  <a:schemeClr val="tx1"/>
                </a:solidFill>
                <a:ea typeface="ＭＳ Ｐゴシック" charset="-128"/>
              </a:rPr>
              <a:t>svn</a:t>
            </a:r>
            <a:r>
              <a:rPr lang="en-US" dirty="0" smtClean="0">
                <a:solidFill>
                  <a:schemeClr val="tx1"/>
                </a:solidFill>
                <a:ea typeface="ＭＳ Ｐゴシック" charset="-128"/>
              </a:rPr>
              <a:t>)</a:t>
            </a:r>
            <a:endParaRPr lang="en-US" dirty="0">
              <a:solidFill>
                <a:schemeClr val="tx1"/>
              </a:solidFill>
              <a:ea typeface="ＭＳ Ｐゴシック" charset="-128"/>
            </a:endParaRPr>
          </a:p>
          <a:p>
            <a:pPr indent="0">
              <a:buNone/>
              <a:defRPr/>
            </a:pPr>
            <a:endParaRPr lang="en-US" b="1" dirty="0">
              <a:solidFill>
                <a:srgbClr val="404040"/>
              </a:solidFill>
              <a:latin typeface="Consolas" charset="0"/>
              <a:ea typeface="ＭＳ Ｐゴシック" charset="-128"/>
            </a:endParaRPr>
          </a:p>
          <a:p>
            <a:pPr>
              <a:defRPr/>
            </a:pPr>
            <a:r>
              <a:rPr lang="en-US" dirty="0" smtClean="0">
                <a:solidFill>
                  <a:schemeClr val="tx1"/>
                </a:solidFill>
                <a:ea typeface="ＭＳ Ｐゴシック" charset="-128"/>
              </a:rPr>
              <a:t>To see what is </a:t>
            </a:r>
            <a:r>
              <a:rPr lang="en-US" dirty="0">
                <a:solidFill>
                  <a:schemeClr val="tx1"/>
                </a:solidFill>
                <a:ea typeface="ＭＳ Ｐゴシック" charset="-128"/>
              </a:rPr>
              <a:t>modified but </a:t>
            </a:r>
            <a:r>
              <a:rPr lang="en-US" dirty="0" err="1" smtClean="0">
                <a:solidFill>
                  <a:schemeClr val="tx1"/>
                </a:solidFill>
                <a:ea typeface="ＭＳ Ｐゴシック" charset="-128"/>
              </a:rPr>
              <a:t>unstaged</a:t>
            </a:r>
            <a:r>
              <a:rPr lang="en-US" dirty="0" smtClean="0">
                <a:solidFill>
                  <a:schemeClr val="tx1"/>
                </a:solidFill>
                <a:ea typeface="ＭＳ Ｐゴシック" charset="-128"/>
              </a:rPr>
              <a:t>:</a:t>
            </a:r>
          </a:p>
          <a:p>
            <a:pPr indent="0">
              <a:buNone/>
              <a:defRPr/>
            </a:pPr>
            <a:r>
              <a:rPr lang="en-US" b="1" dirty="0" smtClean="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a:t>
            </a:r>
            <a:r>
              <a:rPr lang="en-US" b="1" dirty="0" smtClean="0">
                <a:solidFill>
                  <a:srgbClr val="404040"/>
                </a:solidFill>
                <a:latin typeface="Consolas" charset="0"/>
                <a:ea typeface="ＭＳ Ｐゴシック" charset="-128"/>
              </a:rPr>
              <a:t>diff</a:t>
            </a:r>
          </a:p>
          <a:p>
            <a:pPr indent="0">
              <a:buNone/>
              <a:defRPr/>
            </a:pPr>
            <a:endParaRPr lang="en-US" b="1" dirty="0">
              <a:solidFill>
                <a:srgbClr val="404040"/>
              </a:solidFill>
              <a:latin typeface="Consolas" charset="0"/>
              <a:ea typeface="ＭＳ Ｐゴシック" charset="-128"/>
            </a:endParaRPr>
          </a:p>
          <a:p>
            <a:pPr>
              <a:defRPr/>
            </a:pPr>
            <a:r>
              <a:rPr lang="en-US" dirty="0">
                <a:solidFill>
                  <a:schemeClr val="tx1"/>
                </a:solidFill>
                <a:ea typeface="ＭＳ Ｐゴシック" charset="-128"/>
              </a:rPr>
              <a:t>To see staged changes:</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diff --cached</a:t>
            </a:r>
          </a:p>
          <a:p>
            <a:pPr indent="0">
              <a:buNone/>
              <a:defRPr/>
            </a:pPr>
            <a:endParaRPr lang="en-US" b="1" dirty="0">
              <a:solidFill>
                <a:srgbClr val="404040"/>
              </a:solidFill>
              <a:latin typeface="Consolas" charset="0"/>
              <a:ea typeface="ＭＳ Ｐゴシック" charset="-128"/>
            </a:endParaRPr>
          </a:p>
          <a:p>
            <a:pPr>
              <a:defRPr/>
            </a:pPr>
            <a:endParaRPr lang="en-US" dirty="0" smtClean="0">
              <a:solidFill>
                <a:schemeClr val="tx1"/>
              </a:solidFill>
              <a:ea typeface="ＭＳ Ｐゴシック" charset="-128"/>
            </a:endParaRPr>
          </a:p>
          <a:p>
            <a:pPr>
              <a:defRPr/>
            </a:pPr>
            <a:endParaRPr lang="en-US" dirty="0">
              <a:solidFill>
                <a:schemeClr val="tx1"/>
              </a:solidFill>
              <a:ea typeface="ＭＳ Ｐゴシック" charset="-128"/>
            </a:endParaRPr>
          </a:p>
          <a:p>
            <a:pPr>
              <a:defRPr/>
            </a:pPr>
            <a:endParaRPr lang="en-US" dirty="0">
              <a:ea typeface="ＭＳ Ｐゴシック" charset="-128"/>
            </a:endParaRPr>
          </a:p>
        </p:txBody>
      </p:sp>
    </p:spTree>
    <p:extLst>
      <p:ext uri="{BB962C8B-B14F-4D97-AF65-F5344CB8AC3E}">
        <p14:creationId xmlns:p14="http://schemas.microsoft.com/office/powerpoint/2010/main" val="1954927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custDataLst>
              <p:tags r:id="rId1"/>
            </p:custDataLst>
          </p:nvPr>
        </p:nvSpPr>
        <p:spPr/>
        <p:txBody>
          <a:bodyPr/>
          <a:lstStyle/>
          <a:p>
            <a:r>
              <a:rPr lang="en-US" altLang="en-US" smtClean="0"/>
              <a:t>Viewing logs</a:t>
            </a:r>
          </a:p>
        </p:txBody>
      </p:sp>
      <p:sp>
        <p:nvSpPr>
          <p:cNvPr id="3" name="Content Placeholder 2"/>
          <p:cNvSpPr>
            <a:spLocks noGrp="1"/>
          </p:cNvSpPr>
          <p:nvPr>
            <p:ph idx="1"/>
            <p:custDataLst>
              <p:tags r:id="rId2"/>
            </p:custDataLst>
          </p:nvPr>
        </p:nvSpPr>
        <p:spPr/>
        <p:txBody>
          <a:bodyPr>
            <a:normAutofit fontScale="85000" lnSpcReduction="20000"/>
          </a:bodyPr>
          <a:lstStyle/>
          <a:p>
            <a:pPr indent="0">
              <a:buNone/>
              <a:defRPr/>
            </a:pPr>
            <a:r>
              <a:rPr lang="en-US" dirty="0">
                <a:ea typeface="ＭＳ Ｐゴシック" charset="-128"/>
              </a:rPr>
              <a:t>To </a:t>
            </a:r>
            <a:r>
              <a:rPr lang="en-US" dirty="0" smtClean="0">
                <a:ea typeface="ＭＳ Ｐゴシック" charset="-128"/>
              </a:rPr>
              <a:t>see a log of all changes in your local repo:</a:t>
            </a:r>
            <a:endParaRPr lang="en-US" dirty="0">
              <a:ea typeface="ＭＳ Ｐゴシック" charset="-128"/>
            </a:endParaRP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a:t>
            </a:r>
            <a:r>
              <a:rPr lang="en-US" dirty="0">
                <a:ea typeface="ＭＳ Ｐゴシック" charset="-128"/>
              </a:rPr>
              <a:t>or </a:t>
            </a:r>
            <a:r>
              <a:rPr lang="en-US" sz="2200" b="1" dirty="0">
                <a:solidFill>
                  <a:srgbClr val="404040"/>
                </a:solidFill>
                <a:latin typeface="Consolas" charset="0"/>
                <a:ea typeface="ＭＳ Ｐゴシック" charset="-128"/>
              </a:rPr>
              <a:t>	 </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a:t>
            </a:r>
            <a:r>
              <a:rPr lang="en-US" sz="2200" b="1" dirty="0" err="1">
                <a:solidFill>
                  <a:srgbClr val="404040"/>
                </a:solidFill>
                <a:latin typeface="Consolas" charset="0"/>
                <a:ea typeface="ＭＳ Ｐゴシック" charset="-128"/>
              </a:rPr>
              <a:t>oneline</a:t>
            </a:r>
            <a:r>
              <a:rPr lang="en-US" sz="2200" b="1" dirty="0">
                <a:solidFill>
                  <a:srgbClr val="404040"/>
                </a:solidFill>
                <a:latin typeface="Consolas" charset="0"/>
                <a:ea typeface="ＭＳ Ｐゴシック" charset="-128"/>
              </a:rPr>
              <a:t>  </a:t>
            </a:r>
            <a:r>
              <a:rPr lang="en-US" dirty="0">
                <a:ea typeface="ＭＳ Ｐゴシック" charset="-128"/>
              </a:rPr>
              <a:t>(to show a shorter version)</a:t>
            </a:r>
          </a:p>
          <a:p>
            <a:pPr>
              <a:defRPr/>
            </a:pPr>
            <a:endParaRPr lang="en-US" sz="1050" b="1" dirty="0">
              <a:solidFill>
                <a:srgbClr val="404040"/>
              </a:solidFill>
              <a:latin typeface="Consolas" charset="0"/>
              <a:ea typeface="ＭＳ Ｐゴシック" charset="-128"/>
            </a:endParaRPr>
          </a:p>
          <a:p>
            <a:pPr marL="574675" lvl="1" indent="0">
              <a:buNone/>
              <a:defRPr/>
            </a:pPr>
            <a:r>
              <a:rPr lang="en-US" dirty="0">
                <a:solidFill>
                  <a:srgbClr val="FF0000"/>
                </a:solidFill>
                <a:ea typeface="ＭＳ Ｐゴシック" charset="-128"/>
              </a:rPr>
              <a:t>1677b2d Edited first line of readme</a:t>
            </a:r>
          </a:p>
          <a:p>
            <a:pPr marL="574675" lvl="1" indent="0">
              <a:buNone/>
              <a:defRPr/>
            </a:pPr>
            <a:r>
              <a:rPr lang="en-US" dirty="0">
                <a:solidFill>
                  <a:srgbClr val="FF0000"/>
                </a:solidFill>
                <a:ea typeface="ＭＳ Ｐゴシック" charset="-128"/>
              </a:rPr>
              <a:t>258efa7 Added line to readme</a:t>
            </a:r>
          </a:p>
          <a:p>
            <a:pPr marL="574675" lvl="1" indent="0">
              <a:buNone/>
              <a:defRPr/>
            </a:pPr>
            <a:r>
              <a:rPr lang="en-US" dirty="0">
                <a:solidFill>
                  <a:srgbClr val="FF0000"/>
                </a:solidFill>
                <a:ea typeface="ＭＳ Ｐゴシック" charset="-128"/>
              </a:rPr>
              <a:t>0e52da7 Initial commit</a:t>
            </a:r>
          </a:p>
          <a:p>
            <a:pPr>
              <a:defRPr/>
            </a:pP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-5 </a:t>
            </a:r>
            <a:r>
              <a:rPr lang="en-US" dirty="0">
                <a:ea typeface="ＭＳ Ｐゴシック" charset="-128"/>
              </a:rPr>
              <a:t>(to show only the 5 most </a:t>
            </a:r>
            <a:r>
              <a:rPr lang="en-US" dirty="0" smtClean="0">
                <a:ea typeface="ＭＳ Ｐゴシック" charset="-128"/>
              </a:rPr>
              <a:t>recent updates, etc.) </a:t>
            </a:r>
            <a:r>
              <a:rPr lang="en-US" sz="2200" b="1" dirty="0">
                <a:solidFill>
                  <a:srgbClr val="404040"/>
                </a:solidFill>
                <a:latin typeface="Consolas" charset="0"/>
                <a:ea typeface="ＭＳ Ｐゴシック" charset="-128"/>
              </a:rPr>
              <a:t>	 </a:t>
            </a:r>
          </a:p>
          <a:p>
            <a:pPr>
              <a:defRPr/>
            </a:pPr>
            <a:endParaRPr lang="en-US" sz="2200" b="1" dirty="0">
              <a:solidFill>
                <a:srgbClr val="404040"/>
              </a:solidFill>
              <a:latin typeface="Consolas" charset="0"/>
              <a:ea typeface="ＭＳ Ｐゴシック" charset="-128"/>
            </a:endParaRPr>
          </a:p>
          <a:p>
            <a:pPr indent="0">
              <a:buNone/>
              <a:defRPr/>
            </a:pPr>
            <a:r>
              <a:rPr lang="en-US" dirty="0" smtClean="0">
                <a:ea typeface="ＭＳ Ｐゴシック" charset="-128"/>
              </a:rPr>
              <a:t>Note: changes will be listed by </a:t>
            </a:r>
            <a:r>
              <a:rPr lang="en-US" dirty="0" err="1" smtClean="0">
                <a:ea typeface="ＭＳ Ｐゴシック" charset="-128"/>
              </a:rPr>
              <a:t>commitID</a:t>
            </a:r>
            <a:r>
              <a:rPr lang="en-US" dirty="0" smtClean="0">
                <a:ea typeface="ＭＳ Ｐゴシック" charset="-128"/>
              </a:rPr>
              <a:t> #, (SHA-1 hash)</a:t>
            </a:r>
          </a:p>
          <a:p>
            <a:pPr indent="0">
              <a:buNone/>
              <a:defRPr/>
            </a:pPr>
            <a:r>
              <a:rPr lang="en-US" dirty="0" smtClean="0">
                <a:ea typeface="ＭＳ Ｐゴシック" charset="-128"/>
              </a:rPr>
              <a:t>Note: changes made to the remote repo before the last time you cloned/pulled from it will also be included here </a:t>
            </a:r>
            <a:endParaRPr lang="en-US" dirty="0">
              <a:ea typeface="ＭＳ Ｐゴシック" charset="-128"/>
            </a:endParaRPr>
          </a:p>
        </p:txBody>
      </p:sp>
    </p:spTree>
    <p:extLst>
      <p:ext uri="{BB962C8B-B14F-4D97-AF65-F5344CB8AC3E}">
        <p14:creationId xmlns:p14="http://schemas.microsoft.com/office/powerpoint/2010/main" val="372936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custDataLst>
              <p:tags r:id="rId1"/>
            </p:custDataLst>
          </p:nvPr>
        </p:nvSpPr>
        <p:spPr/>
        <p:txBody>
          <a:bodyPr/>
          <a:lstStyle/>
          <a:p>
            <a:r>
              <a:rPr lang="en-US" altLang="en-US" dirty="0" smtClean="0"/>
              <a:t>Pulling and Pushing</a:t>
            </a:r>
          </a:p>
        </p:txBody>
      </p:sp>
      <p:sp>
        <p:nvSpPr>
          <p:cNvPr id="3" name="Content Placeholder 2"/>
          <p:cNvSpPr>
            <a:spLocks noGrp="1"/>
          </p:cNvSpPr>
          <p:nvPr>
            <p:ph idx="1"/>
            <p:custDataLst>
              <p:tags r:id="rId2"/>
            </p:custDataLst>
          </p:nvPr>
        </p:nvSpPr>
        <p:spPr>
          <a:xfrm>
            <a:off x="1188720" y="1447800"/>
            <a:ext cx="6858000" cy="5029200"/>
          </a:xfrm>
        </p:spPr>
        <p:txBody>
          <a:bodyPr>
            <a:normAutofit fontScale="70000" lnSpcReduction="20000"/>
          </a:bodyPr>
          <a:lstStyle/>
          <a:p>
            <a:pPr indent="0">
              <a:buNone/>
              <a:defRPr/>
            </a:pPr>
            <a:r>
              <a:rPr lang="en-US" dirty="0" smtClean="0">
                <a:ea typeface="ＭＳ Ｐゴシック" charset="-128"/>
              </a:rPr>
              <a:t>Good practice: </a:t>
            </a:r>
          </a:p>
          <a:p>
            <a:pPr marL="685800" indent="-457200">
              <a:spcBef>
                <a:spcPts val="0"/>
              </a:spcBef>
              <a:buFont typeface="+mj-lt"/>
              <a:buAutoNum type="arabicPeriod"/>
              <a:defRPr/>
            </a:pPr>
            <a:r>
              <a:rPr lang="en-US" b="1" dirty="0" smtClean="0">
                <a:ea typeface="ＭＳ Ｐゴシック" charset="-128"/>
              </a:rPr>
              <a:t>Add </a:t>
            </a:r>
            <a:r>
              <a:rPr lang="en-US" dirty="0" smtClean="0">
                <a:ea typeface="ＭＳ Ｐゴシック" charset="-128"/>
              </a:rPr>
              <a:t>and </a:t>
            </a:r>
            <a:r>
              <a:rPr lang="en-US" b="1" dirty="0" smtClean="0">
                <a:ea typeface="ＭＳ Ｐゴシック" charset="-128"/>
              </a:rPr>
              <a:t>Commit</a:t>
            </a:r>
            <a:r>
              <a:rPr lang="en-US" dirty="0" smtClean="0">
                <a:ea typeface="ＭＳ Ｐゴシック" charset="-128"/>
              </a:rPr>
              <a:t> your changes to your local repo</a:t>
            </a:r>
          </a:p>
          <a:p>
            <a:pPr marL="685800" indent="-457200">
              <a:spcBef>
                <a:spcPts val="0"/>
              </a:spcBef>
              <a:buFont typeface="+mj-lt"/>
              <a:buAutoNum type="arabicPeriod"/>
              <a:defRPr/>
            </a:pPr>
            <a:r>
              <a:rPr lang="en-US" b="1" dirty="0" smtClean="0">
                <a:ea typeface="ＭＳ Ｐゴシック" charset="-128"/>
              </a:rPr>
              <a:t>Pull</a:t>
            </a:r>
            <a:r>
              <a:rPr lang="en-US" dirty="0" smtClean="0">
                <a:ea typeface="ＭＳ Ｐゴシック" charset="-128"/>
              </a:rPr>
              <a:t> from remote </a:t>
            </a:r>
            <a:r>
              <a:rPr lang="en-US" dirty="0">
                <a:ea typeface="ＭＳ Ｐゴシック" charset="-128"/>
              </a:rPr>
              <a:t>repo</a:t>
            </a:r>
            <a:r>
              <a:rPr lang="en-US" dirty="0" smtClean="0">
                <a:ea typeface="ＭＳ Ｐゴシック" charset="-128"/>
              </a:rPr>
              <a:t> to get most recent changes (fix conflicts if necessary, add and commit them to your local repo)</a:t>
            </a:r>
          </a:p>
          <a:p>
            <a:pPr marL="685800" indent="-457200">
              <a:spcBef>
                <a:spcPts val="0"/>
              </a:spcBef>
              <a:buFont typeface="+mj-lt"/>
              <a:buAutoNum type="arabicPeriod"/>
              <a:defRPr/>
            </a:pPr>
            <a:r>
              <a:rPr lang="en-US" b="1" dirty="0" smtClean="0">
                <a:ea typeface="ＭＳ Ｐゴシック" charset="-128"/>
              </a:rPr>
              <a:t>Push</a:t>
            </a:r>
            <a:r>
              <a:rPr lang="en-US" dirty="0" smtClean="0">
                <a:ea typeface="ＭＳ Ｐゴシック" charset="-128"/>
              </a:rPr>
              <a:t> your changes to the remote repo</a:t>
            </a:r>
          </a:p>
          <a:p>
            <a:pPr marL="685800" indent="-457200">
              <a:buFont typeface="+mj-lt"/>
              <a:buAutoNum type="arabicPeriod"/>
              <a:defRPr/>
            </a:pPr>
            <a:endParaRPr lang="en-US" sz="300" dirty="0">
              <a:ea typeface="ＭＳ Ｐゴシック" charset="-128"/>
            </a:endParaRPr>
          </a:p>
          <a:p>
            <a:pPr indent="0">
              <a:buNone/>
              <a:defRPr/>
            </a:pPr>
            <a:r>
              <a:rPr lang="en-US" dirty="0" smtClean="0">
                <a:ea typeface="ＭＳ Ｐゴシック" charset="-128"/>
              </a:rPr>
              <a:t>To fetch the most recent updates from the remote repo into your local repo, and put them into your working directory:</a:t>
            </a:r>
            <a:endParaRPr lang="en-US" dirty="0">
              <a:ea typeface="ＭＳ Ｐゴシック" charset="-128"/>
            </a:endParaRP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pull origin master</a:t>
            </a:r>
          </a:p>
          <a:p>
            <a:pPr indent="0">
              <a:buNone/>
              <a:defRPr/>
            </a:pPr>
            <a:r>
              <a:rPr lang="en-US" dirty="0" smtClean="0">
                <a:ea typeface="ＭＳ Ｐゴシック" charset="-128"/>
              </a:rPr>
              <a:t>To push your changes from your local repo to the remote repo:</a:t>
            </a:r>
          </a:p>
          <a:p>
            <a:pPr indent="0">
              <a:buNone/>
              <a:defRPr/>
            </a:pPr>
            <a:r>
              <a:rPr lang="en-US" b="1" dirty="0">
                <a:solidFill>
                  <a:srgbClr val="404040"/>
                </a:solidFill>
                <a:latin typeface="Consolas" charset="0"/>
                <a:ea typeface="ＭＳ Ｐゴシック" charset="-128"/>
              </a:rPr>
              <a:t>$ </a:t>
            </a:r>
            <a:r>
              <a:rPr lang="en-US" b="1" dirty="0" err="1">
                <a:solidFill>
                  <a:srgbClr val="404040"/>
                </a:solidFill>
                <a:latin typeface="Consolas" charset="0"/>
                <a:ea typeface="ＭＳ Ｐゴシック" charset="-128"/>
              </a:rPr>
              <a:t>git</a:t>
            </a:r>
            <a:r>
              <a:rPr lang="en-US" b="1" dirty="0">
                <a:solidFill>
                  <a:srgbClr val="404040"/>
                </a:solidFill>
                <a:latin typeface="Consolas" charset="0"/>
                <a:ea typeface="ＭＳ Ｐゴシック" charset="-128"/>
              </a:rPr>
              <a:t> push origin </a:t>
            </a:r>
            <a:r>
              <a:rPr lang="en-US" b="1" dirty="0" smtClean="0">
                <a:solidFill>
                  <a:srgbClr val="404040"/>
                </a:solidFill>
                <a:latin typeface="Consolas" charset="0"/>
                <a:ea typeface="ＭＳ Ｐゴシック" charset="-128"/>
              </a:rPr>
              <a:t>master</a:t>
            </a:r>
          </a:p>
          <a:p>
            <a:pPr indent="0">
              <a:buNone/>
              <a:defRPr/>
            </a:pPr>
            <a:endParaRPr lang="en-US" sz="200" b="1" dirty="0">
              <a:solidFill>
                <a:srgbClr val="404040"/>
              </a:solidFill>
              <a:latin typeface="Consolas" charset="0"/>
              <a:ea typeface="ＭＳ Ｐゴシック" charset="-128"/>
            </a:endParaRPr>
          </a:p>
          <a:p>
            <a:pPr indent="0">
              <a:buNone/>
              <a:defRPr/>
            </a:pPr>
            <a:r>
              <a:rPr lang="en-US" sz="2000" dirty="0">
                <a:ea typeface="ＭＳ Ｐゴシック" charset="-128"/>
              </a:rPr>
              <a:t>Notes:</a:t>
            </a:r>
            <a:r>
              <a:rPr lang="en-US" sz="2000" b="1" dirty="0">
                <a:solidFill>
                  <a:srgbClr val="404040"/>
                </a:solidFill>
                <a:latin typeface="Consolas" charset="0"/>
                <a:ea typeface="ＭＳ Ｐゴシック" charset="-128"/>
              </a:rPr>
              <a:t>  origin </a:t>
            </a:r>
            <a:r>
              <a:rPr lang="en-US" sz="2000" dirty="0">
                <a:ea typeface="ＭＳ Ｐゴシック" charset="-128"/>
              </a:rPr>
              <a:t>= an alias for the URL you cloned from</a:t>
            </a:r>
          </a:p>
          <a:p>
            <a:pPr indent="0">
              <a:buNone/>
              <a:defRPr/>
            </a:pPr>
            <a:r>
              <a:rPr lang="en-US" sz="2000" dirty="0">
                <a:ea typeface="ＭＳ Ｐゴシック" charset="-128"/>
              </a:rPr>
              <a:t>	     </a:t>
            </a:r>
            <a:r>
              <a:rPr lang="en-US" sz="2000" b="1" dirty="0">
                <a:solidFill>
                  <a:srgbClr val="404040"/>
                </a:solidFill>
                <a:latin typeface="Consolas" charset="0"/>
                <a:ea typeface="ＭＳ Ｐゴシック" charset="-128"/>
              </a:rPr>
              <a:t>master </a:t>
            </a:r>
            <a:r>
              <a:rPr lang="en-US" sz="2000" dirty="0">
                <a:ea typeface="ＭＳ Ｐゴシック" charset="-128"/>
              </a:rPr>
              <a:t>= the remote branch you are pulling from/pushing to, </a:t>
            </a:r>
            <a:br>
              <a:rPr lang="en-US" sz="2000" dirty="0">
                <a:ea typeface="ＭＳ Ｐゴシック" charset="-128"/>
              </a:rPr>
            </a:br>
            <a:r>
              <a:rPr lang="en-US" sz="2000" dirty="0">
                <a:ea typeface="ＭＳ Ｐゴシック" charset="-128"/>
              </a:rPr>
              <a:t>	     (the local branch you are pulling to/pushing from is your current branch)</a:t>
            </a:r>
          </a:p>
          <a:p>
            <a:pPr indent="0">
              <a:buNone/>
              <a:defRPr/>
            </a:pPr>
            <a:r>
              <a:rPr lang="en-US" sz="1800" dirty="0">
                <a:ea typeface="ＭＳ Ｐゴシック" charset="-128"/>
              </a:rPr>
              <a:t>Note: On </a:t>
            </a:r>
            <a:r>
              <a:rPr lang="en-US" sz="1800" dirty="0" err="1">
                <a:ea typeface="ＭＳ Ｐゴシック" charset="-128"/>
              </a:rPr>
              <a:t>attu</a:t>
            </a:r>
            <a:r>
              <a:rPr lang="en-US" sz="1800" dirty="0">
                <a:ea typeface="ＭＳ Ｐゴシック" charset="-128"/>
              </a:rPr>
              <a:t> you will get a </a:t>
            </a:r>
            <a:r>
              <a:rPr lang="en-US" sz="1800" dirty="0" err="1">
                <a:ea typeface="ＭＳ Ｐゴシック" charset="-128"/>
              </a:rPr>
              <a:t>Gtk</a:t>
            </a:r>
            <a:r>
              <a:rPr lang="en-US" sz="1800" dirty="0">
                <a:ea typeface="ＭＳ Ｐゴシック" charset="-128"/>
              </a:rPr>
              <a:t>-warning, you can ignore this.</a:t>
            </a:r>
          </a:p>
          <a:p>
            <a:pPr indent="0">
              <a:buNone/>
              <a:defRPr/>
            </a:pPr>
            <a:endParaRPr lang="en-US" dirty="0">
              <a:ea typeface="ＭＳ Ｐゴシック" charset="-128"/>
            </a:endParaRPr>
          </a:p>
        </p:txBody>
      </p:sp>
      <p:cxnSp>
        <p:nvCxnSpPr>
          <p:cNvPr id="22532" name="Straight Connector 4"/>
          <p:cNvCxnSpPr>
            <a:cxnSpLocks noChangeShapeType="1"/>
          </p:cNvCxnSpPr>
          <p:nvPr>
            <p:custDataLst>
              <p:tags r:id="rId3"/>
            </p:custDataLst>
          </p:nvPr>
        </p:nvCxnSpPr>
        <p:spPr bwMode="auto">
          <a:xfrm flipH="1">
            <a:off x="1477637" y="2761558"/>
            <a:ext cx="56007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20500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3" name="Content Placeholder 2"/>
          <p:cNvSpPr>
            <a:spLocks noGrp="1"/>
          </p:cNvSpPr>
          <p:nvPr>
            <p:ph idx="1"/>
          </p:nvPr>
        </p:nvSpPr>
        <p:spPr/>
        <p:txBody>
          <a:bodyPr/>
          <a:lstStyle/>
          <a:p>
            <a:r>
              <a:rPr lang="en-US" dirty="0" smtClean="0"/>
              <a:t>TBD</a:t>
            </a:r>
          </a:p>
          <a:p>
            <a:r>
              <a:rPr lang="en-US" dirty="0" err="1"/>
              <a:t>g</a:t>
            </a:r>
            <a:r>
              <a:rPr lang="en-US" dirty="0" err="1" smtClean="0"/>
              <a:t>it</a:t>
            </a:r>
            <a:r>
              <a:rPr lang="en-US" dirty="0" smtClean="0"/>
              <a:t> pull</a:t>
            </a:r>
          </a:p>
          <a:p>
            <a:r>
              <a:rPr lang="en-US" dirty="0" smtClean="0"/>
              <a:t>Make changes</a:t>
            </a:r>
          </a:p>
          <a:p>
            <a:r>
              <a:rPr lang="en-US" dirty="0" err="1" smtClean="0"/>
              <a:t>git</a:t>
            </a:r>
            <a:r>
              <a:rPr lang="en-US" dirty="0" smtClean="0"/>
              <a:t> add &lt;files&gt;</a:t>
            </a:r>
          </a:p>
          <a:p>
            <a:r>
              <a:rPr lang="en-US" dirty="0" err="1" smtClean="0"/>
              <a:t>git</a:t>
            </a:r>
            <a:r>
              <a:rPr lang="en-US" dirty="0" smtClean="0"/>
              <a:t> commit –m “I did something awesome today!”</a:t>
            </a:r>
          </a:p>
          <a:p>
            <a:r>
              <a:rPr lang="en-US" dirty="0" err="1" smtClean="0"/>
              <a:t>git</a:t>
            </a:r>
            <a:r>
              <a:rPr lang="en-US" dirty="0" smtClean="0"/>
              <a:t> push</a:t>
            </a:r>
            <a:endParaRPr lang="en-US" dirty="0"/>
          </a:p>
        </p:txBody>
      </p:sp>
    </p:spTree>
    <p:extLst>
      <p:ext uri="{BB962C8B-B14F-4D97-AF65-F5344CB8AC3E}">
        <p14:creationId xmlns:p14="http://schemas.microsoft.com/office/powerpoint/2010/main" val="528189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custDataLst>
              <p:tags r:id="rId1"/>
            </p:custDataLst>
          </p:nvPr>
        </p:nvSpPr>
        <p:spPr/>
        <p:txBody>
          <a:bodyPr/>
          <a:lstStyle/>
          <a:p>
            <a:r>
              <a:rPr lang="en-US" altLang="en-US" dirty="0" smtClean="0"/>
              <a:t>Do This:</a:t>
            </a:r>
          </a:p>
        </p:txBody>
      </p:sp>
      <p:sp>
        <p:nvSpPr>
          <p:cNvPr id="3" name="Content Placeholder 2"/>
          <p:cNvSpPr>
            <a:spLocks noGrp="1"/>
          </p:cNvSpPr>
          <p:nvPr>
            <p:ph idx="1"/>
            <p:custDataLst>
              <p:tags r:id="rId2"/>
            </p:custDataLst>
          </p:nvPr>
        </p:nvSpPr>
        <p:spPr/>
        <p:txBody>
          <a:bodyPr>
            <a:normAutofit fontScale="70000" lnSpcReduction="20000"/>
          </a:bodyPr>
          <a:lstStyle/>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config</a:t>
            </a:r>
            <a:r>
              <a:rPr lang="en-US" sz="2000" b="1" dirty="0">
                <a:solidFill>
                  <a:srgbClr val="404040"/>
                </a:solidFill>
                <a:latin typeface="Consolas" charset="0"/>
                <a:ea typeface="ＭＳ Ｐゴシック" charset="-128"/>
              </a:rPr>
              <a:t> --global user.name “Your Name”</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config</a:t>
            </a:r>
            <a:r>
              <a:rPr lang="en-US" sz="2000" b="1" dirty="0">
                <a:solidFill>
                  <a:srgbClr val="404040"/>
                </a:solidFill>
                <a:latin typeface="Consolas" charset="0"/>
                <a:ea typeface="ＭＳ Ｐゴシック" charset="-128"/>
              </a:rPr>
              <a:t> --global </a:t>
            </a:r>
            <a:r>
              <a:rPr lang="en-US" sz="2000" b="1" dirty="0" err="1">
                <a:solidFill>
                  <a:srgbClr val="404040"/>
                </a:solidFill>
                <a:latin typeface="Consolas" charset="0"/>
                <a:ea typeface="ＭＳ Ｐゴシック" charset="-128"/>
              </a:rPr>
              <a:t>user.email</a:t>
            </a:r>
            <a:r>
              <a:rPr lang="en-US" sz="2000" b="1" dirty="0">
                <a:solidFill>
                  <a:srgbClr val="404040"/>
                </a:solidFill>
                <a:latin typeface="Consolas" charset="0"/>
                <a:ea typeface="ＭＳ Ｐゴシック" charset="-128"/>
              </a:rPr>
              <a:t> </a:t>
            </a:r>
            <a:r>
              <a:rPr lang="en-US" sz="2000" b="1" dirty="0">
                <a:solidFill>
                  <a:srgbClr val="404040"/>
                </a:solidFill>
                <a:latin typeface="Consolas" charset="0"/>
                <a:ea typeface="ＭＳ Ｐゴシック" charset="-128"/>
                <a:hlinkClick r:id="rId4"/>
              </a:rPr>
              <a:t>youremail@whatever.com</a:t>
            </a:r>
            <a:endParaRPr lang="en-US" sz="2000" b="1" dirty="0">
              <a:solidFill>
                <a:srgbClr val="404040"/>
              </a:solidFill>
              <a:latin typeface="Consolas" charset="0"/>
              <a:ea typeface="ＭＳ Ｐゴシック" charset="-128"/>
            </a:endParaRP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clone </a:t>
            </a:r>
            <a:r>
              <a:rPr lang="en-US" sz="2000" b="1" dirty="0">
                <a:solidFill>
                  <a:srgbClr val="FF0000"/>
                </a:solidFill>
                <a:latin typeface="Consolas" charset="0"/>
                <a:ea typeface="ＭＳ Ｐゴシック" charset="-128"/>
              </a:rPr>
              <a:t>https://github.com/rea2000/santalist.git</a:t>
            </a:r>
          </a:p>
          <a:p>
            <a:pPr indent="0">
              <a:buNone/>
              <a:defRPr/>
            </a:pPr>
            <a:r>
              <a:rPr lang="en-US" sz="2000" dirty="0">
                <a:solidFill>
                  <a:srgbClr val="404040"/>
                </a:solidFill>
                <a:latin typeface="Consolas" charset="0"/>
                <a:ea typeface="ＭＳ Ｐゴシック" charset="-128"/>
              </a:rPr>
              <a:t>Then try:</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a:t>
            </a:r>
            <a:r>
              <a:rPr lang="en-US" sz="2000" b="1" dirty="0" err="1">
                <a:solidFill>
                  <a:srgbClr val="404040"/>
                </a:solidFill>
                <a:latin typeface="Consolas" charset="0"/>
                <a:ea typeface="ＭＳ Ｐゴシック" charset="-128"/>
              </a:rPr>
              <a:t>oneline</a:t>
            </a:r>
            <a:endParaRPr lang="en-US" sz="2000" b="1" dirty="0">
              <a:solidFill>
                <a:srgbClr val="404040"/>
              </a:solidFill>
              <a:latin typeface="Consolas" charset="0"/>
              <a:ea typeface="ＭＳ Ｐゴシック" charset="-128"/>
            </a:endParaRPr>
          </a:p>
          <a:p>
            <a:pPr marL="685800" indent="-457200">
              <a:buFont typeface="+mj-lt"/>
              <a:buAutoNum type="arabicPeriod"/>
              <a:defRPr/>
            </a:pPr>
            <a:r>
              <a:rPr lang="en-US" sz="2000" dirty="0">
                <a:solidFill>
                  <a:srgbClr val="404040"/>
                </a:solidFill>
                <a:latin typeface="Consolas" charset="0"/>
                <a:ea typeface="ＭＳ Ｐゴシック" charset="-128"/>
              </a:rPr>
              <a:t>Create a file named </a:t>
            </a:r>
            <a:r>
              <a:rPr lang="en-US" sz="2000" i="1" dirty="0">
                <a:solidFill>
                  <a:srgbClr val="404040"/>
                </a:solidFill>
                <a:latin typeface="Consolas" charset="0"/>
                <a:ea typeface="ＭＳ Ｐゴシック" charset="-128"/>
              </a:rPr>
              <a:t>userID</a:t>
            </a:r>
            <a:r>
              <a:rPr lang="en-US" sz="2000" dirty="0">
                <a:solidFill>
                  <a:srgbClr val="404040"/>
                </a:solidFill>
                <a:latin typeface="Consolas" charset="0"/>
                <a:ea typeface="ＭＳ Ｐゴシック" charset="-128"/>
              </a:rPr>
              <a:t>.txt (e.g. rea.txt)</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a:t>
            </a:r>
          </a:p>
          <a:p>
            <a:pPr marL="685800" indent="-457200">
              <a:buFont typeface="+mj-lt"/>
              <a:buAutoNum type="arabicPeriod"/>
              <a:defRPr/>
            </a:pPr>
            <a:r>
              <a:rPr lang="en-US" sz="2000" dirty="0">
                <a:solidFill>
                  <a:srgbClr val="404040"/>
                </a:solidFill>
                <a:latin typeface="Consolas" charset="0"/>
                <a:ea typeface="ＭＳ Ｐゴシック" charset="-128"/>
              </a:rPr>
              <a:t>Add the file: </a:t>
            </a: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add </a:t>
            </a:r>
            <a:r>
              <a:rPr lang="en-US" sz="2000" b="1" i="1" dirty="0">
                <a:solidFill>
                  <a:srgbClr val="404040"/>
                </a:solidFill>
                <a:latin typeface="Consolas" charset="0"/>
                <a:ea typeface="ＭＳ Ｐゴシック" charset="-128"/>
              </a:rPr>
              <a:t>userID</a:t>
            </a:r>
            <a:r>
              <a:rPr lang="en-US" sz="2000" b="1" dirty="0">
                <a:solidFill>
                  <a:srgbClr val="404040"/>
                </a:solidFill>
                <a:latin typeface="Consolas" charset="0"/>
                <a:ea typeface="ＭＳ Ｐゴシック" charset="-128"/>
              </a:rPr>
              <a:t>.txt</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a:t>
            </a:r>
          </a:p>
          <a:p>
            <a:pPr marL="685800" indent="-457200">
              <a:buFont typeface="+mj-lt"/>
              <a:buAutoNum type="arabicPeriod"/>
              <a:defRPr/>
            </a:pPr>
            <a:r>
              <a:rPr lang="en-US" sz="2000" dirty="0">
                <a:solidFill>
                  <a:srgbClr val="404040"/>
                </a:solidFill>
                <a:latin typeface="Consolas" charset="0"/>
                <a:ea typeface="ＭＳ Ｐゴシック" charset="-128"/>
              </a:rPr>
              <a:t>Commit the file to your local repo:</a:t>
            </a:r>
            <a:br>
              <a:rPr lang="en-US" sz="2000" dirty="0">
                <a:solidFill>
                  <a:srgbClr val="404040"/>
                </a:solidFill>
                <a:latin typeface="Consolas" charset="0"/>
                <a:ea typeface="ＭＳ Ｐゴシック" charset="-128"/>
              </a:rPr>
            </a:b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commit –m “added rea.txt file”</a:t>
            </a:r>
          </a:p>
          <a:p>
            <a:pPr marL="685800" indent="-457200">
              <a:buFont typeface="+mj-lt"/>
              <a:buAutoNum type="arabicPeriod"/>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status –s, $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log --</a:t>
            </a:r>
            <a:r>
              <a:rPr lang="en-US" sz="2000" b="1" dirty="0" err="1">
                <a:solidFill>
                  <a:srgbClr val="404040"/>
                </a:solidFill>
                <a:latin typeface="Consolas" charset="0"/>
                <a:ea typeface="ＭＳ Ｐゴシック" charset="-128"/>
              </a:rPr>
              <a:t>oneline</a:t>
            </a:r>
            <a:endParaRPr lang="en-US" sz="2000" b="1" dirty="0">
              <a:solidFill>
                <a:srgbClr val="404040"/>
              </a:solidFill>
              <a:latin typeface="Consolas" charset="0"/>
              <a:ea typeface="ＭＳ Ｐゴシック" charset="-128"/>
            </a:endParaRPr>
          </a:p>
          <a:p>
            <a:pPr indent="0">
              <a:buNone/>
              <a:defRPr/>
            </a:pPr>
            <a:r>
              <a:rPr lang="en-US" sz="2000" b="1" dirty="0">
                <a:solidFill>
                  <a:srgbClr val="404040"/>
                </a:solidFill>
                <a:latin typeface="Consolas" charset="0"/>
                <a:ea typeface="ＭＳ Ｐゴシック" charset="-128"/>
              </a:rPr>
              <a:t>*WAIT, DO NOT GO ON TO THE NEXT STEPS UNTIL YOU ARE TOLD TO!!</a:t>
            </a:r>
          </a:p>
          <a:p>
            <a:pPr marL="685800" indent="-457200">
              <a:buFont typeface="+mj-lt"/>
              <a:buAutoNum type="arabicPeriod"/>
              <a:defRPr/>
            </a:pPr>
            <a:r>
              <a:rPr lang="en-US" sz="2000" dirty="0">
                <a:solidFill>
                  <a:srgbClr val="404040"/>
                </a:solidFill>
                <a:latin typeface="Consolas" charset="0"/>
                <a:ea typeface="ＭＳ Ｐゴシック" charset="-128"/>
              </a:rPr>
              <a:t>Pull from remote repo: </a:t>
            </a:r>
            <a:r>
              <a:rPr lang="en-US" sz="2000" b="1" dirty="0">
                <a:solidFill>
                  <a:srgbClr val="404040"/>
                </a:solidFill>
                <a:latin typeface="Consolas" charset="0"/>
                <a:ea typeface="ＭＳ Ｐゴシック" charset="-128"/>
              </a:rPr>
              <a:t>$</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pull origin master</a:t>
            </a:r>
          </a:p>
          <a:p>
            <a:pPr marL="685800" indent="-457200">
              <a:buFont typeface="+mj-lt"/>
              <a:buAutoNum type="arabicPeriod"/>
              <a:defRPr/>
            </a:pPr>
            <a:r>
              <a:rPr lang="en-US" sz="2000" dirty="0">
                <a:solidFill>
                  <a:srgbClr val="404040"/>
                </a:solidFill>
                <a:latin typeface="Consolas" charset="0"/>
                <a:ea typeface="ＭＳ Ｐゴシック" charset="-128"/>
              </a:rPr>
              <a:t>Push to remote repo: </a:t>
            </a:r>
            <a:r>
              <a:rPr lang="en-US" sz="2000" b="1" dirty="0">
                <a:solidFill>
                  <a:srgbClr val="404040"/>
                </a:solidFill>
                <a:latin typeface="Consolas" charset="0"/>
                <a:ea typeface="ＭＳ Ｐゴシック" charset="-128"/>
              </a:rPr>
              <a:t>$</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push origin </a:t>
            </a:r>
            <a:r>
              <a:rPr lang="en-US" sz="2000" b="1" dirty="0" smtClean="0">
                <a:solidFill>
                  <a:srgbClr val="404040"/>
                </a:solidFill>
                <a:latin typeface="Consolas" charset="0"/>
                <a:ea typeface="ＭＳ Ｐゴシック" charset="-128"/>
              </a:rPr>
              <a:t>master</a:t>
            </a:r>
            <a:r>
              <a:rPr lang="en-US" b="1" dirty="0">
                <a:solidFill>
                  <a:srgbClr val="404040"/>
                </a:solidFill>
                <a:latin typeface="Consolas" charset="0"/>
                <a:ea typeface="ＭＳ Ｐゴシック" charset="-128"/>
              </a:rPr>
              <a:t/>
            </a:r>
            <a:br>
              <a:rPr lang="en-US" b="1" dirty="0">
                <a:solidFill>
                  <a:srgbClr val="404040"/>
                </a:solidFill>
                <a:latin typeface="Consolas" charset="0"/>
                <a:ea typeface="ＭＳ Ｐゴシック" charset="-128"/>
              </a:rPr>
            </a:br>
            <a:endParaRPr lang="en-US" dirty="0">
              <a:ea typeface="ＭＳ Ｐゴシック" charset="-128"/>
            </a:endParaRPr>
          </a:p>
        </p:txBody>
      </p:sp>
    </p:spTree>
    <p:extLst>
      <p:ext uri="{BB962C8B-B14F-4D97-AF65-F5344CB8AC3E}">
        <p14:creationId xmlns:p14="http://schemas.microsoft.com/office/powerpoint/2010/main" val="1483274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Backups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4242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custDataLst>
              <p:tags r:id="rId1"/>
            </p:custDataLst>
          </p:nvPr>
        </p:nvSpPr>
        <p:spPr/>
        <p:txBody>
          <a:bodyPr/>
          <a:lstStyle/>
          <a:p>
            <a:r>
              <a:rPr lang="en-US" altLang="en-US" smtClean="0"/>
              <a:t>Aside: So what is github?</a:t>
            </a:r>
          </a:p>
        </p:txBody>
      </p:sp>
      <p:sp>
        <p:nvSpPr>
          <p:cNvPr id="3" name="Content Placeholder 2"/>
          <p:cNvSpPr>
            <a:spLocks noGrp="1"/>
          </p:cNvSpPr>
          <p:nvPr>
            <p:ph idx="1"/>
            <p:custDataLst>
              <p:tags r:id="rId2"/>
            </p:custDataLst>
          </p:nvPr>
        </p:nvSpPr>
        <p:spPr/>
        <p:txBody>
          <a:bodyPr>
            <a:normAutofit fontScale="85000" lnSpcReduction="20000"/>
          </a:bodyPr>
          <a:lstStyle/>
          <a:p>
            <a:pPr>
              <a:defRPr/>
            </a:pPr>
            <a:r>
              <a:rPr lang="en-US" dirty="0">
                <a:ea typeface="ＭＳ Ｐゴシック" charset="-128"/>
                <a:hlinkClick r:id="rId4"/>
              </a:rPr>
              <a:t>GitHub.com</a:t>
            </a:r>
            <a:r>
              <a:rPr lang="en-US" dirty="0">
                <a:ea typeface="ＭＳ Ｐゴシック" charset="-128"/>
              </a:rPr>
              <a:t> is </a:t>
            </a:r>
            <a:r>
              <a:rPr lang="en-US" dirty="0" smtClean="0">
                <a:ea typeface="ＭＳ Ｐゴシック" charset="-128"/>
              </a:rPr>
              <a:t>a site </a:t>
            </a:r>
            <a:r>
              <a:rPr lang="en-US" dirty="0">
                <a:ea typeface="ＭＳ Ｐゴシック" charset="-128"/>
              </a:rPr>
              <a:t>for online storage of </a:t>
            </a:r>
            <a:r>
              <a:rPr lang="en-US" dirty="0" err="1">
                <a:ea typeface="ＭＳ Ｐゴシック" charset="-128"/>
              </a:rPr>
              <a:t>Git</a:t>
            </a:r>
            <a:r>
              <a:rPr lang="en-US" dirty="0">
                <a:ea typeface="ＭＳ Ｐゴシック" charset="-128"/>
              </a:rPr>
              <a:t> repositories.  </a:t>
            </a:r>
            <a:endParaRPr lang="en-US" dirty="0" smtClean="0">
              <a:ea typeface="ＭＳ Ｐゴシック" charset="-128"/>
            </a:endParaRPr>
          </a:p>
          <a:p>
            <a:pPr>
              <a:defRPr/>
            </a:pPr>
            <a:r>
              <a:rPr lang="en-US" dirty="0" smtClean="0">
                <a:ea typeface="ＭＳ Ｐゴシック" charset="-128"/>
              </a:rPr>
              <a:t>Many </a:t>
            </a:r>
            <a:r>
              <a:rPr lang="en-US" dirty="0">
                <a:ea typeface="ＭＳ Ｐゴシック" charset="-128"/>
              </a:rPr>
              <a:t>open source projects use it, such as the </a:t>
            </a:r>
            <a:r>
              <a:rPr lang="en-US" dirty="0">
                <a:ea typeface="ＭＳ Ｐゴシック" charset="-128"/>
                <a:hlinkClick r:id="rId5"/>
              </a:rPr>
              <a:t>Linux kernel</a:t>
            </a:r>
            <a:r>
              <a:rPr lang="en-US" dirty="0">
                <a:ea typeface="ＭＳ Ｐゴシック" charset="-128"/>
              </a:rPr>
              <a:t>.  </a:t>
            </a:r>
            <a:endParaRPr lang="en-US" dirty="0" smtClean="0">
              <a:ea typeface="ＭＳ Ｐゴシック" charset="-128"/>
            </a:endParaRPr>
          </a:p>
          <a:p>
            <a:pPr>
              <a:defRPr/>
            </a:pPr>
            <a:r>
              <a:rPr lang="en-US" dirty="0" smtClean="0">
                <a:ea typeface="ＭＳ Ｐゴシック" charset="-128"/>
              </a:rPr>
              <a:t>You </a:t>
            </a:r>
            <a:r>
              <a:rPr lang="en-US" dirty="0">
                <a:ea typeface="ＭＳ Ｐゴシック" charset="-128"/>
              </a:rPr>
              <a:t>can get free space for open source projects or you can pay for private </a:t>
            </a:r>
            <a:r>
              <a:rPr lang="en-US" dirty="0" smtClean="0">
                <a:ea typeface="ＭＳ Ｐゴシック" charset="-128"/>
              </a:rPr>
              <a:t>projects.</a:t>
            </a:r>
          </a:p>
          <a:p>
            <a:pPr>
              <a:defRPr/>
            </a:pPr>
            <a:endParaRPr lang="en-US" dirty="0">
              <a:ea typeface="ＭＳ Ｐゴシック" charset="-128"/>
            </a:endParaRPr>
          </a:p>
          <a:p>
            <a:pPr indent="0">
              <a:buNone/>
              <a:defRPr/>
            </a:pPr>
            <a:r>
              <a:rPr lang="en-US" b="1" dirty="0" smtClean="0">
                <a:ea typeface="ＭＳ Ｐゴシック" charset="-128"/>
              </a:rPr>
              <a:t>Question</a:t>
            </a:r>
            <a:r>
              <a:rPr lang="en-US" dirty="0" smtClean="0">
                <a:ea typeface="ＭＳ Ｐゴシック" charset="-128"/>
              </a:rPr>
              <a:t>: Do I have to use </a:t>
            </a:r>
            <a:r>
              <a:rPr lang="en-US" dirty="0" err="1" smtClean="0">
                <a:ea typeface="ＭＳ Ｐゴシック" charset="-128"/>
              </a:rPr>
              <a:t>github</a:t>
            </a:r>
            <a:r>
              <a:rPr lang="en-US" dirty="0" smtClean="0">
                <a:ea typeface="ＭＳ Ｐゴシック" charset="-128"/>
              </a:rPr>
              <a:t> to use </a:t>
            </a:r>
            <a:r>
              <a:rPr lang="en-US" dirty="0" err="1" smtClean="0">
                <a:ea typeface="ＭＳ Ｐゴシック" charset="-128"/>
              </a:rPr>
              <a:t>Git</a:t>
            </a:r>
            <a:r>
              <a:rPr lang="en-US" dirty="0" smtClean="0">
                <a:ea typeface="ＭＳ Ｐゴシック" charset="-128"/>
              </a:rPr>
              <a:t>?</a:t>
            </a:r>
          </a:p>
          <a:p>
            <a:pPr indent="0">
              <a:buNone/>
              <a:defRPr/>
            </a:pPr>
            <a:r>
              <a:rPr lang="en-US" b="1" dirty="0" smtClean="0">
                <a:ea typeface="ＭＳ Ｐゴシック" charset="-128"/>
              </a:rPr>
              <a:t>Answer</a:t>
            </a:r>
            <a:r>
              <a:rPr lang="en-US" dirty="0" smtClean="0">
                <a:ea typeface="ＭＳ Ｐゴシック" charset="-128"/>
              </a:rPr>
              <a:t>: No! </a:t>
            </a:r>
          </a:p>
          <a:p>
            <a:pPr>
              <a:defRPr/>
            </a:pPr>
            <a:r>
              <a:rPr lang="en-US" dirty="0" smtClean="0">
                <a:ea typeface="ＭＳ Ｐゴシック" charset="-128"/>
              </a:rPr>
              <a:t>you can use </a:t>
            </a:r>
            <a:r>
              <a:rPr lang="en-US" dirty="0" err="1" smtClean="0">
                <a:ea typeface="ＭＳ Ｐゴシック" charset="-128"/>
              </a:rPr>
              <a:t>Git</a:t>
            </a:r>
            <a:r>
              <a:rPr lang="en-US" dirty="0" smtClean="0">
                <a:ea typeface="ＭＳ Ｐゴシック" charset="-128"/>
              </a:rPr>
              <a:t> completely locally for your own purposes, or </a:t>
            </a:r>
          </a:p>
          <a:p>
            <a:pPr>
              <a:defRPr/>
            </a:pPr>
            <a:r>
              <a:rPr lang="en-US" dirty="0" smtClean="0">
                <a:ea typeface="ＭＳ Ｐゴシック" charset="-128"/>
              </a:rPr>
              <a:t>you or someone else could set up a server to share files, or </a:t>
            </a:r>
          </a:p>
          <a:p>
            <a:pPr>
              <a:defRPr/>
            </a:pPr>
            <a:r>
              <a:rPr lang="en-US" dirty="0" smtClean="0">
                <a:ea typeface="ＭＳ Ｐゴシック" charset="-128"/>
              </a:rPr>
              <a:t>you could share a repo with users on the same file system, such as we did for homework 9 (as long everyone has the needed file permissions).</a:t>
            </a:r>
            <a:endParaRPr lang="en-US" dirty="0">
              <a:ea typeface="ＭＳ Ｐゴシック" charset="-128"/>
            </a:endParaRPr>
          </a:p>
        </p:txBody>
      </p:sp>
    </p:spTree>
    <p:extLst>
      <p:ext uri="{BB962C8B-B14F-4D97-AF65-F5344CB8AC3E}">
        <p14:creationId xmlns:p14="http://schemas.microsoft.com/office/powerpoint/2010/main" val="3131212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custDataLst>
              <p:tags r:id="rId1"/>
            </p:custDataLst>
          </p:nvPr>
        </p:nvSpPr>
        <p:spPr/>
        <p:txBody>
          <a:bodyPr/>
          <a:lstStyle/>
          <a:p>
            <a:r>
              <a:rPr lang="en-US" altLang="en-US" smtClean="0"/>
              <a:t>Basic Workflow</a:t>
            </a:r>
          </a:p>
        </p:txBody>
      </p:sp>
      <p:sp>
        <p:nvSpPr>
          <p:cNvPr id="3" name="Content Placeholder 2"/>
          <p:cNvSpPr>
            <a:spLocks noGrp="1"/>
          </p:cNvSpPr>
          <p:nvPr>
            <p:ph idx="1"/>
            <p:custDataLst>
              <p:tags r:id="rId2"/>
            </p:custDataLst>
          </p:nvPr>
        </p:nvSpPr>
        <p:spPr/>
        <p:txBody>
          <a:bodyPr>
            <a:normAutofit fontScale="92500" lnSpcReduction="10000"/>
          </a:bodyPr>
          <a:lstStyle/>
          <a:p>
            <a:pPr indent="0">
              <a:buNone/>
              <a:defRPr/>
            </a:pPr>
            <a:r>
              <a:rPr lang="en-US" dirty="0" smtClean="0">
                <a:ea typeface="ＭＳ Ｐゴシック" charset="-128"/>
              </a:rPr>
              <a:t>Basic </a:t>
            </a:r>
            <a:r>
              <a:rPr lang="en-US" dirty="0" err="1">
                <a:ea typeface="ＭＳ Ｐゴシック" charset="-128"/>
              </a:rPr>
              <a:t>Git</a:t>
            </a:r>
            <a:r>
              <a:rPr lang="en-US" dirty="0">
                <a:ea typeface="ＭＳ Ｐゴシック" charset="-128"/>
              </a:rPr>
              <a:t> </a:t>
            </a:r>
            <a:r>
              <a:rPr lang="en-US" dirty="0" smtClean="0">
                <a:ea typeface="ＭＳ Ｐゴシック" charset="-128"/>
              </a:rPr>
              <a:t>workflow:</a:t>
            </a:r>
            <a:endParaRPr lang="en-US" dirty="0">
              <a:ea typeface="ＭＳ Ｐゴシック" charset="-128"/>
            </a:endParaRPr>
          </a:p>
          <a:p>
            <a:pPr>
              <a:defRPr/>
            </a:pPr>
            <a:endParaRPr lang="en-US" dirty="0">
              <a:ea typeface="ＭＳ Ｐゴシック" charset="-128"/>
            </a:endParaRPr>
          </a:p>
          <a:p>
            <a:pPr marL="685800" indent="-457200">
              <a:buFont typeface="+mj-lt"/>
              <a:buAutoNum type="arabicPeriod"/>
              <a:defRPr/>
            </a:pPr>
            <a:r>
              <a:rPr lang="en-US" b="1" dirty="0" smtClean="0">
                <a:ea typeface="ＭＳ Ｐゴシック" charset="-128"/>
              </a:rPr>
              <a:t>Modify</a:t>
            </a:r>
            <a:r>
              <a:rPr lang="en-US" dirty="0" smtClean="0">
                <a:ea typeface="ＭＳ Ｐゴシック" charset="-128"/>
              </a:rPr>
              <a:t> </a:t>
            </a:r>
            <a:r>
              <a:rPr lang="en-US" dirty="0">
                <a:ea typeface="ＭＳ Ｐゴシック" charset="-128"/>
              </a:rPr>
              <a:t>files in your working directory.</a:t>
            </a:r>
          </a:p>
          <a:p>
            <a:pPr marL="685800" indent="-457200">
              <a:buFont typeface="+mj-lt"/>
              <a:buAutoNum type="arabicPeriod"/>
              <a:defRPr/>
            </a:pPr>
            <a:r>
              <a:rPr lang="en-US" b="1" dirty="0" smtClean="0">
                <a:ea typeface="ＭＳ Ｐゴシック" charset="-128"/>
              </a:rPr>
              <a:t>Stage</a:t>
            </a:r>
            <a:r>
              <a:rPr lang="en-US" dirty="0" smtClean="0">
                <a:ea typeface="ＭＳ Ｐゴシック" charset="-128"/>
              </a:rPr>
              <a:t> files</a:t>
            </a:r>
            <a:r>
              <a:rPr lang="en-US" dirty="0">
                <a:ea typeface="ＭＳ Ｐゴシック" charset="-128"/>
              </a:rPr>
              <a:t>, </a:t>
            </a:r>
            <a:r>
              <a:rPr lang="en-US" dirty="0" smtClean="0">
                <a:ea typeface="ＭＳ Ｐゴシック" charset="-128"/>
              </a:rPr>
              <a:t>adding </a:t>
            </a:r>
            <a:r>
              <a:rPr lang="en-US" dirty="0">
                <a:ea typeface="ＭＳ Ｐゴシック" charset="-128"/>
              </a:rPr>
              <a:t>snapshots of them to your staging area.</a:t>
            </a:r>
          </a:p>
          <a:p>
            <a:pPr marL="685800" indent="-457200">
              <a:buFont typeface="+mj-lt"/>
              <a:buAutoNum type="arabicPeriod"/>
              <a:defRPr/>
            </a:pPr>
            <a:r>
              <a:rPr lang="en-US" dirty="0" smtClean="0">
                <a:ea typeface="ＭＳ Ｐゴシック" charset="-128"/>
              </a:rPr>
              <a:t>Do  a </a:t>
            </a:r>
            <a:r>
              <a:rPr lang="en-US" b="1" dirty="0" smtClean="0">
                <a:ea typeface="ＭＳ Ｐゴシック" charset="-128"/>
              </a:rPr>
              <a:t>commit</a:t>
            </a:r>
            <a:r>
              <a:rPr lang="en-US" dirty="0">
                <a:ea typeface="ＭＳ Ｐゴシック" charset="-128"/>
              </a:rPr>
              <a:t>, which takes the files as they are in the staging area and stores that snapshot permanently to your </a:t>
            </a:r>
            <a:r>
              <a:rPr lang="en-US" dirty="0" err="1">
                <a:ea typeface="ＭＳ Ｐゴシック" charset="-128"/>
              </a:rPr>
              <a:t>Git</a:t>
            </a:r>
            <a:r>
              <a:rPr lang="en-US" dirty="0">
                <a:ea typeface="ＭＳ Ｐゴシック" charset="-128"/>
              </a:rPr>
              <a:t> directory.</a:t>
            </a:r>
          </a:p>
          <a:p>
            <a:pPr>
              <a:defRPr/>
            </a:pPr>
            <a:endParaRPr lang="en-US" dirty="0" smtClean="0">
              <a:ea typeface="ＭＳ Ｐゴシック" charset="-128"/>
            </a:endParaRPr>
          </a:p>
          <a:p>
            <a:pPr>
              <a:defRPr/>
            </a:pPr>
            <a:r>
              <a:rPr lang="en-US" dirty="0" smtClean="0">
                <a:ea typeface="ＭＳ Ｐゴシック" charset="-128"/>
              </a:rPr>
              <a:t>Notes:</a:t>
            </a:r>
          </a:p>
          <a:p>
            <a:pPr lvl="1">
              <a:buFont typeface="Wingdings" charset="2"/>
              <a:buChar char="§"/>
              <a:defRPr/>
            </a:pPr>
            <a:r>
              <a:rPr lang="en-US" sz="1800" dirty="0">
                <a:ea typeface="ＭＳ Ｐゴシック" charset="-128"/>
              </a:rPr>
              <a:t>If a particular version of a file is in the </a:t>
            </a:r>
            <a:r>
              <a:rPr lang="en-US" sz="1800" b="1" dirty="0" err="1">
                <a:ea typeface="ＭＳ Ｐゴシック" charset="-128"/>
              </a:rPr>
              <a:t>git</a:t>
            </a:r>
            <a:r>
              <a:rPr lang="en-US" sz="1800" b="1" dirty="0">
                <a:ea typeface="ＭＳ Ｐゴシック" charset="-128"/>
              </a:rPr>
              <a:t> directory</a:t>
            </a:r>
            <a:r>
              <a:rPr lang="en-US" sz="1800" dirty="0">
                <a:ea typeface="ＭＳ Ｐゴシック" charset="-128"/>
              </a:rPr>
              <a:t>, it’s considered </a:t>
            </a:r>
            <a:r>
              <a:rPr lang="en-US" sz="1800" b="1" dirty="0">
                <a:ea typeface="ＭＳ Ｐゴシック" charset="-128"/>
              </a:rPr>
              <a:t>committed</a:t>
            </a:r>
            <a:r>
              <a:rPr lang="en-US" sz="1800" dirty="0">
                <a:ea typeface="ＭＳ Ｐゴシック" charset="-128"/>
              </a:rPr>
              <a:t>. </a:t>
            </a:r>
          </a:p>
          <a:p>
            <a:pPr lvl="1">
              <a:buFont typeface="Wingdings" charset="2"/>
              <a:buChar char="§"/>
              <a:defRPr/>
            </a:pPr>
            <a:r>
              <a:rPr lang="en-US" sz="1800" dirty="0">
                <a:ea typeface="ＭＳ Ｐゴシック" charset="-128"/>
              </a:rPr>
              <a:t>If it’s modified but has been added to the </a:t>
            </a:r>
            <a:r>
              <a:rPr lang="en-US" sz="1800" b="1" dirty="0">
                <a:ea typeface="ＭＳ Ｐゴシック" charset="-128"/>
              </a:rPr>
              <a:t>staging area</a:t>
            </a:r>
            <a:r>
              <a:rPr lang="en-US" sz="1800" dirty="0">
                <a:ea typeface="ＭＳ Ｐゴシック" charset="-128"/>
              </a:rPr>
              <a:t>, it is </a:t>
            </a:r>
            <a:r>
              <a:rPr lang="en-US" sz="1800" b="1" dirty="0">
                <a:ea typeface="ＭＳ Ｐゴシック" charset="-128"/>
              </a:rPr>
              <a:t>staged</a:t>
            </a:r>
            <a:r>
              <a:rPr lang="en-US" sz="1800" dirty="0">
                <a:ea typeface="ＭＳ Ｐゴシック" charset="-128"/>
              </a:rPr>
              <a:t>. </a:t>
            </a:r>
          </a:p>
          <a:p>
            <a:pPr lvl="1">
              <a:buFont typeface="Wingdings" charset="2"/>
              <a:buChar char="§"/>
              <a:defRPr/>
            </a:pPr>
            <a:r>
              <a:rPr lang="en-US" sz="1800" dirty="0">
                <a:ea typeface="ＭＳ Ｐゴシック" charset="-128"/>
              </a:rPr>
              <a:t>If it was </a:t>
            </a:r>
            <a:r>
              <a:rPr lang="en-US" sz="1800" b="1" dirty="0">
                <a:ea typeface="ＭＳ Ｐゴシック" charset="-128"/>
              </a:rPr>
              <a:t>changed</a:t>
            </a:r>
            <a:r>
              <a:rPr lang="en-US" sz="1800" dirty="0">
                <a:ea typeface="ＭＳ Ｐゴシック" charset="-128"/>
              </a:rPr>
              <a:t> since it was checked out but has </a:t>
            </a:r>
            <a:r>
              <a:rPr lang="en-US" sz="1800" u="sng" dirty="0">
                <a:ea typeface="ＭＳ Ｐゴシック" charset="-128"/>
              </a:rPr>
              <a:t>not</a:t>
            </a:r>
            <a:r>
              <a:rPr lang="en-US" sz="1800" dirty="0">
                <a:ea typeface="ＭＳ Ｐゴシック" charset="-128"/>
              </a:rPr>
              <a:t> been staged, it is </a:t>
            </a:r>
            <a:r>
              <a:rPr lang="en-US" sz="1800" b="1" dirty="0">
                <a:ea typeface="ＭＳ Ｐゴシック" charset="-128"/>
              </a:rPr>
              <a:t>modified</a:t>
            </a:r>
            <a:r>
              <a:rPr lang="en-US" sz="1800" dirty="0">
                <a:ea typeface="ＭＳ Ｐゴシック" charset="-128"/>
              </a:rPr>
              <a:t>.</a:t>
            </a:r>
          </a:p>
        </p:txBody>
      </p:sp>
    </p:spTree>
    <p:extLst>
      <p:ext uri="{BB962C8B-B14F-4D97-AF65-F5344CB8AC3E}">
        <p14:creationId xmlns:p14="http://schemas.microsoft.com/office/powerpoint/2010/main" val="1619643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custDataLst>
              <p:tags r:id="rId1"/>
            </p:custDataLst>
          </p:nvPr>
        </p:nvSpPr>
        <p:spPr/>
        <p:txBody>
          <a:bodyPr/>
          <a:lstStyle/>
          <a:p>
            <a:r>
              <a:rPr lang="en-US" altLang="en-US" smtClean="0"/>
              <a:t>Branching</a:t>
            </a:r>
          </a:p>
        </p:txBody>
      </p:sp>
      <p:sp>
        <p:nvSpPr>
          <p:cNvPr id="3" name="Content Placeholder 2"/>
          <p:cNvSpPr>
            <a:spLocks noGrp="1"/>
          </p:cNvSpPr>
          <p:nvPr>
            <p:ph idx="1"/>
            <p:custDataLst>
              <p:tags r:id="rId2"/>
            </p:custDataLst>
          </p:nvPr>
        </p:nvSpPr>
        <p:spPr/>
        <p:txBody>
          <a:bodyPr>
            <a:normAutofit fontScale="62500" lnSpcReduction="20000"/>
          </a:bodyPr>
          <a:lstStyle/>
          <a:p>
            <a:pPr indent="0">
              <a:buNone/>
              <a:defRPr/>
            </a:pPr>
            <a:r>
              <a:rPr lang="en-US" dirty="0" smtClean="0">
                <a:ea typeface="ＭＳ Ｐゴシック" charset="-128"/>
              </a:rPr>
              <a:t>To </a:t>
            </a:r>
            <a:r>
              <a:rPr lang="en-US" dirty="0">
                <a:ea typeface="ＭＳ Ｐゴシック" charset="-128"/>
              </a:rPr>
              <a:t>create a branch called experimental:</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branch experimental</a:t>
            </a:r>
          </a:p>
          <a:p>
            <a:pPr>
              <a:defRPr/>
            </a:pPr>
            <a:endParaRPr lang="en-US" sz="700" dirty="0">
              <a:ea typeface="ＭＳ Ｐゴシック" charset="-128"/>
            </a:endParaRPr>
          </a:p>
          <a:p>
            <a:pPr indent="0">
              <a:buNone/>
              <a:defRPr/>
            </a:pPr>
            <a:r>
              <a:rPr lang="en-US" dirty="0" smtClean="0">
                <a:ea typeface="ＭＳ Ｐゴシック" charset="-128"/>
              </a:rPr>
              <a:t>To </a:t>
            </a:r>
            <a:r>
              <a:rPr lang="en-US" dirty="0">
                <a:ea typeface="ＭＳ Ｐゴシック" charset="-128"/>
              </a:rPr>
              <a:t>list all </a:t>
            </a:r>
            <a:r>
              <a:rPr lang="en-US" dirty="0" smtClean="0">
                <a:ea typeface="ＭＳ Ｐゴシック" charset="-128"/>
              </a:rPr>
              <a:t>branches: (* </a:t>
            </a:r>
            <a:r>
              <a:rPr lang="en-US" dirty="0">
                <a:ea typeface="ＭＳ Ｐゴシック" charset="-128"/>
              </a:rPr>
              <a:t>shows which one you are currently </a:t>
            </a:r>
            <a:r>
              <a:rPr lang="en-US" dirty="0" smtClean="0">
                <a:ea typeface="ＭＳ Ｐゴシック" charset="-128"/>
              </a:rPr>
              <a:t>on</a:t>
            </a:r>
            <a:r>
              <a:rPr lang="en-US" dirty="0">
                <a:ea typeface="ＭＳ Ｐゴシック" charset="-128"/>
              </a:rPr>
              <a:t>)</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branch</a:t>
            </a:r>
          </a:p>
          <a:p>
            <a:pPr>
              <a:defRPr/>
            </a:pPr>
            <a:endParaRPr lang="en-US" sz="600" dirty="0">
              <a:ea typeface="ＭＳ Ｐゴシック" charset="-128"/>
            </a:endParaRPr>
          </a:p>
          <a:p>
            <a:pPr indent="0">
              <a:buNone/>
              <a:defRPr/>
            </a:pPr>
            <a:r>
              <a:rPr lang="en-US" dirty="0" smtClean="0">
                <a:ea typeface="ＭＳ Ｐゴシック" charset="-128"/>
              </a:rPr>
              <a:t>To </a:t>
            </a:r>
            <a:r>
              <a:rPr lang="en-US" dirty="0">
                <a:ea typeface="ＭＳ Ｐゴシック" charset="-128"/>
              </a:rPr>
              <a:t>switch to the </a:t>
            </a:r>
            <a:r>
              <a:rPr lang="en-US" dirty="0" smtClean="0">
                <a:ea typeface="ＭＳ Ｐゴシック" charset="-128"/>
              </a:rPr>
              <a:t>experimental </a:t>
            </a:r>
            <a:r>
              <a:rPr lang="en-US" dirty="0">
                <a:ea typeface="ＭＳ Ｐゴシック" charset="-128"/>
              </a:rPr>
              <a:t>branch:</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checkout experimental</a:t>
            </a:r>
          </a:p>
          <a:p>
            <a:pPr>
              <a:defRPr/>
            </a:pPr>
            <a:endParaRPr lang="en-US" sz="700" dirty="0">
              <a:ea typeface="ＭＳ Ｐゴシック" charset="-128"/>
            </a:endParaRPr>
          </a:p>
          <a:p>
            <a:pPr indent="0">
              <a:buNone/>
              <a:defRPr/>
            </a:pPr>
            <a:r>
              <a:rPr lang="en-US" dirty="0" smtClean="0">
                <a:ea typeface="ＭＳ Ｐゴシック" charset="-128"/>
              </a:rPr>
              <a:t>Later on, changes </a:t>
            </a:r>
            <a:r>
              <a:rPr lang="en-US" dirty="0">
                <a:ea typeface="ＭＳ Ｐゴシック" charset="-128"/>
              </a:rPr>
              <a:t>between the two branches differ, to merge </a:t>
            </a:r>
            <a:r>
              <a:rPr lang="en-US" dirty="0" smtClean="0">
                <a:ea typeface="ＭＳ Ｐゴシック" charset="-128"/>
              </a:rPr>
              <a:t>changes </a:t>
            </a:r>
            <a:r>
              <a:rPr lang="en-US" dirty="0">
                <a:ea typeface="ＭＳ Ｐゴシック" charset="-128"/>
              </a:rPr>
              <a:t>from experimental into the master:</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checkout master</a:t>
            </a:r>
          </a:p>
          <a:p>
            <a:pPr>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merge experimental</a:t>
            </a:r>
          </a:p>
          <a:p>
            <a:pPr>
              <a:defRPr/>
            </a:pPr>
            <a:endParaRPr lang="en-US" sz="700" b="1" dirty="0">
              <a:solidFill>
                <a:srgbClr val="404040"/>
              </a:solidFill>
              <a:latin typeface="Consolas" charset="0"/>
              <a:ea typeface="ＭＳ Ｐゴシック" charset="-128"/>
            </a:endParaRPr>
          </a:p>
          <a:p>
            <a:pPr indent="0">
              <a:buNone/>
              <a:defRPr/>
            </a:pPr>
            <a:r>
              <a:rPr lang="en-US" dirty="0" smtClean="0">
                <a:ea typeface="ＭＳ Ｐゴシック" charset="-128"/>
              </a:rPr>
              <a:t>Note: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log --graph </a:t>
            </a:r>
            <a:r>
              <a:rPr lang="en-US" dirty="0" smtClean="0">
                <a:ea typeface="ＭＳ Ｐゴシック" charset="-128"/>
              </a:rPr>
              <a:t>can be useful for showing branches.</a:t>
            </a:r>
          </a:p>
          <a:p>
            <a:pPr indent="0">
              <a:buNone/>
              <a:defRPr/>
            </a:pPr>
            <a:r>
              <a:rPr lang="en-US" dirty="0" smtClean="0">
                <a:ea typeface="ＭＳ Ｐゴシック" charset="-128"/>
              </a:rPr>
              <a:t>Note</a:t>
            </a:r>
            <a:r>
              <a:rPr lang="en-US" dirty="0">
                <a:ea typeface="ＭＳ Ｐゴシック" charset="-128"/>
              </a:rPr>
              <a:t>: These branches are in </a:t>
            </a:r>
            <a:r>
              <a:rPr lang="en-US" i="1" u="sng" dirty="0">
                <a:ea typeface="ＭＳ Ｐゴシック" charset="-128"/>
              </a:rPr>
              <a:t>your local repo</a:t>
            </a:r>
            <a:r>
              <a:rPr lang="en-US" dirty="0">
                <a:ea typeface="ＭＳ Ｐゴシック" charset="-128"/>
              </a:rPr>
              <a:t>!</a:t>
            </a:r>
          </a:p>
        </p:txBody>
      </p:sp>
    </p:spTree>
    <p:extLst>
      <p:ext uri="{BB962C8B-B14F-4D97-AF65-F5344CB8AC3E}">
        <p14:creationId xmlns:p14="http://schemas.microsoft.com/office/powerpoint/2010/main" val="898380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custDataLst>
              <p:tags r:id="rId1"/>
            </p:custDataLst>
          </p:nvPr>
        </p:nvSpPr>
        <p:spPr>
          <a:xfrm>
            <a:off x="1143000" y="152400"/>
            <a:ext cx="6858000" cy="762000"/>
          </a:xfrm>
        </p:spPr>
        <p:txBody>
          <a:bodyPr/>
          <a:lstStyle/>
          <a:p>
            <a:r>
              <a:rPr lang="en-US" altLang="en-US" smtClean="0"/>
              <a:t>After editing a file…</a:t>
            </a:r>
          </a:p>
        </p:txBody>
      </p:sp>
      <p:sp>
        <p:nvSpPr>
          <p:cNvPr id="3" name="Content Placeholder 2"/>
          <p:cNvSpPr>
            <a:spLocks noGrp="1"/>
          </p:cNvSpPr>
          <p:nvPr>
            <p:ph idx="1"/>
            <p:custDataLst>
              <p:tags r:id="rId2"/>
            </p:custDataLst>
          </p:nvPr>
        </p:nvSpPr>
        <p:spPr>
          <a:xfrm>
            <a:off x="1143000" y="914400"/>
            <a:ext cx="6858000" cy="4953000"/>
          </a:xfrm>
        </p:spPr>
        <p:txBody>
          <a:bodyPr>
            <a:normAutofit fontScale="55000" lnSpcReduction="20000"/>
          </a:bodyPr>
          <a:lstStyle/>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emacs</a:t>
            </a:r>
            <a:r>
              <a:rPr lang="en-US" sz="1400" b="1" dirty="0">
                <a:solidFill>
                  <a:srgbClr val="FF0000"/>
                </a:solidFill>
                <a:ea typeface="ＭＳ Ｐゴシック" charset="-128"/>
              </a:rPr>
              <a:t> rea.txt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a:t>
            </a:r>
          </a:p>
          <a:p>
            <a:pPr indent="0">
              <a:buNone/>
              <a:defRPr/>
            </a:pPr>
            <a:r>
              <a:rPr lang="en-US" sz="1400" dirty="0">
                <a:ea typeface="ＭＳ Ｐゴシック" charset="-128"/>
              </a:rPr>
              <a:t># On branch master</a:t>
            </a:r>
          </a:p>
          <a:p>
            <a:pPr indent="0">
              <a:buNone/>
              <a:defRPr/>
            </a:pPr>
            <a:r>
              <a:rPr lang="en-US" sz="1400" dirty="0">
                <a:ea typeface="ＭＳ Ｐゴシック" charset="-128"/>
              </a:rPr>
              <a:t># Changes not staged for commit:</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add &lt;file&gt;..." to update what will be committed)</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checkout -- &lt;file&gt;..." to discard changes in working directory)</a:t>
            </a:r>
          </a:p>
          <a:p>
            <a:pPr indent="0">
              <a:buNone/>
              <a:defRPr/>
            </a:pPr>
            <a:r>
              <a:rPr lang="en-US" sz="1400" dirty="0">
                <a:ea typeface="ＭＳ Ｐゴシック" charset="-128"/>
              </a:rPr>
              <a:t>#</a:t>
            </a:r>
          </a:p>
          <a:p>
            <a:pPr indent="0">
              <a:buNone/>
              <a:defRPr/>
            </a:pPr>
            <a:r>
              <a:rPr lang="en-US" sz="1400" dirty="0">
                <a:ea typeface="ＭＳ Ｐゴシック" charset="-128"/>
              </a:rPr>
              <a:t>#       modified:   rea.txt</a:t>
            </a:r>
          </a:p>
          <a:p>
            <a:pPr indent="0">
              <a:buNone/>
              <a:defRPr/>
            </a:pPr>
            <a:r>
              <a:rPr lang="en-US" sz="1400" dirty="0">
                <a:ea typeface="ＭＳ Ｐゴシック" charset="-128"/>
              </a:rPr>
              <a:t>#</a:t>
            </a:r>
          </a:p>
          <a:p>
            <a:pPr indent="0">
              <a:buNone/>
              <a:defRPr/>
            </a:pPr>
            <a:r>
              <a:rPr lang="en-US" sz="1400" dirty="0">
                <a:ea typeface="ＭＳ Ｐゴシック" charset="-128"/>
              </a:rPr>
              <a:t>no changes added to commit (use "</a:t>
            </a:r>
            <a:r>
              <a:rPr lang="en-US" sz="1400" dirty="0" err="1">
                <a:ea typeface="ＭＳ Ｐゴシック" charset="-128"/>
              </a:rPr>
              <a:t>git</a:t>
            </a:r>
            <a:r>
              <a:rPr lang="en-US" sz="1400" dirty="0">
                <a:ea typeface="ＭＳ Ｐゴシック" charset="-128"/>
              </a:rPr>
              <a:t> add" and/or "</a:t>
            </a:r>
            <a:r>
              <a:rPr lang="en-US" sz="1400" dirty="0" err="1">
                <a:ea typeface="ＭＳ Ｐゴシック" charset="-128"/>
              </a:rPr>
              <a:t>git</a:t>
            </a:r>
            <a:r>
              <a:rPr lang="en-US" sz="1400" dirty="0">
                <a:ea typeface="ＭＳ Ｐゴシック" charset="-128"/>
              </a:rPr>
              <a:t> commit -a")</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 -s</a:t>
            </a:r>
          </a:p>
          <a:p>
            <a:pPr indent="0">
              <a:buNone/>
              <a:defRPr/>
            </a:pPr>
            <a:r>
              <a:rPr lang="en-US" sz="1400" dirty="0">
                <a:ea typeface="ＭＳ Ｐゴシック" charset="-128"/>
              </a:rPr>
              <a:t> M rea.txt				</a:t>
            </a:r>
            <a:r>
              <a:rPr lang="en-US" sz="1400" dirty="0">
                <a:solidFill>
                  <a:srgbClr val="FF0000"/>
                </a:solidFill>
                <a:ea typeface="ＭＳ Ｐゴシック" charset="-128"/>
                <a:sym typeface="Wingdings" pitchFamily="2" charset="2"/>
              </a:rPr>
              <a:t> Note: M is in second column = “working  tree”</a:t>
            </a:r>
            <a:endParaRPr lang="en-US" sz="1400"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a:t>
            </a:r>
            <a:r>
              <a:rPr lang="en-US" sz="1400" b="1" dirty="0">
                <a:solidFill>
                  <a:srgbClr val="FF0000"/>
                </a:solidFill>
                <a:ea typeface="ＭＳ Ｐゴシック" charset="-128"/>
                <a:sym typeface="Wingdings" pitchFamily="2" charset="2"/>
              </a:rPr>
              <a:t> Shows modifications that have </a:t>
            </a:r>
            <a:r>
              <a:rPr lang="en-US" sz="1400" b="1" u="sng" dirty="0">
                <a:solidFill>
                  <a:srgbClr val="FF0000"/>
                </a:solidFill>
                <a:ea typeface="ＭＳ Ｐゴシック" charset="-128"/>
                <a:sym typeface="Wingdings" pitchFamily="2" charset="2"/>
              </a:rPr>
              <a:t>not</a:t>
            </a:r>
            <a:r>
              <a:rPr lang="en-US" sz="1400" b="1" dirty="0">
                <a:solidFill>
                  <a:srgbClr val="FF0000"/>
                </a:solidFill>
                <a:ea typeface="ＭＳ Ｐゴシック" charset="-128"/>
                <a:sym typeface="Wingdings" pitchFamily="2" charset="2"/>
              </a:rPr>
              <a:t> been staged.</a:t>
            </a:r>
            <a:endParaRPr lang="en-US" sz="1400" b="1" dirty="0">
              <a:solidFill>
                <a:srgbClr val="FF0000"/>
              </a:solidFill>
              <a:ea typeface="ＭＳ Ｐゴシック" charset="-128"/>
            </a:endParaRPr>
          </a:p>
          <a:p>
            <a:pPr indent="0">
              <a:buNone/>
              <a:defRPr/>
            </a:pPr>
            <a:r>
              <a:rPr lang="en-US" sz="1400" dirty="0">
                <a:ea typeface="ＭＳ Ｐゴシック" charset="-128"/>
              </a:rPr>
              <a:t>diff --</a:t>
            </a:r>
            <a:r>
              <a:rPr lang="en-US" sz="1400" dirty="0" err="1">
                <a:ea typeface="ＭＳ Ｐゴシック" charset="-128"/>
              </a:rPr>
              <a:t>git</a:t>
            </a:r>
            <a:r>
              <a:rPr lang="en-US" sz="1400" dirty="0">
                <a:ea typeface="ＭＳ Ｐゴシック" charset="-128"/>
              </a:rPr>
              <a:t> a/rea.txt b/rea.txt</a:t>
            </a:r>
          </a:p>
          <a:p>
            <a:pPr indent="0">
              <a:buNone/>
              <a:defRPr/>
            </a:pPr>
            <a:r>
              <a:rPr lang="en-US" sz="1400" dirty="0">
                <a:ea typeface="ＭＳ Ｐゴシック" charset="-128"/>
              </a:rPr>
              <a:t>index 66b293d..90b65fd 100644</a:t>
            </a:r>
          </a:p>
          <a:p>
            <a:pPr indent="0">
              <a:buNone/>
              <a:defRPr/>
            </a:pPr>
            <a:r>
              <a:rPr lang="en-US" sz="1400" dirty="0">
                <a:ea typeface="ＭＳ Ｐゴシック" charset="-128"/>
              </a:rPr>
              <a:t>--- a/rea.txt</a:t>
            </a:r>
          </a:p>
          <a:p>
            <a:pPr indent="0">
              <a:buNone/>
              <a:defRPr/>
            </a:pPr>
            <a:r>
              <a:rPr lang="en-US" sz="1400" dirty="0">
                <a:ea typeface="ＭＳ Ｐゴシック" charset="-128"/>
              </a:rPr>
              <a:t>+++ b/rea.txt</a:t>
            </a:r>
          </a:p>
          <a:p>
            <a:pPr indent="0">
              <a:buNone/>
              <a:defRPr/>
            </a:pPr>
            <a:r>
              <a:rPr lang="en-US" sz="1400" dirty="0">
                <a:ea typeface="ＭＳ Ｐゴシック" charset="-128"/>
              </a:rPr>
              <a:t>@@ -1,2 +1,4 @@</a:t>
            </a:r>
          </a:p>
          <a:p>
            <a:pPr indent="0">
              <a:buNone/>
              <a:defRPr/>
            </a:pPr>
            <a:r>
              <a:rPr lang="en-US" sz="1400" dirty="0">
                <a:ea typeface="ＭＳ Ｐゴシック" charset="-128"/>
              </a:rPr>
              <a:t> Here is </a:t>
            </a:r>
            <a:r>
              <a:rPr lang="en-US" sz="1400" dirty="0" err="1">
                <a:ea typeface="ＭＳ Ｐゴシック" charset="-128"/>
              </a:rPr>
              <a:t>rea's</a:t>
            </a:r>
            <a:r>
              <a:rPr lang="en-US" sz="1400" dirty="0">
                <a:ea typeface="ＭＳ Ｐゴシック" charset="-128"/>
              </a:rPr>
              <a:t> file.</a:t>
            </a:r>
          </a:p>
          <a:p>
            <a:pPr indent="0">
              <a:buNone/>
              <a:defRPr/>
            </a:pPr>
            <a:r>
              <a:rPr lang="en-US" sz="1400" dirty="0">
                <a:ea typeface="ＭＳ Ｐゴシック" charset="-128"/>
              </a:rPr>
              <a:t>+</a:t>
            </a:r>
          </a:p>
          <a:p>
            <a:pPr indent="0">
              <a:buNone/>
              <a:defRPr/>
            </a:pPr>
            <a:r>
              <a:rPr lang="en-US" sz="1400" dirty="0">
                <a:ea typeface="ＭＳ Ｐゴシック" charset="-128"/>
              </a:rPr>
              <a:t>+One new line added.</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--cached		</a:t>
            </a:r>
            <a:r>
              <a:rPr lang="en-US" sz="1400" b="1" dirty="0">
                <a:solidFill>
                  <a:srgbClr val="FF0000"/>
                </a:solidFill>
                <a:ea typeface="ＭＳ Ｐゴシック" charset="-128"/>
                <a:sym typeface="Wingdings" pitchFamily="2" charset="2"/>
              </a:rPr>
              <a:t> Shows nothing, no modifications have been staged yet.</a:t>
            </a:r>
            <a:endParaRPr lang="en-US" sz="1400" b="1" dirty="0">
              <a:solidFill>
                <a:srgbClr val="FF0000"/>
              </a:solidFill>
              <a:ea typeface="ＭＳ Ｐゴシック" charset="-128"/>
            </a:endParaRPr>
          </a:p>
          <a:p>
            <a:pPr indent="0">
              <a:buNone/>
              <a:defRPr/>
            </a:pPr>
            <a:r>
              <a:rPr lang="en-US" sz="1400" dirty="0">
                <a:ea typeface="ＭＳ Ｐゴシック" charset="-128"/>
              </a:rPr>
              <a:t>[rea@attu1 superstar]$</a:t>
            </a:r>
            <a:endParaRPr lang="en-US" sz="1400" b="1" dirty="0">
              <a:solidFill>
                <a:srgbClr val="FF0000"/>
              </a:solidFill>
              <a:ea typeface="ＭＳ Ｐゴシック" charset="-128"/>
            </a:endParaRPr>
          </a:p>
          <a:p>
            <a:pPr indent="0">
              <a:buNone/>
              <a:defRPr/>
            </a:pPr>
            <a:endParaRPr lang="en-US" sz="1400" dirty="0">
              <a:ea typeface="ＭＳ Ｐゴシック" charset="-128"/>
            </a:endParaRPr>
          </a:p>
        </p:txBody>
      </p:sp>
    </p:spTree>
    <p:extLst>
      <p:ext uri="{BB962C8B-B14F-4D97-AF65-F5344CB8AC3E}">
        <p14:creationId xmlns:p14="http://schemas.microsoft.com/office/powerpoint/2010/main" val="452498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a:bodyPr>
          <a:lstStyle/>
          <a:p>
            <a:r>
              <a:rPr lang="en-US" dirty="0" smtClean="0"/>
              <a:t>Review (or learn?) how to use </a:t>
            </a:r>
            <a:r>
              <a:rPr lang="en-US" dirty="0" err="1" smtClean="0"/>
              <a:t>git</a:t>
            </a:r>
            <a:endParaRPr lang="en-US" dirty="0" smtClean="0"/>
          </a:p>
          <a:p>
            <a:pPr lvl="1"/>
            <a:r>
              <a:rPr lang="en-US" dirty="0" smtClean="0"/>
              <a:t>Common commands</a:t>
            </a:r>
          </a:p>
          <a:p>
            <a:pPr lvl="1"/>
            <a:r>
              <a:rPr lang="en-US" dirty="0" smtClean="0"/>
              <a:t>Workflow</a:t>
            </a:r>
          </a:p>
          <a:p>
            <a:pPr lvl="1"/>
            <a:r>
              <a:rPr lang="en-US" dirty="0" smtClean="0"/>
              <a:t>Quick exercise</a:t>
            </a:r>
          </a:p>
          <a:p>
            <a:pPr lvl="1"/>
            <a:endParaRPr lang="en-US" dirty="0" smtClean="0"/>
          </a:p>
          <a:p>
            <a:r>
              <a:rPr lang="en-US" dirty="0" smtClean="0"/>
              <a:t>References:</a:t>
            </a:r>
          </a:p>
          <a:p>
            <a:pPr lvl="1"/>
            <a:r>
              <a:rPr lang="en-US" dirty="0" smtClean="0">
                <a:hlinkClick r:id="rId2"/>
              </a:rPr>
              <a:t>https://git-scm.com/book/en/v2</a:t>
            </a:r>
            <a:r>
              <a:rPr lang="en-US" dirty="0" smtClean="0"/>
              <a:t> </a:t>
            </a:r>
          </a:p>
          <a:p>
            <a:pPr lvl="1"/>
            <a:r>
              <a:rPr lang="en-US" dirty="0" smtClean="0">
                <a:hlinkClick r:id="rId3"/>
              </a:rPr>
              <a:t>http://rogerdudler.github.io/git-guide/</a:t>
            </a:r>
            <a:endParaRPr lang="en-US" dirty="0" smtClean="0"/>
          </a:p>
          <a:p>
            <a:pPr lvl="1"/>
            <a:r>
              <a:rPr lang="en-US" dirty="0" smtClean="0">
                <a:hlinkClick r:id="rId4"/>
              </a:rPr>
              <a:t>http://marklodato.github.io/visual-git-guide/index-en.html</a:t>
            </a:r>
            <a:endParaRPr lang="en-US" dirty="0" smtClean="0"/>
          </a:p>
          <a:p>
            <a:pPr lvl="1"/>
            <a:r>
              <a:rPr lang="en-US" dirty="0" smtClean="0">
                <a:hlinkClick r:id="rId5"/>
              </a:rPr>
              <a:t>https://www.youtube.com/watch?v=5Q7omG_9RkI</a:t>
            </a:r>
            <a:endParaRPr lang="en-US" dirty="0" smtClean="0"/>
          </a:p>
          <a:p>
            <a:pPr lvl="1"/>
            <a:r>
              <a:rPr lang="en-US" dirty="0" smtClean="0">
                <a:hlinkClick r:id="rId6"/>
              </a:rPr>
              <a:t>http://ndpsoftware.com/git-cheatsheet.html</a:t>
            </a:r>
            <a:endParaRPr lang="en-US" dirty="0" smtClean="0"/>
          </a:p>
        </p:txBody>
      </p:sp>
    </p:spTree>
    <p:extLst>
      <p:ext uri="{BB962C8B-B14F-4D97-AF65-F5344CB8AC3E}">
        <p14:creationId xmlns:p14="http://schemas.microsoft.com/office/powerpoint/2010/main" val="2296259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custDataLst>
              <p:tags r:id="rId1"/>
            </p:custDataLst>
          </p:nvPr>
        </p:nvSpPr>
        <p:spPr/>
        <p:txBody>
          <a:bodyPr/>
          <a:lstStyle/>
          <a:p>
            <a:r>
              <a:rPr lang="en-US" altLang="en-US" sz="4000"/>
              <a:t>After adding file to staging area…</a:t>
            </a:r>
          </a:p>
        </p:txBody>
      </p:sp>
      <p:sp>
        <p:nvSpPr>
          <p:cNvPr id="3" name="Content Placeholder 2"/>
          <p:cNvSpPr>
            <a:spLocks noGrp="1"/>
          </p:cNvSpPr>
          <p:nvPr>
            <p:ph idx="1"/>
            <p:custDataLst>
              <p:tags r:id="rId2"/>
            </p:custDataLst>
          </p:nvPr>
        </p:nvSpPr>
        <p:spPr/>
        <p:txBody>
          <a:bodyPr>
            <a:normAutofit fontScale="55000" lnSpcReduction="20000"/>
          </a:bodyPr>
          <a:lstStyle/>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add rea.txt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a:t>
            </a:r>
          </a:p>
          <a:p>
            <a:pPr indent="0">
              <a:buNone/>
              <a:defRPr/>
            </a:pPr>
            <a:r>
              <a:rPr lang="en-US" sz="1400" dirty="0">
                <a:ea typeface="ＭＳ Ｐゴシック" charset="-128"/>
              </a:rPr>
              <a:t># On branch master</a:t>
            </a:r>
          </a:p>
          <a:p>
            <a:pPr indent="0">
              <a:buNone/>
              <a:defRPr/>
            </a:pPr>
            <a:r>
              <a:rPr lang="en-US" sz="1400" dirty="0">
                <a:ea typeface="ＭＳ Ｐゴシック" charset="-128"/>
              </a:rPr>
              <a:t># Changes to be committed:</a:t>
            </a:r>
          </a:p>
          <a:p>
            <a:pPr indent="0">
              <a:buNone/>
              <a:defRPr/>
            </a:pPr>
            <a:r>
              <a:rPr lang="en-US" sz="1400" dirty="0">
                <a:ea typeface="ＭＳ Ｐゴシック" charset="-128"/>
              </a:rPr>
              <a:t>#   (use "</a:t>
            </a:r>
            <a:r>
              <a:rPr lang="en-US" sz="1400" dirty="0" err="1">
                <a:ea typeface="ＭＳ Ｐゴシック" charset="-128"/>
              </a:rPr>
              <a:t>git</a:t>
            </a:r>
            <a:r>
              <a:rPr lang="en-US" sz="1400" dirty="0">
                <a:ea typeface="ＭＳ Ｐゴシック" charset="-128"/>
              </a:rPr>
              <a:t> reset HEAD &lt;file&gt;..." to </a:t>
            </a:r>
            <a:r>
              <a:rPr lang="en-US" sz="1400" dirty="0" err="1">
                <a:ea typeface="ＭＳ Ｐゴシック" charset="-128"/>
              </a:rPr>
              <a:t>unstage</a:t>
            </a:r>
            <a:r>
              <a:rPr lang="en-US" sz="1400" dirty="0">
                <a:ea typeface="ＭＳ Ｐゴシック" charset="-128"/>
              </a:rPr>
              <a:t>)</a:t>
            </a:r>
          </a:p>
          <a:p>
            <a:pPr indent="0">
              <a:buNone/>
              <a:defRPr/>
            </a:pPr>
            <a:r>
              <a:rPr lang="en-US" sz="1400" dirty="0">
                <a:ea typeface="ＭＳ Ｐゴシック" charset="-128"/>
              </a:rPr>
              <a:t>#</a:t>
            </a:r>
          </a:p>
          <a:p>
            <a:pPr indent="0">
              <a:buNone/>
              <a:defRPr/>
            </a:pPr>
            <a:r>
              <a:rPr lang="en-US" sz="1400" dirty="0">
                <a:ea typeface="ＭＳ Ｐゴシック" charset="-128"/>
              </a:rPr>
              <a:t>#       modified:   rea.txt</a:t>
            </a:r>
          </a:p>
          <a:p>
            <a:pPr indent="0">
              <a:buNone/>
              <a:defRPr/>
            </a:pPr>
            <a:r>
              <a:rPr lang="en-US" sz="1400" dirty="0">
                <a:ea typeface="ＭＳ Ｐゴシック" charset="-128"/>
              </a:rPr>
              <a:t>#</a:t>
            </a: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status -s</a:t>
            </a:r>
          </a:p>
          <a:p>
            <a:pPr indent="0">
              <a:buNone/>
              <a:defRPr/>
            </a:pPr>
            <a:r>
              <a:rPr lang="en-US" sz="1400" dirty="0">
                <a:ea typeface="ＭＳ Ｐゴシック" charset="-128"/>
              </a:rPr>
              <a:t>M  rea.txt				</a:t>
            </a:r>
            <a:r>
              <a:rPr lang="en-US" sz="1400" dirty="0">
                <a:solidFill>
                  <a:srgbClr val="FF0000"/>
                </a:solidFill>
                <a:ea typeface="ＭＳ Ｐゴシック" charset="-128"/>
                <a:sym typeface="Wingdings" pitchFamily="2" charset="2"/>
              </a:rPr>
              <a:t> Note: M is in first column = “staging area”</a:t>
            </a:r>
            <a:endParaRPr lang="en-US" sz="1400"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a:t>
            </a:r>
            <a:r>
              <a:rPr lang="en-US" sz="1400" dirty="0">
                <a:solidFill>
                  <a:srgbClr val="FF0000"/>
                </a:solidFill>
                <a:ea typeface="ＭＳ Ｐゴシック" charset="-128"/>
                <a:sym typeface="Wingdings" pitchFamily="2" charset="2"/>
              </a:rPr>
              <a:t> Note: Shows nothing, no modifications that have </a:t>
            </a:r>
            <a:r>
              <a:rPr lang="en-US" sz="1400" u="sng" dirty="0">
                <a:solidFill>
                  <a:srgbClr val="FF0000"/>
                </a:solidFill>
                <a:ea typeface="ＭＳ Ｐゴシック" charset="-128"/>
                <a:sym typeface="Wingdings" pitchFamily="2" charset="2"/>
              </a:rPr>
              <a:t>not</a:t>
            </a:r>
            <a:r>
              <a:rPr lang="en-US" sz="1400" dirty="0">
                <a:solidFill>
                  <a:srgbClr val="FF0000"/>
                </a:solidFill>
                <a:ea typeface="ＭＳ Ｐゴシック" charset="-128"/>
                <a:sym typeface="Wingdings" pitchFamily="2" charset="2"/>
              </a:rPr>
              <a:t> been staged.</a:t>
            </a:r>
            <a:endParaRPr lang="en-US" sz="1400" b="1" dirty="0">
              <a:solidFill>
                <a:srgbClr val="FF0000"/>
              </a:solidFill>
              <a:ea typeface="ＭＳ Ｐゴシック" charset="-128"/>
            </a:endParaRPr>
          </a:p>
          <a:p>
            <a:pPr indent="0">
              <a:buNone/>
              <a:defRPr/>
            </a:pPr>
            <a:r>
              <a:rPr lang="en-US" sz="1400" dirty="0">
                <a:ea typeface="ＭＳ Ｐゴシック" charset="-128"/>
              </a:rPr>
              <a:t>[rea@attu1 superstar]$ </a:t>
            </a:r>
            <a:r>
              <a:rPr lang="en-US" sz="1400" b="1" dirty="0" err="1">
                <a:solidFill>
                  <a:srgbClr val="FF0000"/>
                </a:solidFill>
                <a:ea typeface="ＭＳ Ｐゴシック" charset="-128"/>
              </a:rPr>
              <a:t>git</a:t>
            </a:r>
            <a:r>
              <a:rPr lang="en-US" sz="1400" b="1" dirty="0">
                <a:solidFill>
                  <a:srgbClr val="FF0000"/>
                </a:solidFill>
                <a:ea typeface="ＭＳ Ｐゴシック" charset="-128"/>
              </a:rPr>
              <a:t> diff --cached	</a:t>
            </a:r>
            <a:r>
              <a:rPr lang="en-US" sz="1400" b="1" dirty="0">
                <a:solidFill>
                  <a:srgbClr val="FF0000"/>
                </a:solidFill>
                <a:ea typeface="ＭＳ Ｐゴシック" charset="-128"/>
                <a:sym typeface="Wingdings" pitchFamily="2" charset="2"/>
              </a:rPr>
              <a:t> Note: Shows staged modifications.</a:t>
            </a:r>
            <a:endParaRPr lang="en-US" sz="1400" b="1" dirty="0">
              <a:solidFill>
                <a:srgbClr val="FF0000"/>
              </a:solidFill>
              <a:ea typeface="ＭＳ Ｐゴシック" charset="-128"/>
            </a:endParaRPr>
          </a:p>
          <a:p>
            <a:pPr indent="0">
              <a:buNone/>
              <a:defRPr/>
            </a:pPr>
            <a:r>
              <a:rPr lang="en-US" sz="1400" dirty="0">
                <a:ea typeface="ＭＳ Ｐゴシック" charset="-128"/>
              </a:rPr>
              <a:t>diff --</a:t>
            </a:r>
            <a:r>
              <a:rPr lang="en-US" sz="1400" dirty="0" err="1">
                <a:ea typeface="ＭＳ Ｐゴシック" charset="-128"/>
              </a:rPr>
              <a:t>git</a:t>
            </a:r>
            <a:r>
              <a:rPr lang="en-US" sz="1400" dirty="0">
                <a:ea typeface="ＭＳ Ｐゴシック" charset="-128"/>
              </a:rPr>
              <a:t> a/rea.txt b/rea.txt</a:t>
            </a:r>
          </a:p>
          <a:p>
            <a:pPr indent="0">
              <a:buNone/>
              <a:defRPr/>
            </a:pPr>
            <a:r>
              <a:rPr lang="en-US" sz="1400" dirty="0">
                <a:ea typeface="ＭＳ Ｐゴシック" charset="-128"/>
              </a:rPr>
              <a:t>index 66b293d..90b65fd 100644</a:t>
            </a:r>
          </a:p>
          <a:p>
            <a:pPr indent="0">
              <a:buNone/>
              <a:defRPr/>
            </a:pPr>
            <a:r>
              <a:rPr lang="en-US" sz="1400" dirty="0">
                <a:ea typeface="ＭＳ Ｐゴシック" charset="-128"/>
              </a:rPr>
              <a:t>--- a/rea.txt</a:t>
            </a:r>
          </a:p>
          <a:p>
            <a:pPr indent="0">
              <a:buNone/>
              <a:defRPr/>
            </a:pPr>
            <a:r>
              <a:rPr lang="en-US" sz="1400" dirty="0">
                <a:ea typeface="ＭＳ Ｐゴシック" charset="-128"/>
              </a:rPr>
              <a:t>+++ b/rea.txt</a:t>
            </a:r>
          </a:p>
          <a:p>
            <a:pPr indent="0">
              <a:buNone/>
              <a:defRPr/>
            </a:pPr>
            <a:r>
              <a:rPr lang="en-US" sz="1400" dirty="0">
                <a:ea typeface="ＭＳ Ｐゴシック" charset="-128"/>
              </a:rPr>
              <a:t>@@ -1,2 +1,4 @@</a:t>
            </a:r>
          </a:p>
          <a:p>
            <a:pPr indent="0">
              <a:buNone/>
              <a:defRPr/>
            </a:pPr>
            <a:r>
              <a:rPr lang="en-US" sz="1400" dirty="0">
                <a:ea typeface="ＭＳ Ｐゴシック" charset="-128"/>
              </a:rPr>
              <a:t> Here is </a:t>
            </a:r>
            <a:r>
              <a:rPr lang="en-US" sz="1400" dirty="0" err="1">
                <a:ea typeface="ＭＳ Ｐゴシック" charset="-128"/>
              </a:rPr>
              <a:t>rea's</a:t>
            </a:r>
            <a:r>
              <a:rPr lang="en-US" sz="1400" dirty="0">
                <a:ea typeface="ＭＳ Ｐゴシック" charset="-128"/>
              </a:rPr>
              <a:t> file.</a:t>
            </a:r>
          </a:p>
          <a:p>
            <a:pPr indent="0">
              <a:buNone/>
              <a:defRPr/>
            </a:pPr>
            <a:r>
              <a:rPr lang="en-US" sz="1400" dirty="0">
                <a:ea typeface="ＭＳ Ｐゴシック" charset="-128"/>
              </a:rPr>
              <a:t>+</a:t>
            </a:r>
          </a:p>
          <a:p>
            <a:pPr indent="0">
              <a:buNone/>
              <a:defRPr/>
            </a:pPr>
            <a:r>
              <a:rPr lang="en-US" sz="1400" dirty="0">
                <a:ea typeface="ＭＳ Ｐゴシック" charset="-128"/>
              </a:rPr>
              <a:t>+One new line added.</a:t>
            </a:r>
          </a:p>
          <a:p>
            <a:pPr indent="0">
              <a:buNone/>
              <a:defRPr/>
            </a:pPr>
            <a:endParaRPr lang="en-US" dirty="0">
              <a:ea typeface="ＭＳ Ｐゴシック" charset="-128"/>
            </a:endParaRPr>
          </a:p>
        </p:txBody>
      </p:sp>
    </p:spTree>
    <p:extLst>
      <p:ext uri="{BB962C8B-B14F-4D97-AF65-F5344CB8AC3E}">
        <p14:creationId xmlns:p14="http://schemas.microsoft.com/office/powerpoint/2010/main" val="3640423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lstStyle/>
          <a:p>
            <a:pPr eaLnBrk="1" hangingPunct="1"/>
            <a:r>
              <a:rPr lang="en-US" altLang="en-US" smtClean="0"/>
              <a:t>The End</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60405020304" pitchFamily="18" charset="0"/>
                <a:ea typeface="MS PGothic" panose="020B0600070205080204" pitchFamily="34" charset="-128"/>
              </a:defRPr>
            </a:lvl1pPr>
            <a:lvl2pPr marL="742950" indent="-285750">
              <a:defRPr sz="2400">
                <a:solidFill>
                  <a:schemeClr val="tx1"/>
                </a:solidFill>
                <a:latin typeface="Times" panose="02020603060405020304" pitchFamily="18" charset="0"/>
                <a:ea typeface="MS PGothic" panose="020B0600070205080204" pitchFamily="34" charset="-128"/>
              </a:defRPr>
            </a:lvl2pPr>
            <a:lvl3pPr marL="1143000" indent="-228600">
              <a:defRPr sz="2400">
                <a:solidFill>
                  <a:schemeClr val="tx1"/>
                </a:solidFill>
                <a:latin typeface="Times" panose="02020603060405020304" pitchFamily="18" charset="0"/>
                <a:ea typeface="MS PGothic" panose="020B0600070205080204" pitchFamily="34" charset="-128"/>
              </a:defRPr>
            </a:lvl3pPr>
            <a:lvl4pPr marL="1600200" indent="-228600">
              <a:defRPr sz="2400">
                <a:solidFill>
                  <a:schemeClr val="tx1"/>
                </a:solidFill>
                <a:latin typeface="Times" panose="02020603060405020304" pitchFamily="18" charset="0"/>
                <a:ea typeface="MS PGothic" panose="020B0600070205080204" pitchFamily="34" charset="-128"/>
              </a:defRPr>
            </a:lvl4pPr>
            <a:lvl5pPr marL="2057400" indent="-228600">
              <a:defRPr sz="2400">
                <a:solidFill>
                  <a:schemeClr val="tx1"/>
                </a:solidFill>
                <a:latin typeface="Times" panose="0202060306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9pPr>
          </a:lstStyle>
          <a:p>
            <a:fld id="{590C3364-1C77-401D-8126-5EEFE35BEA1E}" type="slidenum">
              <a:rPr lang="en-US" altLang="en-US" sz="1400">
                <a:latin typeface="Arial" panose="020B0604020202020204" pitchFamily="34" charset="0"/>
              </a:rPr>
              <a:pPr/>
              <a:t>3</a:t>
            </a:fld>
            <a:endParaRPr lang="en-US" altLang="en-US" sz="1400">
              <a:latin typeface="Arial" panose="020B0604020202020204" pitchFamily="34" charset="0"/>
            </a:endParaRPr>
          </a:p>
        </p:txBody>
      </p:sp>
      <p:sp>
        <p:nvSpPr>
          <p:cNvPr id="22532" name="TextBox 1"/>
          <p:cNvSpPr txBox="1">
            <a:spLocks noChangeArrowheads="1"/>
          </p:cNvSpPr>
          <p:nvPr/>
        </p:nvSpPr>
        <p:spPr bwMode="auto">
          <a:xfrm>
            <a:off x="1714500" y="1447802"/>
            <a:ext cx="641604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60405020304" pitchFamily="18" charset="0"/>
                <a:ea typeface="MS PGothic" panose="020B0600070205080204" pitchFamily="34" charset="-128"/>
              </a:defRPr>
            </a:lvl1pPr>
            <a:lvl2pPr marL="742950" indent="-285750">
              <a:defRPr sz="2400">
                <a:solidFill>
                  <a:schemeClr val="tx1"/>
                </a:solidFill>
                <a:latin typeface="Times" panose="02020603060405020304" pitchFamily="18" charset="0"/>
                <a:ea typeface="MS PGothic" panose="020B0600070205080204" pitchFamily="34" charset="-128"/>
              </a:defRPr>
            </a:lvl2pPr>
            <a:lvl3pPr marL="1143000" indent="-228600">
              <a:defRPr sz="2400">
                <a:solidFill>
                  <a:schemeClr val="tx1"/>
                </a:solidFill>
                <a:latin typeface="Times" panose="02020603060405020304" pitchFamily="18" charset="0"/>
                <a:ea typeface="MS PGothic" panose="020B0600070205080204" pitchFamily="34" charset="-128"/>
              </a:defRPr>
            </a:lvl3pPr>
            <a:lvl4pPr marL="1600200" indent="-228600">
              <a:defRPr sz="2400">
                <a:solidFill>
                  <a:schemeClr val="tx1"/>
                </a:solidFill>
                <a:latin typeface="Times" panose="02020603060405020304" pitchFamily="18" charset="0"/>
                <a:ea typeface="MS PGothic" panose="020B0600070205080204" pitchFamily="34" charset="-128"/>
              </a:defRPr>
            </a:lvl4pPr>
            <a:lvl5pPr marL="2057400" indent="-228600">
              <a:defRPr sz="2400">
                <a:solidFill>
                  <a:schemeClr val="tx1"/>
                </a:solidFill>
                <a:latin typeface="Times" panose="0202060306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60405020304" pitchFamily="18" charset="0"/>
                <a:ea typeface="MS PGothic" panose="020B0600070205080204" pitchFamily="34" charset="-128"/>
              </a:defRPr>
            </a:lvl9pPr>
          </a:lstStyle>
          <a:p>
            <a:r>
              <a:rPr lang="en-US" altLang="en-US" dirty="0"/>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endParaRPr lang="en-US" altLang="en-US" sz="2000" dirty="0"/>
          </a:p>
          <a:p>
            <a:r>
              <a:rPr lang="en-US" altLang="en-US" sz="2000" dirty="0"/>
              <a:t>                          --Linus Torvalds, as quoted in Wikipedia</a:t>
            </a:r>
          </a:p>
        </p:txBody>
      </p:sp>
    </p:spTree>
    <p:extLst>
      <p:ext uri="{BB962C8B-B14F-4D97-AF65-F5344CB8AC3E}">
        <p14:creationId xmlns:p14="http://schemas.microsoft.com/office/powerpoint/2010/main" val="230205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custDataLst>
              <p:tags r:id="rId1"/>
            </p:custDataLst>
          </p:nvPr>
        </p:nvSpPr>
        <p:spPr/>
        <p:txBody>
          <a:bodyPr/>
          <a:lstStyle/>
          <a:p>
            <a:r>
              <a:rPr lang="en-US" altLang="en-US" dirty="0" smtClean="0"/>
              <a:t>CVS/SVN vs. </a:t>
            </a:r>
            <a:r>
              <a:rPr lang="en-US" altLang="en-US" dirty="0" err="1" smtClean="0"/>
              <a:t>Git</a:t>
            </a:r>
            <a:endParaRPr lang="en-US" altLang="en-US" dirty="0" smtClean="0"/>
          </a:p>
        </p:txBody>
      </p:sp>
      <p:sp>
        <p:nvSpPr>
          <p:cNvPr id="22531" name="Content Placeholder 2"/>
          <p:cNvSpPr>
            <a:spLocks noGrp="1"/>
          </p:cNvSpPr>
          <p:nvPr>
            <p:ph idx="1"/>
            <p:custDataLst>
              <p:tags r:id="rId2"/>
            </p:custDataLst>
          </p:nvPr>
        </p:nvSpPr>
        <p:spPr/>
        <p:txBody>
          <a:bodyPr>
            <a:normAutofit lnSpcReduction="10000"/>
          </a:bodyPr>
          <a:lstStyle/>
          <a:p>
            <a:pPr>
              <a:defRPr/>
            </a:pPr>
            <a:r>
              <a:rPr lang="en-US" dirty="0" smtClean="0">
                <a:solidFill>
                  <a:srgbClr val="404040"/>
                </a:solidFill>
                <a:ea typeface="ＭＳ Ｐゴシック" charset="-128"/>
              </a:rPr>
              <a:t>CVS/SVN:</a:t>
            </a:r>
          </a:p>
          <a:p>
            <a:pPr lvl="1">
              <a:buFont typeface="Wingdings" charset="2"/>
              <a:buChar char="§"/>
              <a:defRPr/>
            </a:pPr>
            <a:r>
              <a:rPr lang="en-US" dirty="0" smtClean="0">
                <a:ea typeface="ＭＳ Ｐゴシック" charset="-128"/>
              </a:rPr>
              <a:t>central repository approach – the main repository is the only “true” source, only the main repository has the complete file history</a:t>
            </a:r>
          </a:p>
          <a:p>
            <a:pPr lvl="1">
              <a:buFont typeface="Wingdings" charset="2"/>
              <a:buChar char="§"/>
              <a:defRPr/>
            </a:pPr>
            <a:r>
              <a:rPr lang="en-US" dirty="0" smtClean="0">
                <a:ea typeface="ＭＳ Ｐゴシック" charset="-128"/>
              </a:rPr>
              <a:t>Users check out local copies of the current version</a:t>
            </a:r>
          </a:p>
          <a:p>
            <a:pPr>
              <a:defRPr/>
            </a:pPr>
            <a:r>
              <a:rPr lang="en-US" dirty="0" err="1" smtClean="0">
                <a:solidFill>
                  <a:srgbClr val="404040"/>
                </a:solidFill>
                <a:ea typeface="ＭＳ Ｐゴシック" charset="-128"/>
              </a:rPr>
              <a:t>Git</a:t>
            </a:r>
            <a:r>
              <a:rPr lang="en-US" dirty="0" smtClean="0">
                <a:solidFill>
                  <a:srgbClr val="404040"/>
                </a:solidFill>
                <a:ea typeface="ＭＳ Ｐゴシック" charset="-128"/>
              </a:rPr>
              <a:t>:</a:t>
            </a:r>
          </a:p>
          <a:p>
            <a:pPr lvl="1">
              <a:buFont typeface="Wingdings" charset="2"/>
              <a:buChar char="§"/>
              <a:defRPr/>
            </a:pPr>
            <a:r>
              <a:rPr lang="en-US" dirty="0" smtClean="0">
                <a:ea typeface="ＭＳ Ｐゴシック" charset="-128"/>
              </a:rPr>
              <a:t>Distributed repository approach – every checkout of the repository is a full fledged repository, complete with history</a:t>
            </a:r>
          </a:p>
          <a:p>
            <a:pPr lvl="1">
              <a:buFont typeface="Wingdings" charset="2"/>
              <a:buChar char="§"/>
              <a:defRPr/>
            </a:pPr>
            <a:r>
              <a:rPr lang="en-US" dirty="0" smtClean="0">
                <a:ea typeface="ＭＳ Ｐゴシック" charset="-128"/>
              </a:rPr>
              <a:t>Greater redundancy and speed</a:t>
            </a:r>
          </a:p>
          <a:p>
            <a:pPr lvl="1">
              <a:buFont typeface="Wingdings" charset="2"/>
              <a:buChar char="§"/>
              <a:defRPr/>
            </a:pPr>
            <a:r>
              <a:rPr lang="en-US" dirty="0" smtClean="0">
                <a:ea typeface="ＭＳ Ｐゴシック" charset="-128"/>
              </a:rPr>
              <a:t>Branching and merging repositories is more heavily used as a result</a:t>
            </a:r>
          </a:p>
          <a:p>
            <a:pPr lvl="2">
              <a:defRPr/>
            </a:pPr>
            <a:endParaRPr lang="en-US" dirty="0" smtClean="0">
              <a:ea typeface="ＭＳ Ｐゴシック" charset="-128"/>
            </a:endParaRPr>
          </a:p>
          <a:p>
            <a:pPr>
              <a:defRPr/>
            </a:pPr>
            <a:endParaRPr lang="en-US" dirty="0" smtClean="0">
              <a:solidFill>
                <a:srgbClr val="262626"/>
              </a:solidFill>
              <a:ea typeface="ＭＳ Ｐゴシック" charset="-128"/>
            </a:endParaRPr>
          </a:p>
          <a:p>
            <a:pPr lvl="2">
              <a:defRPr/>
            </a:pPr>
            <a:endParaRPr lang="en-US" dirty="0" smtClean="0">
              <a:ea typeface="ＭＳ Ｐゴシック" charset="-128"/>
            </a:endParaRPr>
          </a:p>
          <a:p>
            <a:pPr lvl="1">
              <a:buFont typeface="Wingdings" charset="2"/>
              <a:buChar char="§"/>
              <a:defRPr/>
            </a:pPr>
            <a:endParaRPr lang="en-US" dirty="0" smtClean="0">
              <a:solidFill>
                <a:srgbClr val="404040"/>
              </a:solidFill>
              <a:ea typeface="ＭＳ Ｐゴシック" charset="-128"/>
            </a:endParaRPr>
          </a:p>
        </p:txBody>
      </p:sp>
    </p:spTree>
    <p:extLst>
      <p:ext uri="{BB962C8B-B14F-4D97-AF65-F5344CB8AC3E}">
        <p14:creationId xmlns:p14="http://schemas.microsoft.com/office/powerpoint/2010/main" val="4276566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custDataLst>
              <p:tags r:id="rId1"/>
            </p:custDataLst>
          </p:nvPr>
        </p:nvSpPr>
        <p:spPr/>
        <p:txBody>
          <a:bodyPr/>
          <a:lstStyle/>
          <a:p>
            <a:r>
              <a:rPr lang="en-US" altLang="en-US" smtClean="0"/>
              <a:t>Create a local copy of a repo</a:t>
            </a:r>
          </a:p>
        </p:txBody>
      </p:sp>
      <p:sp>
        <p:nvSpPr>
          <p:cNvPr id="3" name="Content Placeholder 2"/>
          <p:cNvSpPr>
            <a:spLocks noGrp="1"/>
          </p:cNvSpPr>
          <p:nvPr>
            <p:ph idx="1"/>
            <p:custDataLst>
              <p:tags r:id="rId2"/>
            </p:custDataLst>
          </p:nvPr>
        </p:nvSpPr>
        <p:spPr/>
        <p:txBody>
          <a:bodyPr>
            <a:normAutofit fontScale="92500" lnSpcReduction="20000"/>
          </a:bodyPr>
          <a:lstStyle/>
          <a:p>
            <a:pPr marL="685800" indent="-457200">
              <a:spcBef>
                <a:spcPts val="0"/>
              </a:spcBef>
              <a:buFont typeface="+mj-lt"/>
              <a:buAutoNum type="arabicPeriod" startAt="2"/>
              <a:defRPr/>
            </a:pPr>
            <a:r>
              <a:rPr lang="en-US" dirty="0" smtClean="0">
                <a:ea typeface="ＭＳ Ｐゴシック" charset="-128"/>
              </a:rPr>
              <a:t>Two </a:t>
            </a:r>
            <a:r>
              <a:rPr lang="en-US" dirty="0">
                <a:ea typeface="ＭＳ Ｐゴシック" charset="-128"/>
              </a:rPr>
              <a:t>common scenarios</a:t>
            </a:r>
            <a:r>
              <a:rPr lang="en-US" dirty="0" smtClean="0">
                <a:ea typeface="ＭＳ Ｐゴシック" charset="-128"/>
              </a:rPr>
              <a:t>: (only do one of these)</a:t>
            </a:r>
            <a:endParaRPr lang="en-US" dirty="0">
              <a:ea typeface="ＭＳ Ｐゴシック" charset="-128"/>
            </a:endParaRPr>
          </a:p>
          <a:p>
            <a:pPr marL="1079500" lvl="1" indent="-457200">
              <a:buFont typeface="+mj-lt"/>
              <a:buAutoNum type="alphaLcParenR"/>
              <a:defRPr/>
            </a:pPr>
            <a:r>
              <a:rPr lang="en-US" dirty="0">
                <a:ea typeface="ＭＳ Ｐゴシック" charset="-128"/>
              </a:rPr>
              <a:t>To </a:t>
            </a:r>
            <a:r>
              <a:rPr lang="en-US" b="1" u="sng" dirty="0">
                <a:ea typeface="ＭＳ Ｐゴシック" charset="-128"/>
              </a:rPr>
              <a:t>clone an already existing repo </a:t>
            </a:r>
            <a:r>
              <a:rPr lang="en-US" dirty="0">
                <a:ea typeface="ＭＳ Ｐゴシック" charset="-128"/>
              </a:rPr>
              <a:t>to your current directory:</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clone &lt;</a:t>
            </a:r>
            <a:r>
              <a:rPr lang="en-US" sz="2200" b="1" dirty="0" err="1">
                <a:solidFill>
                  <a:srgbClr val="404040"/>
                </a:solidFill>
                <a:latin typeface="Consolas" charset="0"/>
                <a:ea typeface="ＭＳ Ｐゴシック" charset="-128"/>
              </a:rPr>
              <a:t>url</a:t>
            </a:r>
            <a:r>
              <a:rPr lang="en-US" sz="2200" b="1" dirty="0">
                <a:solidFill>
                  <a:srgbClr val="404040"/>
                </a:solidFill>
                <a:latin typeface="Consolas" charset="0"/>
                <a:ea typeface="ＭＳ Ｐゴシック" charset="-128"/>
              </a:rPr>
              <a:t>&gt; [local </a:t>
            </a:r>
            <a:r>
              <a:rPr lang="en-US" sz="2200" b="1" dirty="0" err="1">
                <a:solidFill>
                  <a:srgbClr val="404040"/>
                </a:solidFill>
                <a:latin typeface="Consolas" charset="0"/>
                <a:ea typeface="ＭＳ Ｐゴシック" charset="-128"/>
              </a:rPr>
              <a:t>dir</a:t>
            </a:r>
            <a:r>
              <a:rPr lang="en-US" sz="2200" b="1" dirty="0">
                <a:solidFill>
                  <a:srgbClr val="404040"/>
                </a:solidFill>
                <a:latin typeface="Consolas" charset="0"/>
                <a:ea typeface="ＭＳ Ｐゴシック" charset="-128"/>
              </a:rPr>
              <a:t> name]</a:t>
            </a:r>
          </a:p>
          <a:p>
            <a:pPr indent="0">
              <a:buNone/>
              <a:defRPr/>
            </a:pPr>
            <a:r>
              <a:rPr lang="en-US" sz="2000" dirty="0">
                <a:ea typeface="ＭＳ Ｐゴシック" charset="-128"/>
              </a:rPr>
              <a:t>	This w</a:t>
            </a:r>
            <a:r>
              <a:rPr lang="en-US" sz="2200" dirty="0">
                <a:ea typeface="ＭＳ Ｐゴシック" charset="-128"/>
              </a:rPr>
              <a:t>ill create a directory named </a:t>
            </a:r>
            <a:r>
              <a:rPr lang="en-US" sz="2200" i="1" dirty="0">
                <a:ea typeface="ＭＳ Ｐゴシック" charset="-128"/>
              </a:rPr>
              <a:t>local </a:t>
            </a:r>
            <a:r>
              <a:rPr lang="en-US" sz="2200" i="1" dirty="0" err="1">
                <a:ea typeface="ＭＳ Ｐゴシック" charset="-128"/>
              </a:rPr>
              <a:t>dir</a:t>
            </a:r>
            <a:r>
              <a:rPr lang="en-US" sz="2200" i="1" dirty="0">
                <a:ea typeface="ＭＳ Ｐゴシック" charset="-128"/>
              </a:rPr>
              <a:t> name</a:t>
            </a:r>
            <a:r>
              <a:rPr lang="en-US" sz="2200" dirty="0">
                <a:ea typeface="ＭＳ Ｐゴシック" charset="-128"/>
              </a:rPr>
              <a:t>, containing  a working 	copy  of the files from the repo, and a </a:t>
            </a:r>
            <a:r>
              <a:rPr lang="en-US" sz="2200" b="1" dirty="0">
                <a:solidFill>
                  <a:srgbClr val="404040"/>
                </a:solidFill>
                <a:latin typeface="Consolas" charset="0"/>
                <a:ea typeface="ＭＳ Ｐゴシック" charset="-128"/>
              </a:rPr>
              <a:t>.</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dirty="0">
                <a:ea typeface="ＭＳ Ｐゴシック" charset="-128"/>
              </a:rPr>
              <a:t>directory (used to hold 	the staging area and your actual repo)</a:t>
            </a:r>
          </a:p>
          <a:p>
            <a:pPr indent="0">
              <a:buNone/>
              <a:defRPr/>
            </a:pPr>
            <a:endParaRPr lang="en-US" sz="1050" b="1" dirty="0">
              <a:solidFill>
                <a:srgbClr val="404040"/>
              </a:solidFill>
              <a:latin typeface="Consolas" charset="0"/>
              <a:ea typeface="ＭＳ Ｐゴシック" charset="-128"/>
            </a:endParaRPr>
          </a:p>
          <a:p>
            <a:pPr marL="1079500" lvl="1" indent="-457200">
              <a:buFont typeface="+mj-lt"/>
              <a:buAutoNum type="alphaLcParenR" startAt="2"/>
              <a:defRPr/>
            </a:pPr>
            <a:r>
              <a:rPr lang="en-US" dirty="0">
                <a:ea typeface="ＭＳ Ｐゴシック" charset="-128"/>
              </a:rPr>
              <a:t>To </a:t>
            </a:r>
            <a:r>
              <a:rPr lang="en-US" b="1" u="sng" dirty="0">
                <a:ea typeface="ＭＳ Ｐゴシック" charset="-128"/>
              </a:rPr>
              <a:t>create a </a:t>
            </a:r>
            <a:r>
              <a:rPr lang="en-US" b="1" u="sng" dirty="0" err="1">
                <a:ea typeface="ＭＳ Ｐゴシック" charset="-128"/>
              </a:rPr>
              <a:t>Git</a:t>
            </a:r>
            <a:r>
              <a:rPr lang="en-US" b="1" u="sng" dirty="0">
                <a:ea typeface="ＭＳ Ｐゴシック" charset="-128"/>
              </a:rPr>
              <a:t> repo </a:t>
            </a:r>
            <a:r>
              <a:rPr lang="en-US" dirty="0">
                <a:ea typeface="ＭＳ Ｐゴシック" charset="-128"/>
              </a:rPr>
              <a:t>in your current directory:</a:t>
            </a:r>
          </a:p>
          <a:p>
            <a:pPr marL="911225" lvl="2" indent="0">
              <a:buNone/>
              <a:defRPr/>
            </a:pPr>
            <a:r>
              <a:rPr lang="en-US" sz="18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init</a:t>
            </a:r>
            <a:endParaRPr lang="en-US" sz="2200" b="1" dirty="0">
              <a:solidFill>
                <a:srgbClr val="404040"/>
              </a:solidFill>
              <a:latin typeface="Consolas" charset="0"/>
              <a:ea typeface="ＭＳ Ｐゴシック" charset="-128"/>
            </a:endParaRPr>
          </a:p>
          <a:p>
            <a:pPr marL="911225" lvl="2" indent="0">
              <a:buNone/>
              <a:defRPr/>
            </a:pPr>
            <a:r>
              <a:rPr lang="en-US" sz="2200" dirty="0">
                <a:solidFill>
                  <a:schemeClr val="accent4">
                    <a:lumMod val="85000"/>
                    <a:lumOff val="15000"/>
                  </a:schemeClr>
                </a:solidFill>
                <a:ea typeface="ＭＳ Ｐゴシック" charset="-128"/>
              </a:rPr>
              <a:t>This will create a </a:t>
            </a:r>
            <a:r>
              <a:rPr lang="en-US" sz="2200" b="1" dirty="0">
                <a:solidFill>
                  <a:srgbClr val="404040"/>
                </a:solidFill>
                <a:latin typeface="Consolas" charset="0"/>
                <a:ea typeface="ＭＳ Ｐゴシック" charset="-128"/>
              </a:rPr>
              <a:t>.</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dirty="0">
                <a:solidFill>
                  <a:schemeClr val="accent4">
                    <a:lumMod val="85000"/>
                    <a:lumOff val="15000"/>
                  </a:schemeClr>
                </a:solidFill>
                <a:ea typeface="ＭＳ Ｐゴシック" charset="-128"/>
              </a:rPr>
              <a:t>directory in your current directory.</a:t>
            </a:r>
          </a:p>
          <a:p>
            <a:pPr marL="911225" lvl="2" indent="0">
              <a:buNone/>
              <a:defRPr/>
            </a:pPr>
            <a:r>
              <a:rPr lang="en-US" sz="2200" dirty="0">
                <a:solidFill>
                  <a:schemeClr val="accent4">
                    <a:lumMod val="75000"/>
                    <a:lumOff val="25000"/>
                  </a:schemeClr>
                </a:solidFill>
                <a:ea typeface="ＭＳ Ｐゴシック" charset="-128"/>
              </a:rPr>
              <a:t>Then you can commit files in that directory into the repo:</a:t>
            </a:r>
          </a:p>
          <a:p>
            <a:pPr marL="911225" lvl="2"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file1.java</a:t>
            </a:r>
          </a:p>
          <a:p>
            <a:pPr marL="911225" lvl="2"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“initial project version</a:t>
            </a:r>
            <a:r>
              <a:rPr lang="en-US" sz="1800" b="1" dirty="0">
                <a:solidFill>
                  <a:srgbClr val="404040"/>
                </a:solidFill>
                <a:latin typeface="Consolas" charset="0"/>
                <a:ea typeface="ＭＳ Ｐゴシック" charset="-128"/>
              </a:rPr>
              <a:t>”</a:t>
            </a:r>
          </a:p>
          <a:p>
            <a:pPr>
              <a:defRPr/>
            </a:pPr>
            <a:endParaRPr lang="en-US" dirty="0" smtClean="0">
              <a:ea typeface="ＭＳ Ｐゴシック" charset="-128"/>
            </a:endParaRPr>
          </a:p>
        </p:txBody>
      </p:sp>
    </p:spTree>
    <p:extLst>
      <p:ext uri="{BB962C8B-B14F-4D97-AF65-F5344CB8AC3E}">
        <p14:creationId xmlns:p14="http://schemas.microsoft.com/office/powerpoint/2010/main" val="1656065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custDataLst>
              <p:tags r:id="rId1"/>
            </p:custDataLst>
          </p:nvPr>
        </p:nvSpPr>
        <p:spPr/>
        <p:txBody>
          <a:bodyPr/>
          <a:lstStyle/>
          <a:p>
            <a:r>
              <a:rPr lang="en-US" altLang="en-US" smtClean="0"/>
              <a:t>Committing files</a:t>
            </a:r>
          </a:p>
        </p:txBody>
      </p:sp>
      <p:sp>
        <p:nvSpPr>
          <p:cNvPr id="3" name="Content Placeholder 2"/>
          <p:cNvSpPr>
            <a:spLocks noGrp="1"/>
          </p:cNvSpPr>
          <p:nvPr>
            <p:ph idx="1"/>
            <p:custDataLst>
              <p:tags r:id="rId2"/>
            </p:custDataLst>
          </p:nvPr>
        </p:nvSpPr>
        <p:spPr>
          <a:xfrm>
            <a:off x="1143000" y="1295400"/>
            <a:ext cx="6858000" cy="5715000"/>
          </a:xfrm>
        </p:spPr>
        <p:txBody>
          <a:bodyPr>
            <a:normAutofit fontScale="92500" lnSpcReduction="20000"/>
          </a:bodyPr>
          <a:lstStyle/>
          <a:p>
            <a:pPr>
              <a:defRPr/>
            </a:pPr>
            <a:r>
              <a:rPr lang="en-US" dirty="0" smtClean="0">
                <a:ea typeface="ＭＳ Ｐゴシック" charset="-128"/>
              </a:rPr>
              <a:t>The first time we ask a file to be tracked, </a:t>
            </a:r>
            <a:r>
              <a:rPr lang="en-US" i="1" dirty="0" smtClean="0">
                <a:ea typeface="ＭＳ Ｐゴシック" charset="-128"/>
              </a:rPr>
              <a:t>and</a:t>
            </a:r>
            <a:r>
              <a:rPr lang="en-US" dirty="0" smtClean="0">
                <a:ea typeface="ＭＳ Ｐゴシック" charset="-128"/>
              </a:rPr>
              <a:t> </a:t>
            </a:r>
            <a:r>
              <a:rPr lang="en-US" b="1" dirty="0" smtClean="0">
                <a:ea typeface="ＭＳ Ｐゴシック" charset="-128"/>
              </a:rPr>
              <a:t>every time before we commit a file </a:t>
            </a:r>
            <a:r>
              <a:rPr lang="en-US" dirty="0" smtClean="0">
                <a:ea typeface="ＭＳ Ｐゴシック" charset="-128"/>
              </a:rPr>
              <a:t>we must add it to the staging area:</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README.txt hello.java</a:t>
            </a:r>
          </a:p>
          <a:p>
            <a:pPr indent="0">
              <a:buNone/>
              <a:defRPr/>
            </a:pPr>
            <a:r>
              <a:rPr lang="en-US" dirty="0" smtClean="0">
                <a:ea typeface="ＭＳ Ｐゴシック" charset="-128"/>
              </a:rPr>
              <a:t>This takes a snapshot of these files at this point in time and adds it to the staging area.</a:t>
            </a:r>
          </a:p>
          <a:p>
            <a:pPr indent="0">
              <a:buNone/>
              <a:defRPr/>
            </a:pPr>
            <a:endParaRPr lang="en-US" sz="1200" dirty="0">
              <a:ea typeface="ＭＳ Ｐゴシック" charset="-128"/>
            </a:endParaRPr>
          </a:p>
          <a:p>
            <a:pPr>
              <a:defRPr/>
            </a:pPr>
            <a:r>
              <a:rPr lang="en-US" dirty="0" smtClean="0">
                <a:ea typeface="ＭＳ Ｐゴシック" charset="-128"/>
              </a:rPr>
              <a:t>To move staged changes into the repo we commit:</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“Fixing bug #22”</a:t>
            </a:r>
          </a:p>
          <a:p>
            <a:pPr indent="0">
              <a:buNone/>
              <a:defRPr/>
            </a:pPr>
            <a:endParaRPr lang="en-US" sz="1600" dirty="0">
              <a:ea typeface="ＭＳ Ｐゴシック" charset="-128"/>
            </a:endParaRPr>
          </a:p>
          <a:p>
            <a:pPr marL="622300" lvl="1" indent="0">
              <a:buNone/>
              <a:defRPr/>
            </a:pPr>
            <a:r>
              <a:rPr lang="en-US" sz="2000" dirty="0">
                <a:ea typeface="ＭＳ Ｐゴシック" charset="-128"/>
              </a:rPr>
              <a:t>Note: To </a:t>
            </a:r>
            <a:r>
              <a:rPr lang="en-US" sz="2000" dirty="0" err="1">
                <a:ea typeface="ＭＳ Ｐゴシック" charset="-128"/>
              </a:rPr>
              <a:t>unstage</a:t>
            </a:r>
            <a:r>
              <a:rPr lang="en-US" sz="2000" dirty="0">
                <a:ea typeface="ＭＳ Ｐゴシック" charset="-128"/>
              </a:rPr>
              <a:t> a change on a file before you have committed it:</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reset HEAD  --  </a:t>
            </a:r>
            <a:r>
              <a:rPr lang="en-US" sz="2000" b="1" i="1" dirty="0">
                <a:solidFill>
                  <a:srgbClr val="404040"/>
                </a:solidFill>
                <a:latin typeface="Consolas" charset="0"/>
                <a:ea typeface="ＭＳ Ｐゴシック" charset="-128"/>
              </a:rPr>
              <a:t>filename</a:t>
            </a:r>
          </a:p>
          <a:p>
            <a:pPr marL="622300" lvl="1" indent="0">
              <a:buNone/>
              <a:defRPr/>
            </a:pPr>
            <a:r>
              <a:rPr lang="en-US" sz="2000" dirty="0">
                <a:ea typeface="ＭＳ Ｐゴシック" charset="-128"/>
              </a:rPr>
              <a:t>Note: To </a:t>
            </a:r>
            <a:r>
              <a:rPr lang="en-US" sz="2000" dirty="0" err="1">
                <a:ea typeface="ＭＳ Ｐゴシック" charset="-128"/>
              </a:rPr>
              <a:t>unmodify</a:t>
            </a:r>
            <a:r>
              <a:rPr lang="en-US" sz="2000" dirty="0">
                <a:ea typeface="ＭＳ Ｐゴシック" charset="-128"/>
              </a:rPr>
              <a:t> a modified file:</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checkout  --  </a:t>
            </a:r>
            <a:r>
              <a:rPr lang="en-US" sz="2000" b="1" i="1" dirty="0">
                <a:solidFill>
                  <a:srgbClr val="404040"/>
                </a:solidFill>
                <a:latin typeface="Consolas" charset="0"/>
                <a:ea typeface="ＭＳ Ｐゴシック" charset="-128"/>
              </a:rPr>
              <a:t>filename</a:t>
            </a:r>
          </a:p>
          <a:p>
            <a:pPr marL="622300" lvl="1" indent="0">
              <a:buNone/>
              <a:defRPr/>
            </a:pPr>
            <a:endParaRPr lang="en-US" sz="1400" i="1" dirty="0">
              <a:ea typeface="ＭＳ Ｐゴシック" charset="-128"/>
            </a:endParaRPr>
          </a:p>
          <a:p>
            <a:pPr indent="0">
              <a:buNone/>
              <a:defRPr/>
            </a:pPr>
            <a:r>
              <a:rPr lang="en-US" sz="2000" b="1" dirty="0">
                <a:ea typeface="ＭＳ Ｐゴシック" charset="-128"/>
              </a:rPr>
              <a:t>Note</a:t>
            </a:r>
            <a:r>
              <a:rPr lang="en-US" sz="2000" dirty="0">
                <a:ea typeface="ＭＳ Ｐゴシック" charset="-128"/>
              </a:rPr>
              <a:t>: These commands are just acting on </a:t>
            </a:r>
            <a:r>
              <a:rPr lang="en-US" sz="2000" b="1" u="sng" dirty="0">
                <a:ea typeface="ＭＳ Ｐゴシック" charset="-128"/>
              </a:rPr>
              <a:t>your local version of repo</a:t>
            </a:r>
            <a:r>
              <a:rPr lang="en-US" sz="2000" dirty="0">
                <a:ea typeface="ＭＳ Ｐゴシック" charset="-128"/>
              </a:rPr>
              <a:t>.</a:t>
            </a:r>
          </a:p>
        </p:txBody>
      </p:sp>
    </p:spTree>
    <p:extLst>
      <p:ext uri="{BB962C8B-B14F-4D97-AF65-F5344CB8AC3E}">
        <p14:creationId xmlns:p14="http://schemas.microsoft.com/office/powerpoint/2010/main" val="419085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custDataLst>
              <p:tags r:id="rId1"/>
            </p:custDataLst>
          </p:nvPr>
        </p:nvSpPr>
        <p:spPr/>
        <p:txBody>
          <a:bodyPr/>
          <a:lstStyle/>
          <a:p>
            <a:r>
              <a:rPr lang="en-US" altLang="en-US" smtClean="0"/>
              <a:t>Get ready to use Git!</a:t>
            </a:r>
          </a:p>
        </p:txBody>
      </p:sp>
      <p:sp>
        <p:nvSpPr>
          <p:cNvPr id="3" name="Content Placeholder 2"/>
          <p:cNvSpPr>
            <a:spLocks noGrp="1"/>
          </p:cNvSpPr>
          <p:nvPr>
            <p:ph idx="1"/>
            <p:custDataLst>
              <p:tags r:id="rId2"/>
            </p:custDataLst>
          </p:nvPr>
        </p:nvSpPr>
        <p:spPr/>
        <p:txBody>
          <a:bodyPr>
            <a:normAutofit fontScale="85000" lnSpcReduction="20000"/>
          </a:bodyPr>
          <a:lstStyle/>
          <a:p>
            <a:pPr marL="685800" indent="-457200">
              <a:buFont typeface="+mj-lt"/>
              <a:buAutoNum type="arabicPeriod"/>
              <a:defRPr/>
            </a:pPr>
            <a:r>
              <a:rPr lang="en-US" dirty="0" smtClean="0">
                <a:ea typeface="ＭＳ Ｐゴシック" charset="-128"/>
              </a:rPr>
              <a:t>Set </a:t>
            </a:r>
            <a:r>
              <a:rPr lang="en-US" dirty="0">
                <a:ea typeface="ＭＳ Ｐゴシック" charset="-128"/>
              </a:rPr>
              <a:t>the </a:t>
            </a:r>
            <a:r>
              <a:rPr lang="en-US" dirty="0" smtClean="0">
                <a:ea typeface="ＭＳ Ｐゴシック" charset="-128"/>
              </a:rPr>
              <a:t>name and email  </a:t>
            </a:r>
            <a:r>
              <a:rPr lang="en-US" dirty="0">
                <a:ea typeface="ＭＳ Ｐゴシック" charset="-128"/>
              </a:rPr>
              <a:t>for </a:t>
            </a:r>
            <a:r>
              <a:rPr lang="en-US" dirty="0" err="1" smtClean="0">
                <a:ea typeface="ＭＳ Ｐゴシック" charset="-128"/>
              </a:rPr>
              <a:t>Git</a:t>
            </a:r>
            <a:r>
              <a:rPr lang="en-US" dirty="0" smtClean="0">
                <a:ea typeface="ＭＳ Ｐゴシック" charset="-128"/>
              </a:rPr>
              <a:t> </a:t>
            </a:r>
            <a:r>
              <a:rPr lang="en-US" dirty="0">
                <a:ea typeface="ＭＳ Ｐゴシック" charset="-128"/>
              </a:rPr>
              <a:t>to use when you commit:</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--global user.name “Bugs Bunny”</a:t>
            </a:r>
          </a:p>
          <a:p>
            <a:pPr indent="0">
              <a:buNone/>
              <a:defRPr/>
            </a:pPr>
            <a:r>
              <a:rPr lang="en-US" sz="2200" b="1" dirty="0">
                <a:solidFill>
                  <a:srgbClr val="404040"/>
                </a:solidFill>
                <a:latin typeface="Consolas" charset="0"/>
                <a:ea typeface="ＭＳ Ｐゴシック" charset="-128"/>
              </a:rPr>
              <a:t> $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--global </a:t>
            </a:r>
            <a:r>
              <a:rPr lang="en-US" sz="2200" b="1" dirty="0" err="1">
                <a:solidFill>
                  <a:srgbClr val="404040"/>
                </a:solidFill>
                <a:latin typeface="Consolas" charset="0"/>
                <a:ea typeface="ＭＳ Ｐゴシック" charset="-128"/>
              </a:rPr>
              <a:t>user.email</a:t>
            </a:r>
            <a:r>
              <a:rPr lang="en-US" sz="2200" b="1" dirty="0">
                <a:solidFill>
                  <a:srgbClr val="404040"/>
                </a:solidFill>
                <a:latin typeface="Consolas" charset="0"/>
                <a:ea typeface="ＭＳ Ｐゴシック" charset="-128"/>
              </a:rPr>
              <a:t> </a:t>
            </a:r>
            <a:r>
              <a:rPr lang="en-US" sz="2200" b="1" dirty="0">
                <a:solidFill>
                  <a:srgbClr val="404040"/>
                </a:solidFill>
                <a:latin typeface="Consolas" charset="0"/>
                <a:ea typeface="ＭＳ Ｐゴシック" charset="-128"/>
                <a:hlinkClick r:id="rId4"/>
              </a:rPr>
              <a:t>bugs@gmail.com</a:t>
            </a:r>
            <a:r>
              <a:rPr lang="en-US" sz="2200" b="1" dirty="0">
                <a:solidFill>
                  <a:srgbClr val="404040"/>
                </a:solidFill>
                <a:latin typeface="Consolas" charset="0"/>
                <a:ea typeface="ＭＳ Ｐゴシック" charset="-128"/>
              </a:rPr>
              <a:t/>
            </a:r>
            <a:br>
              <a:rPr lang="en-US" sz="2200" b="1" dirty="0">
                <a:solidFill>
                  <a:srgbClr val="404040"/>
                </a:solidFill>
                <a:latin typeface="Consolas" charset="0"/>
                <a:ea typeface="ＭＳ Ｐゴシック" charset="-128"/>
              </a:rPr>
            </a:br>
            <a:r>
              <a:rPr lang="en-US" sz="2200" b="1" dirty="0">
                <a:solidFill>
                  <a:srgbClr val="404040"/>
                </a:solidFill>
                <a:latin typeface="Consolas" charset="0"/>
                <a:ea typeface="ＭＳ Ｐゴシック" charset="-128"/>
              </a:rPr>
              <a:t>	</a:t>
            </a:r>
            <a:endParaRPr lang="en-US" sz="1800" dirty="0">
              <a:ea typeface="ＭＳ Ｐゴシック" charset="-128"/>
            </a:endParaRPr>
          </a:p>
          <a:p>
            <a:pPr>
              <a:defRPr/>
            </a:pPr>
            <a:r>
              <a:rPr lang="en-US" dirty="0" smtClean="0">
                <a:ea typeface="ＭＳ Ｐゴシック" charset="-128"/>
              </a:rPr>
              <a:t>You can </a:t>
            </a:r>
            <a:r>
              <a:rPr lang="en-US" dirty="0">
                <a:ea typeface="ＭＳ Ｐゴシック" charset="-128"/>
              </a:rPr>
              <a:t>call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config</a:t>
            </a:r>
            <a:r>
              <a:rPr lang="en-US" sz="2200" b="1" dirty="0">
                <a:solidFill>
                  <a:srgbClr val="404040"/>
                </a:solidFill>
                <a:latin typeface="Consolas" charset="0"/>
                <a:ea typeface="ＭＳ Ｐゴシック" charset="-128"/>
              </a:rPr>
              <a:t> –list </a:t>
            </a:r>
            <a:r>
              <a:rPr lang="en-US" dirty="0">
                <a:ea typeface="ＭＳ Ｐゴシック" charset="-128"/>
              </a:rPr>
              <a:t>to verify these are set</a:t>
            </a:r>
            <a:r>
              <a:rPr lang="en-US" dirty="0" smtClean="0">
                <a:ea typeface="ＭＳ Ｐゴシック" charset="-128"/>
              </a:rPr>
              <a:t>.</a:t>
            </a:r>
            <a:endParaRPr lang="en-US" dirty="0">
              <a:ea typeface="ＭＳ Ｐゴシック" charset="-128"/>
            </a:endParaRPr>
          </a:p>
          <a:p>
            <a:pPr>
              <a:defRPr/>
            </a:pPr>
            <a:r>
              <a:rPr lang="en-US" dirty="0">
                <a:ea typeface="ＭＳ Ｐゴシック" charset="-128"/>
              </a:rPr>
              <a:t>These will be set globally for all </a:t>
            </a:r>
            <a:r>
              <a:rPr lang="en-US" dirty="0" err="1">
                <a:ea typeface="ＭＳ Ｐゴシック" charset="-128"/>
              </a:rPr>
              <a:t>Git</a:t>
            </a:r>
            <a:r>
              <a:rPr lang="en-US" dirty="0">
                <a:ea typeface="ＭＳ Ｐゴシック" charset="-128"/>
              </a:rPr>
              <a:t> projects you work with.</a:t>
            </a:r>
          </a:p>
          <a:p>
            <a:pPr>
              <a:defRPr/>
            </a:pPr>
            <a:r>
              <a:rPr lang="en-US" dirty="0">
                <a:ea typeface="ＭＳ Ｐゴシック" charset="-128"/>
              </a:rPr>
              <a:t>You can also set variables on a project-only basis by not using </a:t>
            </a:r>
            <a:r>
              <a:rPr lang="en-US" dirty="0" smtClean="0">
                <a:ea typeface="ＭＳ Ｐゴシック" charset="-128"/>
              </a:rPr>
              <a:t>the</a:t>
            </a:r>
            <a:br>
              <a:rPr lang="en-US" dirty="0" smtClean="0">
                <a:ea typeface="ＭＳ Ｐゴシック" charset="-128"/>
              </a:rPr>
            </a:br>
            <a:r>
              <a:rPr lang="en-US" dirty="0" smtClean="0">
                <a:ea typeface="ＭＳ Ｐゴシック" charset="-128"/>
              </a:rPr>
              <a:t> </a:t>
            </a:r>
            <a:r>
              <a:rPr lang="en-US" b="1" dirty="0">
                <a:solidFill>
                  <a:srgbClr val="404040"/>
                </a:solidFill>
                <a:latin typeface="Consolas" charset="0"/>
                <a:ea typeface="ＭＳ Ｐゴシック" charset="-128"/>
              </a:rPr>
              <a:t>--global </a:t>
            </a:r>
            <a:r>
              <a:rPr lang="en-US" dirty="0" smtClean="0">
                <a:ea typeface="ＭＳ Ｐゴシック" charset="-128"/>
              </a:rPr>
              <a:t>flag.</a:t>
            </a:r>
          </a:p>
          <a:p>
            <a:pPr>
              <a:defRPr/>
            </a:pPr>
            <a:r>
              <a:rPr lang="en-US" dirty="0" smtClean="0">
                <a:ea typeface="ＭＳ Ｐゴシック" charset="-128"/>
              </a:rPr>
              <a:t>You can also set the editor that is used for writing commit messages:</a:t>
            </a:r>
            <a:r>
              <a:rPr lang="en-US" dirty="0">
                <a:ea typeface="ＭＳ Ｐゴシック" charset="-128"/>
              </a:rPr>
              <a:t/>
            </a:r>
            <a:br>
              <a:rPr lang="en-US" dirty="0">
                <a:ea typeface="ＭＳ Ｐゴシック" charset="-128"/>
              </a:rPr>
            </a:br>
            <a:r>
              <a:rPr lang="en-US" dirty="0">
                <a:ea typeface="ＭＳ Ｐゴシック" charset="-128"/>
              </a:rPr>
              <a:t>$ </a:t>
            </a:r>
            <a:r>
              <a:rPr lang="en-US" dirty="0" err="1">
                <a:ea typeface="ＭＳ Ｐゴシック" charset="-128"/>
              </a:rPr>
              <a:t>git</a:t>
            </a:r>
            <a:r>
              <a:rPr lang="en-US" dirty="0">
                <a:ea typeface="ＭＳ Ｐゴシック" charset="-128"/>
              </a:rPr>
              <a:t> </a:t>
            </a:r>
            <a:r>
              <a:rPr lang="en-US" dirty="0" err="1">
                <a:ea typeface="ＭＳ Ｐゴシック" charset="-128"/>
              </a:rPr>
              <a:t>config</a:t>
            </a:r>
            <a:r>
              <a:rPr lang="en-US" dirty="0">
                <a:ea typeface="ＭＳ Ｐゴシック" charset="-128"/>
              </a:rPr>
              <a:t> --global </a:t>
            </a:r>
            <a:r>
              <a:rPr lang="en-US" dirty="0" err="1">
                <a:ea typeface="ＭＳ Ｐゴシック" charset="-128"/>
              </a:rPr>
              <a:t>core.editor</a:t>
            </a:r>
            <a:r>
              <a:rPr lang="en-US" dirty="0">
                <a:ea typeface="ＭＳ Ｐゴシック" charset="-128"/>
              </a:rPr>
              <a:t> </a:t>
            </a:r>
            <a:r>
              <a:rPr lang="en-US" dirty="0" err="1" smtClean="0">
                <a:ea typeface="ＭＳ Ｐゴシック" charset="-128"/>
              </a:rPr>
              <a:t>emacs</a:t>
            </a:r>
            <a:r>
              <a:rPr lang="en-US" dirty="0" smtClean="0">
                <a:ea typeface="ＭＳ Ｐゴシック" charset="-128"/>
              </a:rPr>
              <a:t>	(it is vim by default)</a:t>
            </a:r>
            <a:endParaRPr lang="en-US" dirty="0">
              <a:ea typeface="ＭＳ Ｐゴシック" charset="-128"/>
            </a:endParaRPr>
          </a:p>
          <a:p>
            <a:pPr indent="0">
              <a:buNone/>
              <a:defRPr/>
            </a:pPr>
            <a:endParaRPr lang="en-US" sz="900" dirty="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indent="0">
              <a:buNone/>
              <a:defRPr/>
            </a:pPr>
            <a:endParaRPr lang="en-US" sz="2200" b="1" dirty="0">
              <a:solidFill>
                <a:srgbClr val="404040"/>
              </a:solidFill>
              <a:latin typeface="Consolas" charset="0"/>
              <a:ea typeface="ＭＳ Ｐゴシック" charset="-128"/>
            </a:endParaRPr>
          </a:p>
          <a:p>
            <a:pPr>
              <a:defRPr/>
            </a:pPr>
            <a:endParaRPr lang="en-US" sz="2200" b="1" dirty="0">
              <a:solidFill>
                <a:srgbClr val="404040"/>
              </a:solidFill>
              <a:latin typeface="Consolas" charset="0"/>
              <a:ea typeface="ＭＳ Ｐゴシック" charset="-128"/>
            </a:endParaRPr>
          </a:p>
          <a:p>
            <a:pPr>
              <a:defRPr/>
            </a:pPr>
            <a:endParaRPr lang="en-US" sz="2200" b="1" dirty="0">
              <a:solidFill>
                <a:srgbClr val="404040"/>
              </a:solidFill>
              <a:latin typeface="Consolas" charset="0"/>
              <a:ea typeface="ＭＳ Ｐゴシック" charset="-128"/>
            </a:endParaRPr>
          </a:p>
        </p:txBody>
      </p:sp>
    </p:spTree>
    <p:extLst>
      <p:ext uri="{BB962C8B-B14F-4D97-AF65-F5344CB8AC3E}">
        <p14:creationId xmlns:p14="http://schemas.microsoft.com/office/powerpoint/2010/main" val="3358297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altLang="en-US" smtClean="0"/>
              <a:t>Git commands</a:t>
            </a:r>
          </a:p>
        </p:txBody>
      </p:sp>
      <p:graphicFrame>
        <p:nvGraphicFramePr>
          <p:cNvPr id="324747" name="Group 139"/>
          <p:cNvGraphicFramePr>
            <a:graphicFrameLocks noGrp="1"/>
          </p:cNvGraphicFramePr>
          <p:nvPr>
            <p:custDataLst>
              <p:tags r:id="rId2"/>
            </p:custDataLst>
            <p:extLst>
              <p:ext uri="{D42A27DB-BD31-4B8C-83A1-F6EECF244321}">
                <p14:modId xmlns:p14="http://schemas.microsoft.com/office/powerpoint/2010/main" val="1386966127"/>
              </p:ext>
            </p:extLst>
          </p:nvPr>
        </p:nvGraphicFramePr>
        <p:xfrm>
          <a:off x="624840" y="1393827"/>
          <a:ext cx="7993380" cy="5059363"/>
        </p:xfrm>
        <a:graphic>
          <a:graphicData uri="http://schemas.openxmlformats.org/drawingml/2006/table">
            <a:tbl>
              <a:tblPr/>
              <a:tblGrid>
                <a:gridCol w="3425734"/>
                <a:gridCol w="4567646"/>
              </a:tblGrid>
              <a:tr h="396208">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dirty="0" smtClean="0">
                          <a:ln>
                            <a:noFill/>
                          </a:ln>
                          <a:solidFill>
                            <a:srgbClr val="262626"/>
                          </a:solidFill>
                          <a:effectLst/>
                          <a:latin typeface="Calibri" pitchFamily="34" charset="0"/>
                        </a:rPr>
                        <a:t>command</a:t>
                      </a: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smtClean="0">
                          <a:ln>
                            <a:noFill/>
                          </a:ln>
                          <a:solidFill>
                            <a:srgbClr val="262626"/>
                          </a:solidFill>
                          <a:effectLst/>
                          <a:latin typeface="Calibri" pitchFamily="34" charset="0"/>
                        </a:rPr>
                        <a:t>description</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1800" b="0" i="0" u="none" strike="noStrike" cap="none" normalizeH="0" baseline="0" dirty="0" err="1" smtClean="0">
                          <a:ln>
                            <a:noFill/>
                          </a:ln>
                          <a:solidFill>
                            <a:schemeClr val="tx1"/>
                          </a:solidFill>
                          <a:effectLst/>
                          <a:latin typeface="Consolas" pitchFamily="49" charset="0"/>
                        </a:rPr>
                        <a:t>git</a:t>
                      </a:r>
                      <a:r>
                        <a:rPr kumimoji="0" lang="en-US" sz="1800" b="0" i="0" u="none" strike="noStrike" cap="none" normalizeH="0" baseline="0" dirty="0" smtClean="0">
                          <a:ln>
                            <a:noFill/>
                          </a:ln>
                          <a:solidFill>
                            <a:schemeClr val="tx1"/>
                          </a:solidFill>
                          <a:effectLst/>
                          <a:latin typeface="Consolas" pitchFamily="49" charset="0"/>
                        </a:rPr>
                        <a:t> clone </a:t>
                      </a:r>
                      <a:r>
                        <a:rPr kumimoji="0" lang="en-US" sz="1800" b="1" i="1" u="none" strike="noStrike" cap="none" normalizeH="0" baseline="0" dirty="0" err="1" smtClean="0">
                          <a:ln>
                            <a:noFill/>
                          </a:ln>
                          <a:solidFill>
                            <a:schemeClr val="tx1"/>
                          </a:solidFill>
                          <a:effectLst/>
                          <a:latin typeface="Consolas" pitchFamily="49" charset="0"/>
                        </a:rPr>
                        <a:t>url</a:t>
                      </a:r>
                      <a:r>
                        <a:rPr kumimoji="0" lang="en-US" sz="1800" b="1" i="1" u="none" strike="noStrike" cap="none" normalizeH="0" baseline="0" dirty="0" smtClean="0">
                          <a:ln>
                            <a:noFill/>
                          </a:ln>
                          <a:solidFill>
                            <a:schemeClr val="tx1"/>
                          </a:solidFill>
                          <a:effectLst/>
                          <a:latin typeface="Consolas" pitchFamily="49" charset="0"/>
                        </a:rPr>
                        <a:t> [</a:t>
                      </a:r>
                      <a:r>
                        <a:rPr kumimoji="0" lang="en-US" sz="1800" b="1" i="1" u="none" strike="noStrike" cap="none" normalizeH="0" baseline="0" dirty="0" err="1" smtClean="0">
                          <a:ln>
                            <a:noFill/>
                          </a:ln>
                          <a:solidFill>
                            <a:schemeClr val="tx1"/>
                          </a:solidFill>
                          <a:effectLst/>
                          <a:latin typeface="Consolas" pitchFamily="49" charset="0"/>
                        </a:rPr>
                        <a:t>dir</a:t>
                      </a:r>
                      <a:r>
                        <a:rPr kumimoji="0" lang="en-US" sz="1800" b="1" i="1" u="none" strike="noStrike" cap="none" normalizeH="0" baseline="0" dirty="0" smtClean="0">
                          <a:ln>
                            <a:noFill/>
                          </a:ln>
                          <a:solidFill>
                            <a:schemeClr val="tx1"/>
                          </a:solidFill>
                          <a:effectLst/>
                          <a:latin typeface="Consolas" pitchFamily="49" charset="0"/>
                        </a:rPr>
                        <a:t>]</a:t>
                      </a: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copy a </a:t>
                      </a:r>
                      <a:r>
                        <a:rPr kumimoji="0" lang="en-US" sz="2000" b="0" i="0" u="none" strike="noStrike" cap="none" normalizeH="0" baseline="0" dirty="0" err="1" smtClean="0">
                          <a:ln>
                            <a:noFill/>
                          </a:ln>
                          <a:solidFill>
                            <a:schemeClr val="tx1"/>
                          </a:solidFill>
                          <a:effectLst/>
                          <a:latin typeface="Calibri" pitchFamily="34" charset="0"/>
                        </a:rPr>
                        <a:t>git</a:t>
                      </a:r>
                      <a:r>
                        <a:rPr kumimoji="0" lang="en-US" sz="2000" b="0" i="0" u="none" strike="noStrike" cap="none" normalizeH="0" baseline="0" dirty="0" smtClean="0">
                          <a:ln>
                            <a:noFill/>
                          </a:ln>
                          <a:solidFill>
                            <a:schemeClr val="tx1"/>
                          </a:solidFill>
                          <a:effectLst/>
                          <a:latin typeface="Calibri" pitchFamily="34" charset="0"/>
                        </a:rPr>
                        <a:t> repository so you can add to it</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add </a:t>
                      </a:r>
                      <a:r>
                        <a:rPr kumimoji="0" lang="en-US" sz="2000" b="1" i="1" u="none" strike="noStrike" cap="none" normalizeH="0" baseline="0" dirty="0" smtClean="0">
                          <a:ln>
                            <a:noFill/>
                          </a:ln>
                          <a:solidFill>
                            <a:schemeClr val="tx1"/>
                          </a:solidFill>
                          <a:effectLst/>
                          <a:latin typeface="Consolas" pitchFamily="49" charset="0"/>
                        </a:rPr>
                        <a:t>files</a:t>
                      </a: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adds file contents to the staging area</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commit</a:t>
                      </a:r>
                      <a:endParaRPr kumimoji="0" lang="en-US" sz="2000" b="1" i="1" u="none" strike="noStrike" cap="none" normalizeH="0" baseline="0" dirty="0" smtClean="0">
                        <a:ln>
                          <a:noFill/>
                        </a:ln>
                        <a:solidFill>
                          <a:schemeClr val="tx1"/>
                        </a:solidFill>
                        <a:effectLst/>
                        <a:latin typeface="Consolas" pitchFamily="49" charset="0"/>
                      </a:endParaRP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records a snapshot of the staging area</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status</a:t>
                      </a:r>
                      <a:endParaRPr kumimoji="0" lang="en-US" sz="2000" b="1" i="1" u="none" strike="noStrike" cap="none" normalizeH="0" baseline="0" dirty="0" smtClean="0">
                        <a:ln>
                          <a:noFill/>
                        </a:ln>
                        <a:solidFill>
                          <a:schemeClr val="tx1"/>
                        </a:solidFill>
                        <a:effectLst/>
                        <a:latin typeface="Consolas" pitchFamily="49" charset="0"/>
                      </a:endParaRP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view the status of your files in the working directory and staging area</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1800" b="0" i="0" u="none" strike="noStrike" cap="none" normalizeH="0" baseline="0" dirty="0" err="1" smtClean="0">
                          <a:ln>
                            <a:noFill/>
                          </a:ln>
                          <a:solidFill>
                            <a:schemeClr val="tx1"/>
                          </a:solidFill>
                          <a:effectLst/>
                          <a:latin typeface="Consolas" pitchFamily="49" charset="0"/>
                        </a:rPr>
                        <a:t>git</a:t>
                      </a:r>
                      <a:r>
                        <a:rPr kumimoji="0" lang="en-US" sz="1800" b="0" i="0" u="none" strike="noStrike" cap="none" normalizeH="0" baseline="0" dirty="0" smtClean="0">
                          <a:ln>
                            <a:noFill/>
                          </a:ln>
                          <a:solidFill>
                            <a:schemeClr val="tx1"/>
                          </a:solidFill>
                          <a:effectLst/>
                          <a:latin typeface="Consolas" pitchFamily="49" charset="0"/>
                        </a:rPr>
                        <a:t> diff</a:t>
                      </a:r>
                      <a:endParaRPr kumimoji="0" lang="en-US" sz="1800" b="1" i="1" u="none" strike="noStrike" cap="none" normalizeH="0" baseline="0" dirty="0" smtClean="0">
                        <a:ln>
                          <a:noFill/>
                        </a:ln>
                        <a:solidFill>
                          <a:schemeClr val="tx1"/>
                        </a:solidFill>
                        <a:effectLst/>
                        <a:latin typeface="Consolas" pitchFamily="49" charset="0"/>
                      </a:endParaRP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shows diff of what is staged and what is modified but </a:t>
                      </a:r>
                      <a:r>
                        <a:rPr kumimoji="0" lang="en-US" sz="2000" b="0" i="0" u="none" strike="noStrike" cap="none" normalizeH="0" baseline="0" dirty="0" err="1" smtClean="0">
                          <a:ln>
                            <a:noFill/>
                          </a:ln>
                          <a:solidFill>
                            <a:schemeClr val="tx1"/>
                          </a:solidFill>
                          <a:effectLst/>
                          <a:latin typeface="Calibri" pitchFamily="34" charset="0"/>
                        </a:rPr>
                        <a:t>unstaged</a:t>
                      </a:r>
                      <a:endParaRPr kumimoji="0" lang="en-US" sz="2000" b="0" i="0" u="none" strike="noStrike" cap="none" normalizeH="0" baseline="0" dirty="0" smtClean="0">
                        <a:ln>
                          <a:noFill/>
                        </a:ln>
                        <a:solidFill>
                          <a:schemeClr val="tx1"/>
                        </a:solidFill>
                        <a:effectLst/>
                        <a:latin typeface="Calibri" pitchFamily="34" charset="0"/>
                      </a:endParaRP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727">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help </a:t>
                      </a:r>
                      <a:r>
                        <a:rPr kumimoji="0" lang="en-US" sz="2000" b="1" i="1" u="none" strike="noStrike" cap="none" normalizeH="0" baseline="0" dirty="0" smtClean="0">
                          <a:ln>
                            <a:noFill/>
                          </a:ln>
                          <a:solidFill>
                            <a:schemeClr val="tx1"/>
                          </a:solidFill>
                          <a:effectLst/>
                          <a:latin typeface="Consolas" pitchFamily="49" charset="0"/>
                        </a:rPr>
                        <a:t>[command]</a:t>
                      </a: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get help info about a particular command</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pull</a:t>
                      </a:r>
                      <a:endParaRPr kumimoji="0" lang="en-US" sz="2000" b="1" i="1" u="none" strike="noStrike" cap="none" normalizeH="0" baseline="0" dirty="0" smtClean="0">
                        <a:ln>
                          <a:noFill/>
                        </a:ln>
                        <a:solidFill>
                          <a:schemeClr val="tx1"/>
                        </a:solidFill>
                        <a:effectLst/>
                        <a:latin typeface="Consolas" pitchFamily="49" charset="0"/>
                      </a:endParaRP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fetch from a remote repo and try to merge into the current branch</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55">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onsolas" pitchFamily="49" charset="0"/>
                        </a:rPr>
                        <a:t> </a:t>
                      </a:r>
                      <a:r>
                        <a:rPr kumimoji="0" lang="en-US" sz="2000" b="0" i="0" u="none" strike="noStrike" cap="none" normalizeH="0" baseline="0" dirty="0" err="1" smtClean="0">
                          <a:ln>
                            <a:noFill/>
                          </a:ln>
                          <a:solidFill>
                            <a:schemeClr val="tx1"/>
                          </a:solidFill>
                          <a:effectLst/>
                          <a:latin typeface="Consolas" pitchFamily="49" charset="0"/>
                        </a:rPr>
                        <a:t>git</a:t>
                      </a:r>
                      <a:r>
                        <a:rPr kumimoji="0" lang="en-US" sz="2000" b="0" i="0" u="none" strike="noStrike" cap="none" normalizeH="0" baseline="0" dirty="0" smtClean="0">
                          <a:ln>
                            <a:noFill/>
                          </a:ln>
                          <a:solidFill>
                            <a:schemeClr val="tx1"/>
                          </a:solidFill>
                          <a:effectLst/>
                          <a:latin typeface="Consolas" pitchFamily="49" charset="0"/>
                        </a:rPr>
                        <a:t> push</a:t>
                      </a:r>
                      <a:endParaRPr kumimoji="0" lang="en-US" sz="2000" b="1" i="1" u="none" strike="noStrike" cap="none" normalizeH="0" baseline="0" dirty="0" smtClean="0">
                        <a:ln>
                          <a:noFill/>
                        </a:ln>
                        <a:solidFill>
                          <a:schemeClr val="tx1"/>
                        </a:solidFill>
                        <a:effectLst/>
                        <a:latin typeface="Consolas" pitchFamily="49" charset="0"/>
                      </a:endParaRPr>
                    </a:p>
                  </a:txBody>
                  <a:tcPr marL="68580" marR="68580"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20000"/>
                        </a:spcBef>
                        <a:spcAft>
                          <a:spcPct val="0"/>
                        </a:spcAft>
                        <a:buClr>
                          <a:srgbClr val="BD0901"/>
                        </a:buClr>
                        <a:buSzPct val="100000"/>
                        <a:buFontTx/>
                        <a:buNone/>
                        <a:tabLst/>
                      </a:pPr>
                      <a:r>
                        <a:rPr kumimoji="0" lang="en-US" sz="2000" b="0" i="0" u="none" strike="noStrike" cap="none" normalizeH="0" baseline="0" dirty="0" smtClean="0">
                          <a:ln>
                            <a:noFill/>
                          </a:ln>
                          <a:solidFill>
                            <a:schemeClr val="tx1"/>
                          </a:solidFill>
                          <a:effectLst/>
                          <a:latin typeface="Calibri" pitchFamily="34" charset="0"/>
                        </a:rPr>
                        <a:t>push your new branches and data to a remote repository</a:t>
                      </a:r>
                    </a:p>
                  </a:txBody>
                  <a:tcPr marL="68580" marR="68580"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0027">
                <a:tc gridSpan="2">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1800" b="0" i="0" u="none" strike="noStrike" cap="none" normalizeH="0" baseline="0" dirty="0" smtClean="0">
                          <a:ln>
                            <a:noFill/>
                          </a:ln>
                          <a:solidFill>
                            <a:srgbClr val="262626"/>
                          </a:solidFill>
                          <a:effectLst/>
                          <a:latin typeface="Calibri" pitchFamily="34" charset="0"/>
                        </a:rPr>
                        <a:t>others:</a:t>
                      </a:r>
                      <a:r>
                        <a:rPr kumimoji="0" lang="en-US" sz="1800" b="0" i="0" u="none" strike="noStrike" cap="none" normalizeH="0" baseline="0" dirty="0" smtClean="0">
                          <a:ln>
                            <a:noFill/>
                          </a:ln>
                          <a:solidFill>
                            <a:srgbClr val="262626"/>
                          </a:solidFill>
                          <a:effectLst/>
                          <a:latin typeface="Consolas" pitchFamily="49" charset="0"/>
                        </a:rPr>
                        <a:t> </a:t>
                      </a:r>
                      <a:r>
                        <a:rPr kumimoji="0" lang="en-US" sz="1800" b="0" i="0" u="none" strike="noStrike" cap="none" normalizeH="0" baseline="0" dirty="0" err="1" smtClean="0">
                          <a:ln>
                            <a:noFill/>
                          </a:ln>
                          <a:solidFill>
                            <a:srgbClr val="262626"/>
                          </a:solidFill>
                          <a:effectLst/>
                          <a:latin typeface="Consolas" pitchFamily="49" charset="0"/>
                        </a:rPr>
                        <a:t>init</a:t>
                      </a:r>
                      <a:r>
                        <a:rPr kumimoji="0" lang="en-US" sz="1800" b="0" i="0" u="none" strike="noStrike" cap="none" normalizeH="0" baseline="0" dirty="0" smtClean="0">
                          <a:ln>
                            <a:noFill/>
                          </a:ln>
                          <a:solidFill>
                            <a:srgbClr val="262626"/>
                          </a:solidFill>
                          <a:effectLst/>
                          <a:latin typeface="Consolas" pitchFamily="49" charset="0"/>
                        </a:rPr>
                        <a:t>, reset, branch, checkout, merge, log, tag</a:t>
                      </a:r>
                    </a:p>
                  </a:txBody>
                  <a:tcPr marL="68580" marR="68580" marT="45700" marB="457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841109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custDataLst>
              <p:tags r:id="rId1"/>
            </p:custDataLst>
          </p:nvPr>
        </p:nvSpPr>
        <p:spPr/>
        <p:txBody>
          <a:bodyPr/>
          <a:lstStyle/>
          <a:p>
            <a:r>
              <a:rPr lang="en-US" altLang="en-US" smtClean="0"/>
              <a:t>Committing files</a:t>
            </a:r>
          </a:p>
        </p:txBody>
      </p:sp>
      <p:sp>
        <p:nvSpPr>
          <p:cNvPr id="3" name="Content Placeholder 2"/>
          <p:cNvSpPr>
            <a:spLocks noGrp="1"/>
          </p:cNvSpPr>
          <p:nvPr>
            <p:ph idx="1"/>
            <p:custDataLst>
              <p:tags r:id="rId2"/>
            </p:custDataLst>
          </p:nvPr>
        </p:nvSpPr>
        <p:spPr>
          <a:xfrm>
            <a:off x="1143000" y="1295400"/>
            <a:ext cx="6858000" cy="5715000"/>
          </a:xfrm>
        </p:spPr>
        <p:txBody>
          <a:bodyPr>
            <a:normAutofit fontScale="92500" lnSpcReduction="20000"/>
          </a:bodyPr>
          <a:lstStyle/>
          <a:p>
            <a:pPr>
              <a:defRPr/>
            </a:pPr>
            <a:r>
              <a:rPr lang="en-US" dirty="0" smtClean="0">
                <a:ea typeface="ＭＳ Ｐゴシック" charset="-128"/>
              </a:rPr>
              <a:t>The first time we ask a file to be tracked, </a:t>
            </a:r>
            <a:r>
              <a:rPr lang="en-US" i="1" dirty="0" smtClean="0">
                <a:ea typeface="ＭＳ Ｐゴシック" charset="-128"/>
              </a:rPr>
              <a:t>and</a:t>
            </a:r>
            <a:r>
              <a:rPr lang="en-US" dirty="0" smtClean="0">
                <a:ea typeface="ＭＳ Ｐゴシック" charset="-128"/>
              </a:rPr>
              <a:t> </a:t>
            </a:r>
            <a:r>
              <a:rPr lang="en-US" b="1" dirty="0" smtClean="0">
                <a:ea typeface="ＭＳ Ｐゴシック" charset="-128"/>
              </a:rPr>
              <a:t>every time before we commit a file </a:t>
            </a:r>
            <a:r>
              <a:rPr lang="en-US" dirty="0" smtClean="0">
                <a:ea typeface="ＭＳ Ｐゴシック" charset="-128"/>
              </a:rPr>
              <a:t>we must add it to the staging area:</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add README.txt hello.java</a:t>
            </a:r>
          </a:p>
          <a:p>
            <a:pPr indent="0">
              <a:buNone/>
              <a:defRPr/>
            </a:pPr>
            <a:r>
              <a:rPr lang="en-US" dirty="0" smtClean="0">
                <a:ea typeface="ＭＳ Ｐゴシック" charset="-128"/>
              </a:rPr>
              <a:t>This takes a snapshot of these files at this point in time and adds it to the staging area.</a:t>
            </a:r>
          </a:p>
          <a:p>
            <a:pPr indent="0">
              <a:buNone/>
              <a:defRPr/>
            </a:pPr>
            <a:endParaRPr lang="en-US" sz="1200" dirty="0">
              <a:ea typeface="ＭＳ Ｐゴシック" charset="-128"/>
            </a:endParaRPr>
          </a:p>
          <a:p>
            <a:pPr>
              <a:defRPr/>
            </a:pPr>
            <a:r>
              <a:rPr lang="en-US" dirty="0" smtClean="0">
                <a:ea typeface="ＭＳ Ｐゴシック" charset="-128"/>
              </a:rPr>
              <a:t>To move staged changes into the repo we commit:</a:t>
            </a:r>
          </a:p>
          <a:p>
            <a:pPr indent="0">
              <a:buNone/>
              <a:defRPr/>
            </a:pPr>
            <a:r>
              <a:rPr lang="en-US" sz="2200" b="1" dirty="0">
                <a:solidFill>
                  <a:srgbClr val="404040"/>
                </a:solidFill>
                <a:latin typeface="Consolas" charset="0"/>
                <a:ea typeface="ＭＳ Ｐゴシック" charset="-128"/>
              </a:rPr>
              <a:t>$ </a:t>
            </a:r>
            <a:r>
              <a:rPr lang="en-US" sz="2200" b="1" dirty="0" err="1">
                <a:solidFill>
                  <a:srgbClr val="404040"/>
                </a:solidFill>
                <a:latin typeface="Consolas" charset="0"/>
                <a:ea typeface="ＭＳ Ｐゴシック" charset="-128"/>
              </a:rPr>
              <a:t>git</a:t>
            </a:r>
            <a:r>
              <a:rPr lang="en-US" sz="2200" b="1" dirty="0">
                <a:solidFill>
                  <a:srgbClr val="404040"/>
                </a:solidFill>
                <a:latin typeface="Consolas" charset="0"/>
                <a:ea typeface="ＭＳ Ｐゴシック" charset="-128"/>
              </a:rPr>
              <a:t> commit –m “Fixing bug #22”</a:t>
            </a:r>
          </a:p>
          <a:p>
            <a:pPr indent="0">
              <a:buNone/>
              <a:defRPr/>
            </a:pPr>
            <a:endParaRPr lang="en-US" sz="1600" dirty="0">
              <a:ea typeface="ＭＳ Ｐゴシック" charset="-128"/>
            </a:endParaRPr>
          </a:p>
          <a:p>
            <a:pPr marL="622300" lvl="1" indent="0">
              <a:buNone/>
              <a:defRPr/>
            </a:pPr>
            <a:r>
              <a:rPr lang="en-US" sz="2000" dirty="0">
                <a:ea typeface="ＭＳ Ｐゴシック" charset="-128"/>
              </a:rPr>
              <a:t>Note: To </a:t>
            </a:r>
            <a:r>
              <a:rPr lang="en-US" sz="2000" dirty="0" err="1">
                <a:ea typeface="ＭＳ Ｐゴシック" charset="-128"/>
              </a:rPr>
              <a:t>unstage</a:t>
            </a:r>
            <a:r>
              <a:rPr lang="en-US" sz="2000" dirty="0">
                <a:ea typeface="ＭＳ Ｐゴシック" charset="-128"/>
              </a:rPr>
              <a:t> a change on a file before you have committed it:</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reset HEAD  --  </a:t>
            </a:r>
            <a:r>
              <a:rPr lang="en-US" sz="2000" b="1" i="1" dirty="0">
                <a:solidFill>
                  <a:srgbClr val="404040"/>
                </a:solidFill>
                <a:latin typeface="Consolas" charset="0"/>
                <a:ea typeface="ＭＳ Ｐゴシック" charset="-128"/>
              </a:rPr>
              <a:t>filename</a:t>
            </a:r>
          </a:p>
          <a:p>
            <a:pPr marL="622300" lvl="1" indent="0">
              <a:buNone/>
              <a:defRPr/>
            </a:pPr>
            <a:r>
              <a:rPr lang="en-US" sz="2000" dirty="0">
                <a:ea typeface="ＭＳ Ｐゴシック" charset="-128"/>
              </a:rPr>
              <a:t>Note: To </a:t>
            </a:r>
            <a:r>
              <a:rPr lang="en-US" sz="2000" dirty="0" err="1">
                <a:ea typeface="ＭＳ Ｐゴシック" charset="-128"/>
              </a:rPr>
              <a:t>unmodify</a:t>
            </a:r>
            <a:r>
              <a:rPr lang="en-US" sz="2000" dirty="0">
                <a:ea typeface="ＭＳ Ｐゴシック" charset="-128"/>
              </a:rPr>
              <a:t> a modified file:</a:t>
            </a:r>
          </a:p>
          <a:p>
            <a:pPr marL="622300" lvl="1" indent="0">
              <a:buNone/>
              <a:defRPr/>
            </a:pPr>
            <a:r>
              <a:rPr lang="en-US" sz="2000" b="1" dirty="0">
                <a:solidFill>
                  <a:srgbClr val="404040"/>
                </a:solidFill>
                <a:latin typeface="Consolas" charset="0"/>
                <a:ea typeface="ＭＳ Ｐゴシック" charset="-128"/>
              </a:rPr>
              <a:t>$ </a:t>
            </a:r>
            <a:r>
              <a:rPr lang="en-US" sz="2000" b="1" dirty="0" err="1">
                <a:solidFill>
                  <a:srgbClr val="404040"/>
                </a:solidFill>
                <a:latin typeface="Consolas" charset="0"/>
                <a:ea typeface="ＭＳ Ｐゴシック" charset="-128"/>
              </a:rPr>
              <a:t>git</a:t>
            </a:r>
            <a:r>
              <a:rPr lang="en-US" sz="2000" b="1" dirty="0">
                <a:solidFill>
                  <a:srgbClr val="404040"/>
                </a:solidFill>
                <a:latin typeface="Consolas" charset="0"/>
                <a:ea typeface="ＭＳ Ｐゴシック" charset="-128"/>
              </a:rPr>
              <a:t> checkout  --  </a:t>
            </a:r>
            <a:r>
              <a:rPr lang="en-US" sz="2000" b="1" i="1" dirty="0">
                <a:solidFill>
                  <a:srgbClr val="404040"/>
                </a:solidFill>
                <a:latin typeface="Consolas" charset="0"/>
                <a:ea typeface="ＭＳ Ｐゴシック" charset="-128"/>
              </a:rPr>
              <a:t>filename</a:t>
            </a:r>
          </a:p>
          <a:p>
            <a:pPr marL="622300" lvl="1" indent="0">
              <a:buNone/>
              <a:defRPr/>
            </a:pPr>
            <a:endParaRPr lang="en-US" sz="1400" i="1" dirty="0">
              <a:ea typeface="ＭＳ Ｐゴシック" charset="-128"/>
            </a:endParaRPr>
          </a:p>
          <a:p>
            <a:pPr indent="0">
              <a:buNone/>
              <a:defRPr/>
            </a:pPr>
            <a:r>
              <a:rPr lang="en-US" sz="2000" b="1" dirty="0">
                <a:ea typeface="ＭＳ Ｐゴシック" charset="-128"/>
              </a:rPr>
              <a:t>Note</a:t>
            </a:r>
            <a:r>
              <a:rPr lang="en-US" sz="2000" dirty="0">
                <a:ea typeface="ＭＳ Ｐゴシック" charset="-128"/>
              </a:rPr>
              <a:t>: These commands are just acting on </a:t>
            </a:r>
            <a:r>
              <a:rPr lang="en-US" sz="2000" b="1" u="sng" dirty="0">
                <a:ea typeface="ＭＳ Ｐゴシック" charset="-128"/>
              </a:rPr>
              <a:t>your local version of repo</a:t>
            </a:r>
            <a:r>
              <a:rPr lang="en-US" sz="2000" dirty="0">
                <a:ea typeface="ＭＳ Ｐゴシック" charset="-128"/>
              </a:rPr>
              <a:t>.</a:t>
            </a:r>
          </a:p>
        </p:txBody>
      </p:sp>
    </p:spTree>
    <p:extLst>
      <p:ext uri="{BB962C8B-B14F-4D97-AF65-F5344CB8AC3E}">
        <p14:creationId xmlns:p14="http://schemas.microsoft.com/office/powerpoint/2010/main" val="4422928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1290</Words>
  <Application>Microsoft Office PowerPoint</Application>
  <PresentationFormat>On-screen Show (4:3)</PresentationFormat>
  <Paragraphs>252</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Overview</vt:lpstr>
      <vt:lpstr>The End</vt:lpstr>
      <vt:lpstr>CVS/SVN vs. Git</vt:lpstr>
      <vt:lpstr>Create a local copy of a repo</vt:lpstr>
      <vt:lpstr>Committing files</vt:lpstr>
      <vt:lpstr>Get ready to use Git!</vt:lpstr>
      <vt:lpstr>Git commands</vt:lpstr>
      <vt:lpstr>Committing files</vt:lpstr>
      <vt:lpstr>Status and Diff</vt:lpstr>
      <vt:lpstr>Viewing logs</vt:lpstr>
      <vt:lpstr>Pulling and Pushing</vt:lpstr>
      <vt:lpstr>Workflow</vt:lpstr>
      <vt:lpstr>Do This:</vt:lpstr>
      <vt:lpstr>Backups</vt:lpstr>
      <vt:lpstr>Aside: So what is github?</vt:lpstr>
      <vt:lpstr>Basic Workflow</vt:lpstr>
      <vt:lpstr>Branching</vt:lpstr>
      <vt:lpstr>After editing a file…</vt:lpstr>
      <vt:lpstr>After adding file to staging area…</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Test!!</cp:lastModifiedBy>
  <cp:revision>6</cp:revision>
  <dcterms:created xsi:type="dcterms:W3CDTF">2017-06-26T17:17:22Z</dcterms:created>
  <dcterms:modified xsi:type="dcterms:W3CDTF">2017-09-01T18:18:05Z</dcterms:modified>
</cp:coreProperties>
</file>