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3"/>
  </p:notesMasterIdLst>
  <p:handoutMasterIdLst>
    <p:handoutMasterId r:id="rId64"/>
  </p:handoutMasterIdLst>
  <p:sldIdLst>
    <p:sldId id="1075" r:id="rId2"/>
    <p:sldId id="1122" r:id="rId3"/>
    <p:sldId id="1105" r:id="rId4"/>
    <p:sldId id="1106" r:id="rId5"/>
    <p:sldId id="1128" r:id="rId6"/>
    <p:sldId id="1189" r:id="rId7"/>
    <p:sldId id="1190" r:id="rId8"/>
    <p:sldId id="1180" r:id="rId9"/>
    <p:sldId id="1184" r:id="rId10"/>
    <p:sldId id="1194" r:id="rId11"/>
    <p:sldId id="1195" r:id="rId12"/>
    <p:sldId id="1196" r:id="rId13"/>
    <p:sldId id="1197" r:id="rId14"/>
    <p:sldId id="1198" r:id="rId15"/>
    <p:sldId id="1199" r:id="rId16"/>
    <p:sldId id="1200" r:id="rId17"/>
    <p:sldId id="1201" r:id="rId18"/>
    <p:sldId id="1202" r:id="rId19"/>
    <p:sldId id="1203" r:id="rId20"/>
    <p:sldId id="1204" r:id="rId21"/>
    <p:sldId id="1205" r:id="rId22"/>
    <p:sldId id="1206" r:id="rId23"/>
    <p:sldId id="1207" r:id="rId24"/>
    <p:sldId id="1208" r:id="rId25"/>
    <p:sldId id="1209" r:id="rId26"/>
    <p:sldId id="1210" r:id="rId27"/>
    <p:sldId id="1211" r:id="rId28"/>
    <p:sldId id="1212" r:id="rId29"/>
    <p:sldId id="1213" r:id="rId30"/>
    <p:sldId id="1214" r:id="rId31"/>
    <p:sldId id="1215" r:id="rId32"/>
    <p:sldId id="1216" r:id="rId33"/>
    <p:sldId id="1217" r:id="rId34"/>
    <p:sldId id="1218" r:id="rId35"/>
    <p:sldId id="1219" r:id="rId36"/>
    <p:sldId id="1220" r:id="rId37"/>
    <p:sldId id="1221" r:id="rId38"/>
    <p:sldId id="1222" r:id="rId39"/>
    <p:sldId id="1223" r:id="rId40"/>
    <p:sldId id="1224" r:id="rId41"/>
    <p:sldId id="1225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34" r:id="rId51"/>
    <p:sldId id="1235" r:id="rId52"/>
    <p:sldId id="1236" r:id="rId53"/>
    <p:sldId id="1237" r:id="rId54"/>
    <p:sldId id="1238" r:id="rId55"/>
    <p:sldId id="1239" r:id="rId56"/>
    <p:sldId id="1240" r:id="rId57"/>
    <p:sldId id="1241" r:id="rId58"/>
    <p:sldId id="1242" r:id="rId59"/>
    <p:sldId id="1243" r:id="rId60"/>
    <p:sldId id="1244" r:id="rId61"/>
    <p:sldId id="1245" r:id="rId62"/>
  </p:sldIdLst>
  <p:sldSz cx="9144000" cy="6858000" type="screen4x3"/>
  <p:notesSz cx="9906000" cy="67945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85AEFF"/>
    <a:srgbClr val="6DE850"/>
    <a:srgbClr val="FF3300"/>
    <a:srgbClr val="FFFF00"/>
    <a:srgbClr val="FFFF5F"/>
    <a:srgbClr val="9966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4" autoAdjust="0"/>
    <p:restoredTop sz="93772" autoAdjust="0"/>
  </p:normalViewPr>
  <p:slideViewPr>
    <p:cSldViewPr snapToGrid="0">
      <p:cViewPr>
        <p:scale>
          <a:sx n="100" d="100"/>
          <a:sy n="100" d="100"/>
        </p:scale>
        <p:origin x="-492" y="-45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notesViewPr>
    <p:cSldViewPr snapToGrid="0">
      <p:cViewPr varScale="1">
        <p:scale>
          <a:sx n="76" d="100"/>
          <a:sy n="76" d="100"/>
        </p:scale>
        <p:origin x="-768" y="-78"/>
      </p:cViewPr>
      <p:guideLst>
        <p:guide orient="horz" pos="2140"/>
        <p:guide pos="3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0.wmf"/><Relationship Id="rId1" Type="http://schemas.openxmlformats.org/officeDocument/2006/relationships/image" Target="../media/image41.wmf"/><Relationship Id="rId4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38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37.wmf"/><Relationship Id="rId5" Type="http://schemas.openxmlformats.org/officeDocument/2006/relationships/image" Target="../media/image55.wmf"/><Relationship Id="rId10" Type="http://schemas.openxmlformats.org/officeDocument/2006/relationships/image" Target="../media/image58.wmf"/><Relationship Id="rId4" Type="http://schemas.openxmlformats.org/officeDocument/2006/relationships/image" Target="../media/image54.wmf"/><Relationship Id="rId9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1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70.wmf"/><Relationship Id="rId1" Type="http://schemas.openxmlformats.org/officeDocument/2006/relationships/image" Target="../media/image6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fld id="{84CA08D2-5423-433F-8B2E-EB4083598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34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57550" y="511175"/>
            <a:ext cx="3395663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18" charset="0"/>
              </a:defRPr>
            </a:lvl1pPr>
          </a:lstStyle>
          <a:p>
            <a:fld id="{2346C54B-744A-4764-A8D1-E06DF3091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956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9C9E6-D3EF-45AA-A09E-C7FD1A6938F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40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equation can be derived by just looking at the linear function of a Gaussian (ax+bu) and a convolution of two Gaussians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01B42-32B9-4062-ABB0-E2CE394B1A4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43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Just the multiplication of two Gaussians (ignore c matrix to make it easier</a:t>
            </a:r>
          </a:p>
          <a:p>
            <a:r>
              <a:rPr lang="en-US" altLang="en-US"/>
              <a:t>To derive mean, multiply K = sigma / sigma * q into the equation, expand the left mean by sigma + q / sigma + q</a:t>
            </a:r>
          </a:p>
          <a:p>
            <a:r>
              <a:rPr lang="en-US" altLang="en-US"/>
              <a:t>To derive variance, same approach: expand left sigma with sigma + q / sigma + q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A7C83-C828-43B1-8ACD-54545861286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5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80673-320F-4802-9925-86124CE50D9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76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Sigma – k h sigma = sigma – k s 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850900"/>
            <a:ext cx="7678738" cy="11906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de-DE" altLang="en-US" noProof="0" smtClean="0"/>
              <a:t>Klicken Sie, um das Titelformat zu bearbeiten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0" y="2514600"/>
            <a:ext cx="4437063" cy="31146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en-US" noProof="0" smtClean="0"/>
              <a:t>Klicken Sie, um das Format des Untertitelmasters zu bearbeiten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E3161E-E571-4994-9F9B-29FB4E614D29}" type="datetime1">
              <a:rPr lang="en-US" altLang="en-US"/>
              <a:pPr/>
              <a:t>9/20/2017</a:t>
            </a:fld>
            <a:endParaRPr lang="de-DE" altLang="en-US"/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Introduction to Mobile Robotics</a:t>
            </a:r>
          </a:p>
        </p:txBody>
      </p:sp>
      <p:sp>
        <p:nvSpPr>
          <p:cNvPr id="453639" name="Text Box 7"/>
          <p:cNvSpPr txBox="1">
            <a:spLocks noChangeArrowheads="1"/>
          </p:cNvSpPr>
          <p:nvPr userDrawn="1"/>
        </p:nvSpPr>
        <p:spPr bwMode="auto">
          <a:xfrm>
            <a:off x="823913" y="6643688"/>
            <a:ext cx="522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200">
                <a:solidFill>
                  <a:schemeClr val="bg1"/>
                </a:solidFill>
                <a:latin typeface="Arial" charset="0"/>
              </a:rPr>
              <a:t>SA-1</a:t>
            </a:r>
            <a:endParaRPr lang="en-US" altLang="en-US" sz="12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363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251BD2-0FCF-4429-964A-E5AC8A1A092D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5A878BA-A257-4210-B28A-394725225809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3FB75-8CAD-4E63-BEBA-CC0E643AA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438" y="381000"/>
            <a:ext cx="2105025" cy="5724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67438" cy="5724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984138A-564A-4744-BB68-CF54DBF62753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DBC6-C114-4340-AE62-8D1FD988A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F68EA34-8C1E-4B01-82B0-3B137673C5FF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587D2-7747-458C-B00E-01B1C960C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379E54F-690F-4D80-ADB1-8A1F54F62FD0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A13EB-7800-444F-BEF9-BAF2ACC70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7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306513"/>
            <a:ext cx="412908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675" y="1306513"/>
            <a:ext cx="412908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A2538CC-78DE-4753-8F32-180809FAF3F9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E7C44-FFE2-422D-A2E2-F8221A28A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50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9A3A7DA-D355-4B55-A8EF-E49D65E152C3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4E1A1-6E4C-4817-AC83-60113BC54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9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C6C0705-767B-4599-8EDC-DA7DB4EFF929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DF375-15A2-4F41-83C5-8E2A70667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B7A3405-E53F-4480-9305-C36FFEF8088D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1F860-FD13-4640-87E1-ED6364DF7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8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33564BC-3997-488D-A77B-04C306C02AFA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E0790-6E13-4440-AB56-1557C62F8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A3F9F74-5987-41D8-9A08-E9B631BC72A1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C0F7-FA9F-4A7F-9DC6-05609A65E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1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enter title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06513"/>
            <a:ext cx="84105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Level 1</a:t>
            </a:r>
            <a:endParaRPr lang="en-US" altLang="en-US" smtClean="0"/>
          </a:p>
          <a:p>
            <a:pPr lvl="1"/>
            <a:r>
              <a:rPr lang="de-DE" altLang="en-US" smtClean="0"/>
              <a:t>Level 2</a:t>
            </a:r>
            <a:endParaRPr lang="en-US" altLang="en-US" smtClean="0"/>
          </a:p>
          <a:p>
            <a:pPr lvl="2"/>
            <a:r>
              <a:rPr lang="de-DE" altLang="en-US" smtClean="0"/>
              <a:t>Level 3</a:t>
            </a:r>
            <a:endParaRPr lang="en-US" altLang="en-US" smtClean="0"/>
          </a:p>
          <a:p>
            <a:pPr lvl="3"/>
            <a:r>
              <a:rPr lang="de-DE" altLang="en-US" smtClean="0"/>
              <a:t>Level 4</a:t>
            </a:r>
            <a:endParaRPr lang="en-US" altLang="en-US" smtClean="0"/>
          </a:p>
          <a:p>
            <a:pPr lvl="4"/>
            <a:r>
              <a:rPr lang="de-DE" altLang="en-US" smtClean="0"/>
              <a:t>Level 5</a:t>
            </a:r>
            <a:endParaRPr lang="en-US" altLang="en-US" smtClean="0"/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4725" y="6276975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defRPr sz="1400"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5263" y="62865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1400"/>
            </a:lvl1pPr>
          </a:lstStyle>
          <a:p>
            <a:fld id="{D7A082DE-6375-4FFF-BA16-AA49081FD30A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452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175" y="628650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400"/>
            </a:lvl1pPr>
          </a:lstStyle>
          <a:p>
            <a:fld id="{B721B0C0-42A4-479B-996A-8446E26675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36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2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5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7.wmf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9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0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9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988" y="1868488"/>
            <a:ext cx="8615362" cy="762000"/>
          </a:xfrm>
        </p:spPr>
        <p:txBody>
          <a:bodyPr/>
          <a:lstStyle/>
          <a:p>
            <a:pPr algn="ctr"/>
            <a:r>
              <a:rPr lang="en-US" altLang="en-US" sz="4400" b="0"/>
              <a:t>Probabilistic Robotics</a:t>
            </a:r>
          </a:p>
        </p:txBody>
      </p:sp>
      <p:sp>
        <p:nvSpPr>
          <p:cNvPr id="1078275" name="Rectangle 3"/>
          <p:cNvSpPr>
            <a:spLocks noChangeArrowheads="1"/>
          </p:cNvSpPr>
          <p:nvPr/>
        </p:nvSpPr>
        <p:spPr bwMode="auto">
          <a:xfrm>
            <a:off x="952500" y="3243263"/>
            <a:ext cx="7380288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de-DE" altLang="en-US" sz="3200" b="1">
                <a:solidFill>
                  <a:schemeClr val="folHlink"/>
                </a:solidFill>
              </a:rPr>
              <a:t>Bayes Filter Implementations</a:t>
            </a:r>
          </a:p>
          <a:p>
            <a:pPr algn="ctr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de-DE" altLang="en-US" sz="3200" b="1">
              <a:solidFill>
                <a:schemeClr val="folHlink"/>
              </a:solidFill>
            </a:endParaRPr>
          </a:p>
          <a:p>
            <a:pPr algn="ctr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3200"/>
              <a:t>Gaussian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5671-5532-4AD6-B22E-A10638BC13B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Kalman Filter Updates in 1D</a:t>
            </a:r>
          </a:p>
        </p:txBody>
      </p:sp>
      <p:pic>
        <p:nvPicPr>
          <p:cNvPr id="1234947" name="Picture 3" descr="graph3-gnu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948" name="Picture 4" descr="graph4-gnu-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914775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4949" name="Group 5"/>
          <p:cNvGrpSpPr>
            <a:grpSpLocks/>
          </p:cNvGrpSpPr>
          <p:nvPr/>
        </p:nvGrpSpPr>
        <p:grpSpPr bwMode="auto">
          <a:xfrm>
            <a:off x="4748213" y="1268413"/>
            <a:ext cx="4070350" cy="2365375"/>
            <a:chOff x="411" y="715"/>
            <a:chExt cx="2564" cy="1490"/>
          </a:xfrm>
        </p:grpSpPr>
        <p:graphicFrame>
          <p:nvGraphicFramePr>
            <p:cNvPr id="1234950" name="Object 6"/>
            <p:cNvGraphicFramePr>
              <a:graphicFrameLocks noChangeAspect="1"/>
            </p:cNvGraphicFramePr>
            <p:nvPr/>
          </p:nvGraphicFramePr>
          <p:xfrm>
            <a:off x="411" y="1513"/>
            <a:ext cx="2564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52" name="Equation" r:id="rId5" imgW="1790640" imgH="482400" progId="Equation.3">
                    <p:embed/>
                  </p:oleObj>
                </mc:Choice>
                <mc:Fallback>
                  <p:oleObj name="Equation" r:id="rId5" imgW="1790640" imgH="48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1513"/>
                          <a:ext cx="2564" cy="6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951" name="Object 7"/>
            <p:cNvGraphicFramePr>
              <a:graphicFrameLocks noChangeAspect="1"/>
            </p:cNvGraphicFramePr>
            <p:nvPr/>
          </p:nvGraphicFramePr>
          <p:xfrm>
            <a:off x="417" y="715"/>
            <a:ext cx="252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53" name="Equation" r:id="rId7" imgW="1765080" imgH="482400" progId="Equation.3">
                    <p:embed/>
                  </p:oleObj>
                </mc:Choice>
                <mc:Fallback>
                  <p:oleObj name="Equation" r:id="rId7" imgW="1765080" imgH="48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715"/>
                          <a:ext cx="2528" cy="6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E2C2-62EE-4888-B717-1C39587D931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Kalman Filter Updates</a:t>
            </a:r>
          </a:p>
        </p:txBody>
      </p:sp>
      <p:pic>
        <p:nvPicPr>
          <p:cNvPr id="1235971" name="Picture 3" descr="graph3-gnu-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93775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972" name="Picture 4" descr="graph4-gnu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971550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973" name="Picture 5" descr="graph5-gnu-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889375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974" name="Picture 6" descr="graph6-gnu-col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3860800"/>
            <a:ext cx="3960812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F8C6-2C1F-4F17-9B7B-BA727AF8E2FE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1236994" name="Object 2"/>
          <p:cNvGraphicFramePr>
            <a:graphicFrameLocks noChangeAspect="1"/>
          </p:cNvGraphicFramePr>
          <p:nvPr/>
        </p:nvGraphicFramePr>
        <p:xfrm>
          <a:off x="2111375" y="3451225"/>
          <a:ext cx="44100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97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451225"/>
                        <a:ext cx="4410075" cy="727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en-US" sz="2800"/>
              <a:t>Linear Gaussian Systems: Initialization</a:t>
            </a:r>
          </a:p>
        </p:txBody>
      </p:sp>
      <p:sp>
        <p:nvSpPr>
          <p:cNvPr id="1236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Initial belief is normally distributed: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4EA1-29C6-4250-BE0F-C52242086E8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38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255713"/>
            <a:ext cx="8410575" cy="4799012"/>
          </a:xfrm>
          <a:noFill/>
          <a:ln/>
        </p:spPr>
        <p:txBody>
          <a:bodyPr/>
          <a:lstStyle/>
          <a:p>
            <a:r>
              <a:rPr lang="en-US" altLang="en-US" sz="2800"/>
              <a:t>Dynamics are linear function of state and control plus additive noise:</a:t>
            </a:r>
          </a:p>
        </p:txBody>
      </p:sp>
      <p:graphicFrame>
        <p:nvGraphicFramePr>
          <p:cNvPr id="1238019" name="Object 3"/>
          <p:cNvGraphicFramePr>
            <a:graphicFrameLocks noChangeAspect="1"/>
          </p:cNvGraphicFramePr>
          <p:nvPr/>
        </p:nvGraphicFramePr>
        <p:xfrm>
          <a:off x="709613" y="2473325"/>
          <a:ext cx="3454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23" name="Equation" r:id="rId3" imgW="1257120" imgH="228600" progId="Equation.3">
                  <p:embed/>
                </p:oleObj>
              </mc:Choice>
              <mc:Fallback>
                <p:oleObj name="Equation" r:id="rId3" imgW="1257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473325"/>
                        <a:ext cx="3454400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Linear Gaussian Systems: Dynamics</a:t>
            </a:r>
          </a:p>
        </p:txBody>
      </p:sp>
      <p:graphicFrame>
        <p:nvGraphicFramePr>
          <p:cNvPr id="1238021" name="Object 5"/>
          <p:cNvGraphicFramePr>
            <a:graphicFrameLocks noChangeAspect="1"/>
          </p:cNvGraphicFramePr>
          <p:nvPr/>
        </p:nvGraphicFramePr>
        <p:xfrm>
          <a:off x="722313" y="3260725"/>
          <a:ext cx="61753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24" name="Equation" r:id="rId5" imgW="2247840" imgH="228600" progId="Equation.3">
                  <p:embed/>
                </p:oleObj>
              </mc:Choice>
              <mc:Fallback>
                <p:oleObj name="Equation" r:id="rId5" imgW="22478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260725"/>
                        <a:ext cx="6175375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8022" name="Object 6"/>
          <p:cNvGraphicFramePr>
            <a:graphicFrameLocks noChangeAspect="1"/>
          </p:cNvGraphicFramePr>
          <p:nvPr/>
        </p:nvGraphicFramePr>
        <p:xfrm>
          <a:off x="723900" y="4164013"/>
          <a:ext cx="816610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25" name="Equation" r:id="rId7" imgW="3136680" imgH="774360" progId="Equation.3">
                  <p:embed/>
                </p:oleObj>
              </mc:Choice>
              <mc:Fallback>
                <p:oleObj name="Equation" r:id="rId7" imgW="313668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164013"/>
                        <a:ext cx="8166100" cy="20208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372D-D78F-499E-A367-BF81943E36E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Linear Gaussian Systems: Dynamics</a:t>
            </a:r>
          </a:p>
        </p:txBody>
      </p:sp>
      <p:graphicFrame>
        <p:nvGraphicFramePr>
          <p:cNvPr id="1239043" name="Object 3"/>
          <p:cNvGraphicFramePr>
            <a:graphicFrameLocks noChangeAspect="1"/>
          </p:cNvGraphicFramePr>
          <p:nvPr/>
        </p:nvGraphicFramePr>
        <p:xfrm>
          <a:off x="777875" y="1108075"/>
          <a:ext cx="8096250" cy="503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44" name="Equation" r:id="rId4" imgW="3886200" imgH="2412720" progId="Equation.3">
                  <p:embed/>
                </p:oleObj>
              </mc:Choice>
              <mc:Fallback>
                <p:oleObj name="Equation" r:id="rId4" imgW="3886200" imgH="241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08075"/>
                        <a:ext cx="8096250" cy="5037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C29-9E0E-45DD-890B-F5C71E9EE8F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255713"/>
            <a:ext cx="8410575" cy="4799012"/>
          </a:xfrm>
          <a:noFill/>
          <a:ln/>
        </p:spPr>
        <p:txBody>
          <a:bodyPr/>
          <a:lstStyle/>
          <a:p>
            <a:r>
              <a:rPr lang="en-US" altLang="en-US" sz="2800"/>
              <a:t>Observations are linear function of state plus additive noise:</a:t>
            </a:r>
          </a:p>
        </p:txBody>
      </p:sp>
      <p:graphicFrame>
        <p:nvGraphicFramePr>
          <p:cNvPr id="1241091" name="Object 3"/>
          <p:cNvGraphicFramePr>
            <a:graphicFrameLocks noChangeAspect="1"/>
          </p:cNvGraphicFramePr>
          <p:nvPr/>
        </p:nvGraphicFramePr>
        <p:xfrm>
          <a:off x="696913" y="2473325"/>
          <a:ext cx="22336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95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473325"/>
                        <a:ext cx="2233612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en-US" sz="2800"/>
              <a:t>Linear Gaussian Systems: Observations</a:t>
            </a:r>
          </a:p>
        </p:txBody>
      </p:sp>
      <p:graphicFrame>
        <p:nvGraphicFramePr>
          <p:cNvPr id="1241093" name="Object 5"/>
          <p:cNvGraphicFramePr>
            <a:graphicFrameLocks noChangeAspect="1"/>
          </p:cNvGraphicFramePr>
          <p:nvPr/>
        </p:nvGraphicFramePr>
        <p:xfrm>
          <a:off x="719138" y="3260725"/>
          <a:ext cx="43259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96" name="Equation" r:id="rId5" imgW="1574640" imgH="228600" progId="Equation.3">
                  <p:embed/>
                </p:oleObj>
              </mc:Choice>
              <mc:Fallback>
                <p:oleObj name="Equation" r:id="rId5" imgW="1574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260725"/>
                        <a:ext cx="4325937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4" name="Object 6"/>
          <p:cNvGraphicFramePr>
            <a:graphicFrameLocks noChangeAspect="1"/>
          </p:cNvGraphicFramePr>
          <p:nvPr/>
        </p:nvGraphicFramePr>
        <p:xfrm>
          <a:off x="750888" y="4179888"/>
          <a:ext cx="7604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97" name="Equation" r:id="rId7" imgW="2920680" imgH="761760" progId="Equation.3">
                  <p:embed/>
                </p:oleObj>
              </mc:Choice>
              <mc:Fallback>
                <p:oleObj name="Equation" r:id="rId7" imgW="292068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179888"/>
                        <a:ext cx="7604125" cy="19891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5D-53A7-4267-BD7D-974BF64AB61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en-US" sz="2800"/>
              <a:t>Linear Gaussian Systems: Observations</a:t>
            </a:r>
          </a:p>
        </p:txBody>
      </p:sp>
      <p:graphicFrame>
        <p:nvGraphicFramePr>
          <p:cNvPr id="1242115" name="Object 3"/>
          <p:cNvGraphicFramePr>
            <a:graphicFrameLocks noChangeAspect="1"/>
          </p:cNvGraphicFramePr>
          <p:nvPr/>
        </p:nvGraphicFramePr>
        <p:xfrm>
          <a:off x="341313" y="1449388"/>
          <a:ext cx="875347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16" name="Equation" r:id="rId4" imgW="4775040" imgH="2171520" progId="Equation.3">
                  <p:embed/>
                </p:oleObj>
              </mc:Choice>
              <mc:Fallback>
                <p:oleObj name="Equation" r:id="rId4" imgW="4775040" imgH="2171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449388"/>
                        <a:ext cx="8753475" cy="3990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A74B-03DE-4D70-888B-B176FC0C166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/>
          <a:lstStyle/>
          <a:p>
            <a:r>
              <a:rPr lang="en-US" altLang="en-US"/>
              <a:t>Kalman Filter Algorithm 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410575" cy="47990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</a:rPr>
              <a:t> </a:t>
            </a:r>
            <a:r>
              <a:rPr lang="en-US" altLang="en-US" sz="2400">
                <a:solidFill>
                  <a:schemeClr val="folHlink"/>
                </a:solidFill>
              </a:rPr>
              <a:t>Algorithm</a:t>
            </a:r>
            <a:r>
              <a:rPr lang="en-US" altLang="en-US" sz="2400" b="1">
                <a:solidFill>
                  <a:schemeClr val="folHlink"/>
                </a:solidFill>
              </a:rPr>
              <a:t> Kalman_filter</a:t>
            </a:r>
            <a:r>
              <a:rPr lang="en-US" altLang="en-US" sz="2400"/>
              <a:t>( </a:t>
            </a:r>
            <a:r>
              <a:rPr lang="en-US" altLang="en-US" sz="2400">
                <a:latin typeface="Symbol" pitchFamily="18" charset="2"/>
              </a:rPr>
              <a:t>m</a:t>
            </a:r>
            <a:r>
              <a:rPr lang="en-US" altLang="en-US" sz="2400" i="1" baseline="-25000"/>
              <a:t>t-1</a:t>
            </a:r>
            <a:r>
              <a:rPr lang="en-US" altLang="en-US" sz="2400" i="1"/>
              <a:t>,</a:t>
            </a:r>
            <a:r>
              <a:rPr lang="en-US" altLang="en-US" sz="2400" i="1" baseline="-25000"/>
              <a:t> </a:t>
            </a: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 i="1" baseline="-25000"/>
              <a:t>t-1</a:t>
            </a:r>
            <a:r>
              <a:rPr lang="en-US" altLang="en-US" sz="2400" i="1"/>
              <a:t>, u</a:t>
            </a:r>
            <a:r>
              <a:rPr lang="en-US" altLang="en-US" sz="2400" i="1" baseline="-25000"/>
              <a:t>t</a:t>
            </a:r>
            <a:r>
              <a:rPr lang="en-US" altLang="en-US" sz="2400" i="1"/>
              <a:t>, z</a:t>
            </a:r>
            <a:r>
              <a:rPr lang="en-US" altLang="en-US" sz="2400" i="1" baseline="-25000"/>
              <a:t>t</a:t>
            </a:r>
            <a:r>
              <a:rPr lang="en-US" altLang="en-US" sz="2400"/>
              <a:t>):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en-US" sz="2400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Prediction:</a:t>
            </a:r>
            <a:endParaRPr lang="en-US" altLang="en-US" sz="2400">
              <a:solidFill>
                <a:schemeClr val="folHlink"/>
              </a:solidFill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 </a:t>
            </a:r>
            <a:br>
              <a:rPr lang="en-US" altLang="en-US" sz="2400"/>
            </a:br>
            <a:endParaRPr lang="en-US" altLang="en-US" sz="2400"/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folHlink"/>
                </a:solidFill>
              </a:rPr>
              <a:t>Return</a:t>
            </a:r>
            <a:r>
              <a:rPr lang="en-US" altLang="en-US" sz="2400"/>
              <a:t> </a:t>
            </a:r>
            <a:r>
              <a:rPr lang="en-US" altLang="en-US" sz="2400">
                <a:latin typeface="Symbol" pitchFamily="18" charset="2"/>
              </a:rPr>
              <a:t>m</a:t>
            </a:r>
            <a:r>
              <a:rPr lang="en-US" altLang="en-US" sz="2400" i="1" baseline="-25000"/>
              <a:t>t</a:t>
            </a:r>
            <a:r>
              <a:rPr lang="en-US" altLang="en-US" sz="2400" i="1"/>
              <a:t>,</a:t>
            </a:r>
            <a:r>
              <a:rPr lang="en-US" altLang="en-US" sz="2400" i="1" baseline="-25000"/>
              <a:t> </a:t>
            </a: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 i="1" baseline="-25000"/>
              <a:t>t</a:t>
            </a:r>
            <a:r>
              <a:rPr lang="en-US" altLang="en-US" sz="2400"/>
              <a:t>      </a:t>
            </a:r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1497013" y="2476500"/>
          <a:ext cx="20177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69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476500"/>
                        <a:ext cx="20177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5" name="Object 5"/>
          <p:cNvGraphicFramePr>
            <a:graphicFrameLocks noChangeAspect="1"/>
          </p:cNvGraphicFramePr>
          <p:nvPr/>
        </p:nvGraphicFramePr>
        <p:xfrm>
          <a:off x="1477963" y="2924175"/>
          <a:ext cx="21129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0" name="Equation" r:id="rId5" imgW="1130040" imgH="253800" progId="Equation.3">
                  <p:embed/>
                </p:oleObj>
              </mc:Choice>
              <mc:Fallback>
                <p:oleObj name="Equation" r:id="rId5" imgW="11300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924175"/>
                        <a:ext cx="21129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6" name="Object 6"/>
          <p:cNvGraphicFramePr>
            <a:graphicFrameLocks noChangeAspect="1"/>
          </p:cNvGraphicFramePr>
          <p:nvPr/>
        </p:nvGraphicFramePr>
        <p:xfrm>
          <a:off x="1414463" y="4029075"/>
          <a:ext cx="3040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1" name="Equation" r:id="rId7" imgW="1625400" imgH="253800" progId="Equation.3">
                  <p:embed/>
                </p:oleObj>
              </mc:Choice>
              <mc:Fallback>
                <p:oleObj name="Equation" r:id="rId7" imgW="16254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029075"/>
                        <a:ext cx="3040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7" name="Object 7"/>
          <p:cNvGraphicFramePr>
            <a:graphicFrameLocks noChangeAspect="1"/>
          </p:cNvGraphicFramePr>
          <p:nvPr/>
        </p:nvGraphicFramePr>
        <p:xfrm>
          <a:off x="1438275" y="4429125"/>
          <a:ext cx="2708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2" name="Equation" r:id="rId9" imgW="1447560" imgH="253800" progId="Equation.3">
                  <p:embed/>
                </p:oleObj>
              </mc:Choice>
              <mc:Fallback>
                <p:oleObj name="Equation" r:id="rId9" imgW="14475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429125"/>
                        <a:ext cx="27082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8" name="Object 8"/>
          <p:cNvGraphicFramePr>
            <a:graphicFrameLocks noChangeAspect="1"/>
          </p:cNvGraphicFramePr>
          <p:nvPr/>
        </p:nvGraphicFramePr>
        <p:xfrm>
          <a:off x="1458913" y="4857750"/>
          <a:ext cx="2019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3" name="Equation" r:id="rId11" imgW="1079280" imgH="253800" progId="Equation.3">
                  <p:embed/>
                </p:oleObj>
              </mc:Choice>
              <mc:Fallback>
                <p:oleObj name="Equation" r:id="rId11" imgW="10792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857750"/>
                        <a:ext cx="20193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3EDA-7390-4CB1-82F6-7C2DBA74572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Prediction-Correction-Cycle</a:t>
            </a:r>
            <a:endParaRPr lang="de-DE" altLang="en-US"/>
          </a:p>
        </p:txBody>
      </p:sp>
      <p:pic>
        <p:nvPicPr>
          <p:cNvPr id="1245187" name="Picture 3" descr="graph3-gnu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165350"/>
            <a:ext cx="2643188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5188" name="Group 4"/>
          <p:cNvGrpSpPr>
            <a:grpSpLocks/>
          </p:cNvGrpSpPr>
          <p:nvPr/>
        </p:nvGrpSpPr>
        <p:grpSpPr bwMode="auto">
          <a:xfrm>
            <a:off x="5610225" y="2211388"/>
            <a:ext cx="2732088" cy="3249612"/>
            <a:chOff x="3534" y="1393"/>
            <a:chExt cx="1721" cy="2047"/>
          </a:xfrm>
        </p:grpSpPr>
        <p:pic>
          <p:nvPicPr>
            <p:cNvPr id="1245189" name="Picture 5" descr="graph4-gnu-col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" y="2196"/>
              <a:ext cx="1721" cy="1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45190" name="Group 6"/>
            <p:cNvGrpSpPr>
              <a:grpSpLocks/>
            </p:cNvGrpSpPr>
            <p:nvPr/>
          </p:nvGrpSpPr>
          <p:grpSpPr bwMode="auto">
            <a:xfrm>
              <a:off x="3663" y="1393"/>
              <a:ext cx="1538" cy="632"/>
              <a:chOff x="411" y="715"/>
              <a:chExt cx="2564" cy="1490"/>
            </a:xfrm>
          </p:grpSpPr>
          <p:graphicFrame>
            <p:nvGraphicFramePr>
              <p:cNvPr id="1245191" name="Object 7"/>
              <p:cNvGraphicFramePr>
                <a:graphicFrameLocks noChangeAspect="1"/>
              </p:cNvGraphicFramePr>
              <p:nvPr/>
            </p:nvGraphicFramePr>
            <p:xfrm>
              <a:off x="411" y="1513"/>
              <a:ext cx="2564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197" name="Equation" r:id="rId5" imgW="1790640" imgH="482400" progId="Equation.3">
                      <p:embed/>
                    </p:oleObj>
                  </mc:Choice>
                  <mc:Fallback>
                    <p:oleObj name="Equation" r:id="rId5" imgW="1790640" imgH="4824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" y="1513"/>
                            <a:ext cx="2564" cy="692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5192" name="Object 8"/>
              <p:cNvGraphicFramePr>
                <a:graphicFrameLocks noChangeAspect="1"/>
              </p:cNvGraphicFramePr>
              <p:nvPr/>
            </p:nvGraphicFramePr>
            <p:xfrm>
              <a:off x="417" y="715"/>
              <a:ext cx="2528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198" name="Equation" r:id="rId7" imgW="1765080" imgH="482400" progId="Equation.3">
                      <p:embed/>
                    </p:oleObj>
                  </mc:Choice>
                  <mc:Fallback>
                    <p:oleObj name="Equation" r:id="rId7" imgW="1765080" imgH="4824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" y="715"/>
                            <a:ext cx="2528" cy="692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45193" name="AutoShape 9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45194" name="Group 10"/>
          <p:cNvGrpSpPr>
            <a:grpSpLocks/>
          </p:cNvGrpSpPr>
          <p:nvPr/>
        </p:nvGrpSpPr>
        <p:grpSpPr bwMode="auto">
          <a:xfrm>
            <a:off x="2047875" y="1171575"/>
            <a:ext cx="5972175" cy="800100"/>
            <a:chOff x="1290" y="738"/>
            <a:chExt cx="3762" cy="504"/>
          </a:xfrm>
        </p:grpSpPr>
        <p:sp>
          <p:nvSpPr>
            <p:cNvPr id="1245195" name="AutoShape 11"/>
            <p:cNvSpPr>
              <a:spLocks noChangeArrowheads="1"/>
            </p:cNvSpPr>
            <p:nvPr/>
          </p:nvSpPr>
          <p:spPr bwMode="auto">
            <a:xfrm>
              <a:off x="1290" y="738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5196" name="Text Box 12"/>
            <p:cNvSpPr txBox="1">
              <a:spLocks noChangeArrowheads="1"/>
            </p:cNvSpPr>
            <p:nvPr/>
          </p:nvSpPr>
          <p:spPr bwMode="auto">
            <a:xfrm>
              <a:off x="3848" y="991"/>
              <a:ext cx="75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>
                  <a:latin typeface="Verdana" pitchFamily="34" charset="0"/>
                </a:rPr>
                <a:t>Prediction</a:t>
              </a:r>
              <a:endParaRPr lang="de-DE" altLang="en-US" sz="1600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D23-7E7C-4C84-82E1-ABF3188330F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Prediction-Correction-Cycle</a:t>
            </a:r>
            <a:endParaRPr lang="de-DE" altLang="en-US"/>
          </a:p>
        </p:txBody>
      </p:sp>
      <p:grpSp>
        <p:nvGrpSpPr>
          <p:cNvPr id="1246211" name="Group 3"/>
          <p:cNvGrpSpPr>
            <a:grpSpLocks/>
          </p:cNvGrpSpPr>
          <p:nvPr/>
        </p:nvGrpSpPr>
        <p:grpSpPr bwMode="auto">
          <a:xfrm>
            <a:off x="508000" y="4391025"/>
            <a:ext cx="4076700" cy="992188"/>
            <a:chOff x="320" y="2766"/>
            <a:chExt cx="2568" cy="625"/>
          </a:xfrm>
        </p:grpSpPr>
        <p:graphicFrame>
          <p:nvGraphicFramePr>
            <p:cNvPr id="1246212" name="Object 4"/>
            <p:cNvGraphicFramePr>
              <a:graphicFrameLocks noChangeAspect="1"/>
            </p:cNvGraphicFramePr>
            <p:nvPr/>
          </p:nvGraphicFramePr>
          <p:xfrm>
            <a:off x="320" y="3121"/>
            <a:ext cx="25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220" name="Equation" r:id="rId3" imgW="3695400" imgH="482400" progId="Equation.3">
                    <p:embed/>
                  </p:oleObj>
                </mc:Choice>
                <mc:Fallback>
                  <p:oleObj name="Equation" r:id="rId3" imgW="369540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3121"/>
                          <a:ext cx="2568" cy="27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6213" name="Object 5"/>
            <p:cNvGraphicFramePr>
              <a:graphicFrameLocks noChangeAspect="1"/>
            </p:cNvGraphicFramePr>
            <p:nvPr/>
          </p:nvGraphicFramePr>
          <p:xfrm>
            <a:off x="331" y="2766"/>
            <a:ext cx="20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221" name="Equation" r:id="rId5" imgW="2946240" imgH="482400" progId="Equation.3">
                    <p:embed/>
                  </p:oleObj>
                </mc:Choice>
                <mc:Fallback>
                  <p:oleObj name="Equation" r:id="rId5" imgW="294624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" y="2766"/>
                          <a:ext cx="2047" cy="27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46214" name="Picture 6" descr="graph4-gnu-col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86150"/>
            <a:ext cx="273208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6215" name="AutoShape 7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46216" name="Group 8"/>
          <p:cNvGrpSpPr>
            <a:grpSpLocks/>
          </p:cNvGrpSpPr>
          <p:nvPr/>
        </p:nvGrpSpPr>
        <p:grpSpPr bwMode="auto">
          <a:xfrm>
            <a:off x="1514475" y="5715000"/>
            <a:ext cx="5972175" cy="800100"/>
            <a:chOff x="954" y="3600"/>
            <a:chExt cx="3762" cy="504"/>
          </a:xfrm>
        </p:grpSpPr>
        <p:sp>
          <p:nvSpPr>
            <p:cNvPr id="1246217" name="AutoShape 9"/>
            <p:cNvSpPr>
              <a:spLocks noChangeArrowheads="1"/>
            </p:cNvSpPr>
            <p:nvPr/>
          </p:nvSpPr>
          <p:spPr bwMode="auto">
            <a:xfrm rot="10800000">
              <a:off x="954" y="3600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6218" name="Text Box 10"/>
            <p:cNvSpPr txBox="1">
              <a:spLocks noChangeArrowheads="1"/>
            </p:cNvSpPr>
            <p:nvPr/>
          </p:nvSpPr>
          <p:spPr bwMode="auto">
            <a:xfrm>
              <a:off x="1394" y="3649"/>
              <a:ext cx="78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>
                  <a:latin typeface="Verdana" pitchFamily="34" charset="0"/>
                </a:rPr>
                <a:t>Correction</a:t>
              </a:r>
              <a:endParaRPr lang="de-DE" altLang="en-US" sz="1600">
                <a:latin typeface="Verdana" pitchFamily="34" charset="0"/>
              </a:endParaRPr>
            </a:p>
          </p:txBody>
        </p:sp>
      </p:grpSp>
      <p:pic>
        <p:nvPicPr>
          <p:cNvPr id="1246219" name="Picture 11" descr="graph6-gnu-col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252663"/>
            <a:ext cx="2708275" cy="19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50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4000"/>
              <a:t>Prediction</a:t>
            </a:r>
          </a:p>
          <a:p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Correction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0675"/>
            <a:ext cx="8424863" cy="701675"/>
          </a:xfrm>
        </p:spPr>
        <p:txBody>
          <a:bodyPr/>
          <a:lstStyle/>
          <a:p>
            <a:r>
              <a:rPr lang="en-US" altLang="en-US" sz="4000"/>
              <a:t>Bayes Filter Reminder</a:t>
            </a:r>
          </a:p>
        </p:txBody>
      </p:sp>
      <p:graphicFrame>
        <p:nvGraphicFramePr>
          <p:cNvPr id="1140748" name="Object 12"/>
          <p:cNvGraphicFramePr>
            <a:graphicFrameLocks noChangeAspect="1"/>
          </p:cNvGraphicFramePr>
          <p:nvPr/>
        </p:nvGraphicFramePr>
        <p:xfrm>
          <a:off x="1003300" y="2262188"/>
          <a:ext cx="705326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51" name="Equation" r:id="rId3" imgW="2286000" imgH="279360" progId="Equation.3">
                  <p:embed/>
                </p:oleObj>
              </mc:Choice>
              <mc:Fallback>
                <p:oleObj name="Equation" r:id="rId3" imgW="22860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262188"/>
                        <a:ext cx="705326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749" name="Object 13"/>
          <p:cNvGraphicFramePr>
            <a:graphicFrameLocks noChangeAspect="1"/>
          </p:cNvGraphicFramePr>
          <p:nvPr/>
        </p:nvGraphicFramePr>
        <p:xfrm>
          <a:off x="1074738" y="4411663"/>
          <a:ext cx="5389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52" name="Equation" r:id="rId5" imgW="1663560" imgH="253800" progId="Equation.3">
                  <p:embed/>
                </p:oleObj>
              </mc:Choice>
              <mc:Fallback>
                <p:oleObj name="Equation" r:id="rId5" imgW="166356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411663"/>
                        <a:ext cx="53895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7331-EDBC-468C-B10A-91B0C4F9599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Prediction-Correction-Cycle</a:t>
            </a:r>
            <a:endParaRPr lang="de-DE" altLang="en-US"/>
          </a:p>
        </p:txBody>
      </p:sp>
      <p:grpSp>
        <p:nvGrpSpPr>
          <p:cNvPr id="1247235" name="Group 3"/>
          <p:cNvGrpSpPr>
            <a:grpSpLocks/>
          </p:cNvGrpSpPr>
          <p:nvPr/>
        </p:nvGrpSpPr>
        <p:grpSpPr bwMode="auto">
          <a:xfrm>
            <a:off x="717550" y="3295650"/>
            <a:ext cx="4075113" cy="992188"/>
            <a:chOff x="415" y="2646"/>
            <a:chExt cx="2797" cy="733"/>
          </a:xfrm>
        </p:grpSpPr>
        <p:graphicFrame>
          <p:nvGraphicFramePr>
            <p:cNvPr id="1247236" name="Object 4"/>
            <p:cNvGraphicFramePr>
              <a:graphicFrameLocks noChangeAspect="1"/>
            </p:cNvGraphicFramePr>
            <p:nvPr/>
          </p:nvGraphicFramePr>
          <p:xfrm>
            <a:off x="415" y="3062"/>
            <a:ext cx="27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48" name="Equation" r:id="rId3" imgW="3695400" imgH="482400" progId="Equation.3">
                    <p:embed/>
                  </p:oleObj>
                </mc:Choice>
                <mc:Fallback>
                  <p:oleObj name="Equation" r:id="rId3" imgW="369540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3062"/>
                          <a:ext cx="2797" cy="31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7237" name="Object 5"/>
            <p:cNvGraphicFramePr>
              <a:graphicFrameLocks noChangeAspect="1"/>
            </p:cNvGraphicFramePr>
            <p:nvPr/>
          </p:nvGraphicFramePr>
          <p:xfrm>
            <a:off x="427" y="2646"/>
            <a:ext cx="223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49" name="Equation" r:id="rId5" imgW="2946240" imgH="482400" progId="Equation.3">
                    <p:embed/>
                  </p:oleObj>
                </mc:Choice>
                <mc:Fallback>
                  <p:oleObj name="Equation" r:id="rId5" imgW="294624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2646"/>
                          <a:ext cx="2231" cy="31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7238" name="Group 6"/>
          <p:cNvGrpSpPr>
            <a:grpSpLocks/>
          </p:cNvGrpSpPr>
          <p:nvPr/>
        </p:nvGrpSpPr>
        <p:grpSpPr bwMode="auto">
          <a:xfrm>
            <a:off x="5976938" y="3306763"/>
            <a:ext cx="2441575" cy="1003300"/>
            <a:chOff x="411" y="715"/>
            <a:chExt cx="2564" cy="1490"/>
          </a:xfrm>
        </p:grpSpPr>
        <p:graphicFrame>
          <p:nvGraphicFramePr>
            <p:cNvPr id="1247239" name="Object 7"/>
            <p:cNvGraphicFramePr>
              <a:graphicFrameLocks noChangeAspect="1"/>
            </p:cNvGraphicFramePr>
            <p:nvPr/>
          </p:nvGraphicFramePr>
          <p:xfrm>
            <a:off x="411" y="1513"/>
            <a:ext cx="2564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50" name="Equation" r:id="rId7" imgW="1790640" imgH="482400" progId="Equation.3">
                    <p:embed/>
                  </p:oleObj>
                </mc:Choice>
                <mc:Fallback>
                  <p:oleObj name="Equation" r:id="rId7" imgW="1790640" imgH="48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1513"/>
                          <a:ext cx="2564" cy="6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7240" name="Object 8"/>
            <p:cNvGraphicFramePr>
              <a:graphicFrameLocks noChangeAspect="1"/>
            </p:cNvGraphicFramePr>
            <p:nvPr/>
          </p:nvGraphicFramePr>
          <p:xfrm>
            <a:off x="417" y="715"/>
            <a:ext cx="2528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51" name="Equation" r:id="rId9" imgW="1765080" imgH="482400" progId="Equation.3">
                    <p:embed/>
                  </p:oleObj>
                </mc:Choice>
                <mc:Fallback>
                  <p:oleObj name="Equation" r:id="rId9" imgW="1765080" imgH="48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715"/>
                          <a:ext cx="2528" cy="6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7241" name="AutoShape 9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47242" name="Group 10"/>
          <p:cNvGrpSpPr>
            <a:grpSpLocks/>
          </p:cNvGrpSpPr>
          <p:nvPr/>
        </p:nvGrpSpPr>
        <p:grpSpPr bwMode="auto">
          <a:xfrm>
            <a:off x="1514475" y="4829175"/>
            <a:ext cx="5972175" cy="800100"/>
            <a:chOff x="954" y="3600"/>
            <a:chExt cx="3762" cy="504"/>
          </a:xfrm>
        </p:grpSpPr>
        <p:sp>
          <p:nvSpPr>
            <p:cNvPr id="1247243" name="AutoShape 11"/>
            <p:cNvSpPr>
              <a:spLocks noChangeArrowheads="1"/>
            </p:cNvSpPr>
            <p:nvPr/>
          </p:nvSpPr>
          <p:spPr bwMode="auto">
            <a:xfrm rot="10800000">
              <a:off x="954" y="3600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7244" name="Text Box 12"/>
            <p:cNvSpPr txBox="1">
              <a:spLocks noChangeArrowheads="1"/>
            </p:cNvSpPr>
            <p:nvPr/>
          </p:nvSpPr>
          <p:spPr bwMode="auto">
            <a:xfrm>
              <a:off x="1394" y="3649"/>
              <a:ext cx="78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>
                  <a:latin typeface="Verdana" pitchFamily="34" charset="0"/>
                </a:rPr>
                <a:t>Correction</a:t>
              </a:r>
              <a:endParaRPr lang="de-DE" altLang="en-US" sz="1600">
                <a:latin typeface="Verdana" pitchFamily="34" charset="0"/>
              </a:endParaRPr>
            </a:p>
          </p:txBody>
        </p:sp>
      </p:grpSp>
      <p:grpSp>
        <p:nvGrpSpPr>
          <p:cNvPr id="1247245" name="Group 13"/>
          <p:cNvGrpSpPr>
            <a:grpSpLocks/>
          </p:cNvGrpSpPr>
          <p:nvPr/>
        </p:nvGrpSpPr>
        <p:grpSpPr bwMode="auto">
          <a:xfrm>
            <a:off x="2047875" y="2114550"/>
            <a:ext cx="5972175" cy="800100"/>
            <a:chOff x="1290" y="738"/>
            <a:chExt cx="3762" cy="504"/>
          </a:xfrm>
        </p:grpSpPr>
        <p:sp>
          <p:nvSpPr>
            <p:cNvPr id="1247246" name="AutoShape 14"/>
            <p:cNvSpPr>
              <a:spLocks noChangeArrowheads="1"/>
            </p:cNvSpPr>
            <p:nvPr/>
          </p:nvSpPr>
          <p:spPr bwMode="auto">
            <a:xfrm>
              <a:off x="1290" y="738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7247" name="Text Box 15"/>
            <p:cNvSpPr txBox="1">
              <a:spLocks noChangeArrowheads="1"/>
            </p:cNvSpPr>
            <p:nvPr/>
          </p:nvSpPr>
          <p:spPr bwMode="auto">
            <a:xfrm>
              <a:off x="3848" y="991"/>
              <a:ext cx="75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>
                  <a:latin typeface="Verdana" pitchFamily="34" charset="0"/>
                </a:rPr>
                <a:t>Prediction</a:t>
              </a:r>
              <a:endParaRPr lang="de-DE" altLang="en-US" sz="1600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703-9D4A-4063-9123-4B35715093A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Kalman Filter Summary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>
                <a:solidFill>
                  <a:schemeClr val="folHlink"/>
                </a:solidFill>
              </a:rPr>
              <a:t>Highly efficient</a:t>
            </a:r>
            <a:r>
              <a:rPr lang="en-US" altLang="en-US"/>
              <a:t>: Polynomial in measurement dimensionality </a:t>
            </a:r>
            <a:r>
              <a:rPr lang="en-US" altLang="en-US" i="1"/>
              <a:t>k</a:t>
            </a:r>
            <a:r>
              <a:rPr lang="en-US" altLang="en-US"/>
              <a:t> and state dimensionality </a:t>
            </a:r>
            <a:r>
              <a:rPr lang="en-US" altLang="en-US" i="1"/>
              <a:t>n</a:t>
            </a:r>
            <a:r>
              <a:rPr lang="en-US" altLang="en-US"/>
              <a:t>: </a:t>
            </a:r>
            <a:br>
              <a:rPr lang="en-US" altLang="en-US"/>
            </a:br>
            <a:r>
              <a:rPr lang="en-US" altLang="en-US"/>
              <a:t>             </a:t>
            </a:r>
            <a:r>
              <a:rPr lang="en-US" altLang="en-US" i="1"/>
              <a:t>O(k</a:t>
            </a:r>
            <a:r>
              <a:rPr lang="en-US" altLang="en-US" i="1" baseline="30000"/>
              <a:t>2.376</a:t>
            </a:r>
            <a:r>
              <a:rPr lang="en-US" altLang="en-US" i="1"/>
              <a:t> + n</a:t>
            </a:r>
            <a:r>
              <a:rPr lang="en-US" altLang="en-US" i="1" baseline="30000"/>
              <a:t>2</a:t>
            </a:r>
            <a:r>
              <a:rPr lang="en-US" altLang="en-US" i="1"/>
              <a:t>)</a:t>
            </a:r>
            <a:r>
              <a:rPr lang="en-US" altLang="en-US"/>
              <a:t> </a:t>
            </a:r>
          </a:p>
          <a:p>
            <a:pPr>
              <a:spcBef>
                <a:spcPct val="10000"/>
              </a:spcBef>
            </a:pPr>
            <a:endParaRPr lang="en-US" altLang="en-US"/>
          </a:p>
          <a:p>
            <a:pPr>
              <a:spcBef>
                <a:spcPct val="10000"/>
              </a:spcBef>
            </a:pPr>
            <a:r>
              <a:rPr lang="en-US" altLang="en-US">
                <a:solidFill>
                  <a:schemeClr val="folHlink"/>
                </a:solidFill>
              </a:rPr>
              <a:t>Optimal for linear Gaussian systems</a:t>
            </a:r>
            <a:r>
              <a:rPr lang="en-US" altLang="en-US"/>
              <a:t>!</a:t>
            </a:r>
          </a:p>
          <a:p>
            <a:pPr>
              <a:spcBef>
                <a:spcPct val="10000"/>
              </a:spcBef>
            </a:pPr>
            <a:endParaRPr lang="en-US" altLang="en-US"/>
          </a:p>
          <a:p>
            <a:pPr>
              <a:spcBef>
                <a:spcPct val="10000"/>
              </a:spcBef>
            </a:pPr>
            <a:r>
              <a:rPr lang="en-US" altLang="en-US"/>
              <a:t>Most robotics systems are </a:t>
            </a:r>
            <a:r>
              <a:rPr lang="en-US" altLang="en-US">
                <a:solidFill>
                  <a:schemeClr val="folHlink"/>
                </a:solidFill>
              </a:rPr>
              <a:t>nonlinear</a:t>
            </a:r>
            <a:r>
              <a:rPr lang="en-US" alt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402B-95A1-465C-A158-60367BCDB82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Dynamic Systems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Most realistic robotic problems involve nonlinear functions</a:t>
            </a:r>
          </a:p>
        </p:txBody>
      </p:sp>
      <p:graphicFrame>
        <p:nvGraphicFramePr>
          <p:cNvPr id="1249284" name="Object 4"/>
          <p:cNvGraphicFramePr>
            <a:graphicFrameLocks noChangeAspect="1"/>
          </p:cNvGraphicFramePr>
          <p:nvPr/>
        </p:nvGraphicFramePr>
        <p:xfrm>
          <a:off x="1130300" y="2795588"/>
          <a:ext cx="27384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86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795588"/>
                        <a:ext cx="2738438" cy="7064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285" name="Object 5"/>
          <p:cNvGraphicFramePr>
            <a:graphicFrameLocks noChangeAspect="1"/>
          </p:cNvGraphicFramePr>
          <p:nvPr/>
        </p:nvGraphicFramePr>
        <p:xfrm>
          <a:off x="1150938" y="4090988"/>
          <a:ext cx="18764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87" name="Equation" r:id="rId5" imgW="609480" imgH="228600" progId="Equation.3">
                  <p:embed/>
                </p:oleObj>
              </mc:Choice>
              <mc:Fallback>
                <p:oleObj name="Equation" r:id="rId5" imgW="609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090988"/>
                        <a:ext cx="1876425" cy="7064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57C4-B485-4A35-8174-5A71F6F04F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Linearity Assumption Revisited</a:t>
            </a:r>
          </a:p>
        </p:txBody>
      </p:sp>
      <p:pic>
        <p:nvPicPr>
          <p:cNvPr id="1250307" name="Picture 3" descr="ekf-linFu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8C62-7A47-4BD3-A459-0457501D5F9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Non-linear Function</a:t>
            </a:r>
          </a:p>
        </p:txBody>
      </p:sp>
      <p:pic>
        <p:nvPicPr>
          <p:cNvPr id="1251331" name="Picture 3" descr="ekf-fu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4C7D-8D69-4999-8711-CAAA0BCE12C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EKF Linearization (1)</a:t>
            </a:r>
          </a:p>
        </p:txBody>
      </p:sp>
      <p:pic>
        <p:nvPicPr>
          <p:cNvPr id="1252355" name="Picture 3" descr="ekf-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F677-D842-43DA-B693-7935438124D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EKF Linearization (2) </a:t>
            </a:r>
          </a:p>
        </p:txBody>
      </p:sp>
      <p:pic>
        <p:nvPicPr>
          <p:cNvPr id="1253379" name="Picture 3" descr="ekf-li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4E8D-EA5C-4978-93EF-CFB826497DD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EKF Linearization (3)</a:t>
            </a:r>
          </a:p>
        </p:txBody>
      </p:sp>
      <p:pic>
        <p:nvPicPr>
          <p:cNvPr id="1254403" name="Picture 3" descr="ekf-li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8769-8710-48A8-BD0D-83CBBE5371F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Prediction: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Correction: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r>
              <a:rPr lang="en-US" altLang="en-US"/>
              <a:t>EKF Linearization: First Order Taylor Series Expansion</a:t>
            </a:r>
          </a:p>
        </p:txBody>
      </p:sp>
      <p:graphicFrame>
        <p:nvGraphicFramePr>
          <p:cNvPr id="1255428" name="Object 4"/>
          <p:cNvGraphicFramePr>
            <a:graphicFrameLocks noChangeAspect="1"/>
          </p:cNvGraphicFramePr>
          <p:nvPr/>
        </p:nvGraphicFramePr>
        <p:xfrm>
          <a:off x="996950" y="2097088"/>
          <a:ext cx="54578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30" name="Equation" r:id="rId3" imgW="2920680" imgH="660240" progId="Equation.3">
                  <p:embed/>
                </p:oleObj>
              </mc:Choice>
              <mc:Fallback>
                <p:oleObj name="Equation" r:id="rId3" imgW="292068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097088"/>
                        <a:ext cx="545782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5429" name="Object 5"/>
          <p:cNvGraphicFramePr>
            <a:graphicFrameLocks noChangeAspect="1"/>
          </p:cNvGraphicFramePr>
          <p:nvPr/>
        </p:nvGraphicFramePr>
        <p:xfrm>
          <a:off x="1073150" y="4430713"/>
          <a:ext cx="36083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31" name="Equation" r:id="rId5" imgW="1930320" imgH="660240" progId="Equation.3">
                  <p:embed/>
                </p:oleObj>
              </mc:Choice>
              <mc:Fallback>
                <p:oleObj name="Equation" r:id="rId5" imgW="193032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430713"/>
                        <a:ext cx="360838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51DE-39F7-4B96-B175-5353355FD01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/>
          <a:lstStyle/>
          <a:p>
            <a:r>
              <a:rPr lang="en-US" altLang="en-US"/>
              <a:t>EKF Algorithm 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532812" cy="47990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 b="1">
                <a:solidFill>
                  <a:schemeClr val="folHlink"/>
                </a:solidFill>
              </a:rPr>
              <a:t>Extended_Kalman_filter</a:t>
            </a:r>
            <a:r>
              <a:rPr lang="en-US" altLang="en-US" sz="2000"/>
              <a:t>( </a:t>
            </a:r>
            <a:r>
              <a:rPr lang="en-US" altLang="en-US" sz="2000">
                <a:latin typeface="Symbol" pitchFamily="18" charset="2"/>
              </a:rPr>
              <a:t>m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>
                <a:latin typeface="Symbol" pitchFamily="18" charset="2"/>
              </a:rPr>
              <a:t>S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 u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 z</a:t>
            </a:r>
            <a:r>
              <a:rPr lang="en-US" altLang="en-US" sz="2000" i="1" baseline="-25000"/>
              <a:t>t</a:t>
            </a:r>
            <a:r>
              <a:rPr lang="en-US" altLang="en-US" sz="2000"/>
              <a:t>):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en-US" sz="2000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Prediction:</a:t>
            </a:r>
            <a:endParaRPr lang="en-US" altLang="en-US" sz="2400">
              <a:solidFill>
                <a:schemeClr val="folHlink"/>
              </a:solidFill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 </a:t>
            </a:r>
            <a:br>
              <a:rPr lang="en-US" altLang="en-US" sz="2400"/>
            </a:br>
            <a:endParaRPr lang="en-US" altLang="en-US" sz="2400"/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folHlink"/>
                </a:solidFill>
              </a:rPr>
              <a:t>Return</a:t>
            </a:r>
            <a:r>
              <a:rPr lang="en-US" altLang="en-US" sz="2400"/>
              <a:t> </a:t>
            </a:r>
            <a:r>
              <a:rPr lang="en-US" altLang="en-US" sz="2400">
                <a:latin typeface="Symbol" pitchFamily="18" charset="2"/>
              </a:rPr>
              <a:t>m</a:t>
            </a:r>
            <a:r>
              <a:rPr lang="en-US" altLang="en-US" sz="2400" i="1" baseline="-25000"/>
              <a:t>t</a:t>
            </a:r>
            <a:r>
              <a:rPr lang="en-US" altLang="en-US" sz="2400" i="1"/>
              <a:t>,</a:t>
            </a:r>
            <a:r>
              <a:rPr lang="en-US" altLang="en-US" sz="2400" i="1" baseline="-25000"/>
              <a:t> </a:t>
            </a: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 i="1" baseline="-25000"/>
              <a:t>t</a:t>
            </a:r>
            <a:r>
              <a:rPr lang="en-US" altLang="en-US" sz="2400"/>
              <a:t>      </a:t>
            </a:r>
          </a:p>
        </p:txBody>
      </p:sp>
      <p:graphicFrame>
        <p:nvGraphicFramePr>
          <p:cNvPr id="1256452" name="Object 4"/>
          <p:cNvGraphicFramePr>
            <a:graphicFrameLocks noChangeAspect="1"/>
          </p:cNvGraphicFramePr>
          <p:nvPr/>
        </p:nvGraphicFramePr>
        <p:xfrm>
          <a:off x="1481138" y="2500313"/>
          <a:ext cx="17811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69" name="Equation" r:id="rId4" imgW="952200" imgH="228600" progId="Equation.3">
                  <p:embed/>
                </p:oleObj>
              </mc:Choice>
              <mc:Fallback>
                <p:oleObj name="Equation" r:id="rId4" imgW="95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500313"/>
                        <a:ext cx="17811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3" name="Object 5"/>
          <p:cNvGraphicFramePr>
            <a:graphicFrameLocks noChangeAspect="1"/>
          </p:cNvGraphicFramePr>
          <p:nvPr/>
        </p:nvGraphicFramePr>
        <p:xfrm>
          <a:off x="1454150" y="2924175"/>
          <a:ext cx="21605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0" name="Equation" r:id="rId6" imgW="1155600" imgH="253800" progId="Equation.3">
                  <p:embed/>
                </p:oleObj>
              </mc:Choice>
              <mc:Fallback>
                <p:oleObj name="Equation" r:id="rId6" imgW="11556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924175"/>
                        <a:ext cx="21605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4" name="Object 6"/>
          <p:cNvGraphicFramePr>
            <a:graphicFrameLocks noChangeAspect="1"/>
          </p:cNvGraphicFramePr>
          <p:nvPr/>
        </p:nvGraphicFramePr>
        <p:xfrm>
          <a:off x="1333500" y="4029075"/>
          <a:ext cx="32051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1" name="Equation" r:id="rId8" imgW="1714320" imgH="253800" progId="Equation.3">
                  <p:embed/>
                </p:oleObj>
              </mc:Choice>
              <mc:Fallback>
                <p:oleObj name="Equation" r:id="rId8" imgW="17143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29075"/>
                        <a:ext cx="32051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5" name="Object 7"/>
          <p:cNvGraphicFramePr>
            <a:graphicFrameLocks noChangeAspect="1"/>
          </p:cNvGraphicFramePr>
          <p:nvPr/>
        </p:nvGraphicFramePr>
        <p:xfrm>
          <a:off x="1406525" y="4452938"/>
          <a:ext cx="27320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2" name="Equation" r:id="rId10" imgW="1460160" imgH="228600" progId="Equation.3">
                  <p:embed/>
                </p:oleObj>
              </mc:Choice>
              <mc:Fallback>
                <p:oleObj name="Equation" r:id="rId10" imgW="1460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452938"/>
                        <a:ext cx="27320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6" name="Object 8"/>
          <p:cNvGraphicFramePr>
            <a:graphicFrameLocks noChangeAspect="1"/>
          </p:cNvGraphicFramePr>
          <p:nvPr/>
        </p:nvGraphicFramePr>
        <p:xfrm>
          <a:off x="1435100" y="4857750"/>
          <a:ext cx="2066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3" name="Equation" r:id="rId12" imgW="1104840" imgH="253800" progId="Equation.3">
                  <p:embed/>
                </p:oleObj>
              </mc:Choice>
              <mc:Fallback>
                <p:oleObj name="Equation" r:id="rId12" imgW="11048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857750"/>
                        <a:ext cx="20669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7" name="Object 9"/>
          <p:cNvGraphicFramePr>
            <a:graphicFrameLocks noChangeAspect="1"/>
          </p:cNvGraphicFramePr>
          <p:nvPr/>
        </p:nvGraphicFramePr>
        <p:xfrm>
          <a:off x="5922963" y="5500688"/>
          <a:ext cx="19462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4" name="Equation" r:id="rId14" imgW="1041120" imgH="431640" progId="Equation.3">
                  <p:embed/>
                </p:oleObj>
              </mc:Choice>
              <mc:Fallback>
                <p:oleObj name="Equation" r:id="rId14" imgW="10411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5500688"/>
                        <a:ext cx="19462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8" name="Object 10"/>
          <p:cNvGraphicFramePr>
            <a:graphicFrameLocks noChangeAspect="1"/>
          </p:cNvGraphicFramePr>
          <p:nvPr/>
        </p:nvGraphicFramePr>
        <p:xfrm>
          <a:off x="3881438" y="5510213"/>
          <a:ext cx="14954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5" name="Equation" r:id="rId16" imgW="799920" imgH="431640" progId="Equation.3">
                  <p:embed/>
                </p:oleObj>
              </mc:Choice>
              <mc:Fallback>
                <p:oleObj name="Equation" r:id="rId16" imgW="7999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510213"/>
                        <a:ext cx="14954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9" name="Object 11"/>
          <p:cNvGraphicFramePr>
            <a:graphicFrameLocks noChangeAspect="1"/>
          </p:cNvGraphicFramePr>
          <p:nvPr/>
        </p:nvGraphicFramePr>
        <p:xfrm>
          <a:off x="6030913" y="2476500"/>
          <a:ext cx="20177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6" name="Equation" r:id="rId18" imgW="1079280" imgH="253800" progId="Equation.3">
                  <p:embed/>
                </p:oleObj>
              </mc:Choice>
              <mc:Fallback>
                <p:oleObj name="Equation" r:id="rId18" imgW="107928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476500"/>
                        <a:ext cx="20177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60" name="Object 12"/>
          <p:cNvGraphicFramePr>
            <a:graphicFrameLocks noChangeAspect="1"/>
          </p:cNvGraphicFramePr>
          <p:nvPr/>
        </p:nvGraphicFramePr>
        <p:xfrm>
          <a:off x="6011863" y="2924175"/>
          <a:ext cx="21129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7" name="Equation" r:id="rId20" imgW="1130040" imgH="253800" progId="Equation.3">
                  <p:embed/>
                </p:oleObj>
              </mc:Choice>
              <mc:Fallback>
                <p:oleObj name="Equation" r:id="rId20" imgW="113004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24175"/>
                        <a:ext cx="21129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61" name="Object 13"/>
          <p:cNvGraphicFramePr>
            <a:graphicFrameLocks noChangeAspect="1"/>
          </p:cNvGraphicFramePr>
          <p:nvPr/>
        </p:nvGraphicFramePr>
        <p:xfrm>
          <a:off x="5949950" y="4029075"/>
          <a:ext cx="30400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8" name="Equation" r:id="rId22" imgW="1625400" imgH="253800" progId="Equation.3">
                  <p:embed/>
                </p:oleObj>
              </mc:Choice>
              <mc:Fallback>
                <p:oleObj name="Equation" r:id="rId22" imgW="16254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029075"/>
                        <a:ext cx="30400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62" name="Object 14"/>
          <p:cNvGraphicFramePr>
            <a:graphicFrameLocks noChangeAspect="1"/>
          </p:cNvGraphicFramePr>
          <p:nvPr/>
        </p:nvGraphicFramePr>
        <p:xfrm>
          <a:off x="5972175" y="4429125"/>
          <a:ext cx="2708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79" name="Equation" r:id="rId24" imgW="1447560" imgH="253800" progId="Equation.3">
                  <p:embed/>
                </p:oleObj>
              </mc:Choice>
              <mc:Fallback>
                <p:oleObj name="Equation" r:id="rId24" imgW="144756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429125"/>
                        <a:ext cx="27082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63" name="Object 15"/>
          <p:cNvGraphicFramePr>
            <a:graphicFrameLocks noChangeAspect="1"/>
          </p:cNvGraphicFramePr>
          <p:nvPr/>
        </p:nvGraphicFramePr>
        <p:xfrm>
          <a:off x="5992813" y="4857750"/>
          <a:ext cx="2019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80" name="Equation" r:id="rId26" imgW="1079280" imgH="253800" progId="Equation.3">
                  <p:embed/>
                </p:oleObj>
              </mc:Choice>
              <mc:Fallback>
                <p:oleObj name="Equation" r:id="rId26" imgW="107928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4857750"/>
                        <a:ext cx="20193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6464" name="Line 16"/>
          <p:cNvSpPr>
            <a:spLocks noChangeShapeType="1"/>
          </p:cNvSpPr>
          <p:nvPr/>
        </p:nvSpPr>
        <p:spPr bwMode="auto">
          <a:xfrm flipH="1">
            <a:off x="4848225" y="272415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6465" name="Line 17"/>
          <p:cNvSpPr>
            <a:spLocks noChangeShapeType="1"/>
          </p:cNvSpPr>
          <p:nvPr/>
        </p:nvSpPr>
        <p:spPr bwMode="auto">
          <a:xfrm flipH="1">
            <a:off x="4848225" y="3190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6466" name="Line 18"/>
          <p:cNvSpPr>
            <a:spLocks noChangeShapeType="1"/>
          </p:cNvSpPr>
          <p:nvPr/>
        </p:nvSpPr>
        <p:spPr bwMode="auto">
          <a:xfrm flipH="1">
            <a:off x="4924425" y="4333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6467" name="Line 19"/>
          <p:cNvSpPr>
            <a:spLocks noChangeShapeType="1"/>
          </p:cNvSpPr>
          <p:nvPr/>
        </p:nvSpPr>
        <p:spPr bwMode="auto">
          <a:xfrm flipH="1">
            <a:off x="4933950" y="4714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6468" name="Line 20"/>
          <p:cNvSpPr>
            <a:spLocks noChangeShapeType="1"/>
          </p:cNvSpPr>
          <p:nvPr/>
        </p:nvSpPr>
        <p:spPr bwMode="auto">
          <a:xfrm flipH="1">
            <a:off x="4914900" y="514350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30200"/>
            <a:ext cx="8424863" cy="641350"/>
          </a:xfrm>
        </p:spPr>
        <p:txBody>
          <a:bodyPr/>
          <a:lstStyle/>
          <a:p>
            <a:r>
              <a:rPr lang="en-US" altLang="en-US"/>
              <a:t>Gaussians</a:t>
            </a:r>
          </a:p>
        </p:txBody>
      </p:sp>
      <p:grpSp>
        <p:nvGrpSpPr>
          <p:cNvPr id="1121302" name="Group 22"/>
          <p:cNvGrpSpPr>
            <a:grpSpLocks/>
          </p:cNvGrpSpPr>
          <p:nvPr/>
        </p:nvGrpSpPr>
        <p:grpSpPr bwMode="auto">
          <a:xfrm>
            <a:off x="754063" y="485775"/>
            <a:ext cx="8142287" cy="2609850"/>
            <a:chOff x="475" y="306"/>
            <a:chExt cx="5129" cy="1644"/>
          </a:xfrm>
        </p:grpSpPr>
        <p:graphicFrame>
          <p:nvGraphicFramePr>
            <p:cNvPr id="1121286" name="Object 6"/>
            <p:cNvGraphicFramePr>
              <a:graphicFrameLocks noChangeAspect="1"/>
            </p:cNvGraphicFramePr>
            <p:nvPr/>
          </p:nvGraphicFramePr>
          <p:xfrm>
            <a:off x="475" y="732"/>
            <a:ext cx="1496" cy="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303" name="Equation" r:id="rId3" imgW="1409400" imgH="863280" progId="Equation.3">
                    <p:embed/>
                  </p:oleObj>
                </mc:Choice>
                <mc:Fallback>
                  <p:oleObj name="Equation" r:id="rId3" imgW="1409400" imgH="8632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732"/>
                          <a:ext cx="1496" cy="91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1296" name="Group 16"/>
            <p:cNvGrpSpPr>
              <a:grpSpLocks/>
            </p:cNvGrpSpPr>
            <p:nvPr/>
          </p:nvGrpSpPr>
          <p:grpSpPr bwMode="auto">
            <a:xfrm>
              <a:off x="3108" y="306"/>
              <a:ext cx="2496" cy="1638"/>
              <a:chOff x="3108" y="306"/>
              <a:chExt cx="2496" cy="1638"/>
            </a:xfrm>
          </p:grpSpPr>
          <p:pic>
            <p:nvPicPr>
              <p:cNvPr id="1121285" name="Picture 5" descr="norma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8" y="306"/>
                <a:ext cx="2496" cy="1638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1289" name="Text Box 9"/>
              <p:cNvSpPr txBox="1">
                <a:spLocks noChangeArrowheads="1"/>
              </p:cNvSpPr>
              <p:nvPr/>
            </p:nvSpPr>
            <p:spPr bwMode="auto">
              <a:xfrm>
                <a:off x="3954" y="1812"/>
                <a:ext cx="235" cy="1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en-US" sz="1400"/>
                  <a:t>-</a:t>
                </a:r>
                <a:r>
                  <a:rPr lang="en-US" altLang="en-US" sz="1400">
                    <a:latin typeface="Symbol" pitchFamily="18" charset="2"/>
                  </a:rPr>
                  <a:t>s</a:t>
                </a:r>
                <a:endParaRPr lang="en-US" altLang="en-US" sz="1400"/>
              </a:p>
            </p:txBody>
          </p:sp>
          <p:sp>
            <p:nvSpPr>
              <p:cNvPr id="1121290" name="Text Box 10"/>
              <p:cNvSpPr txBox="1">
                <a:spLocks noChangeArrowheads="1"/>
              </p:cNvSpPr>
              <p:nvPr/>
            </p:nvSpPr>
            <p:spPr bwMode="auto">
              <a:xfrm>
                <a:off x="4520" y="1814"/>
                <a:ext cx="235" cy="1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en-US" sz="1400">
                    <a:latin typeface="Symbol" pitchFamily="18" charset="2"/>
                  </a:rPr>
                  <a:t>s</a:t>
                </a:r>
                <a:endParaRPr lang="en-US" altLang="en-US" sz="1400"/>
              </a:p>
            </p:txBody>
          </p:sp>
          <p:sp>
            <p:nvSpPr>
              <p:cNvPr id="1121291" name="Text Box 11"/>
              <p:cNvSpPr txBox="1">
                <a:spLocks noChangeArrowheads="1"/>
              </p:cNvSpPr>
              <p:nvPr/>
            </p:nvSpPr>
            <p:spPr bwMode="auto">
              <a:xfrm>
                <a:off x="4326" y="1026"/>
                <a:ext cx="235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en-US" sz="1400">
                    <a:latin typeface="Symbol" pitchFamily="18" charset="2"/>
                  </a:rPr>
                  <a:t>m</a:t>
                </a:r>
                <a:endParaRPr lang="en-US" altLang="en-US" sz="1400"/>
              </a:p>
            </p:txBody>
          </p:sp>
        </p:grpSp>
        <p:sp>
          <p:nvSpPr>
            <p:cNvPr id="1121294" name="Text Box 14"/>
            <p:cNvSpPr txBox="1">
              <a:spLocks noChangeArrowheads="1"/>
            </p:cNvSpPr>
            <p:nvPr/>
          </p:nvSpPr>
          <p:spPr bwMode="auto">
            <a:xfrm>
              <a:off x="475" y="1650"/>
              <a:ext cx="126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  <a:buSzPct val="120000"/>
              </a:pPr>
              <a:r>
                <a:rPr lang="en-US" altLang="en-US"/>
                <a:t>Univariate</a:t>
              </a:r>
            </a:p>
          </p:txBody>
        </p:sp>
      </p:grpSp>
      <p:grpSp>
        <p:nvGrpSpPr>
          <p:cNvPr id="1121301" name="Group 21"/>
          <p:cNvGrpSpPr>
            <a:grpSpLocks/>
          </p:cNvGrpSpPr>
          <p:nvPr/>
        </p:nvGrpSpPr>
        <p:grpSpPr bwMode="auto">
          <a:xfrm>
            <a:off x="754063" y="3429000"/>
            <a:ext cx="8161337" cy="2654300"/>
            <a:chOff x="475" y="2160"/>
            <a:chExt cx="5141" cy="1672"/>
          </a:xfrm>
        </p:grpSpPr>
        <p:graphicFrame>
          <p:nvGraphicFramePr>
            <p:cNvPr id="1121287" name="Object 7"/>
            <p:cNvGraphicFramePr>
              <a:graphicFrameLocks noChangeAspect="1"/>
            </p:cNvGraphicFramePr>
            <p:nvPr/>
          </p:nvGraphicFramePr>
          <p:xfrm>
            <a:off x="475" y="2442"/>
            <a:ext cx="2237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304" name="Equation" r:id="rId6" imgW="2095200" imgH="850680" progId="Equation.3">
                    <p:embed/>
                  </p:oleObj>
                </mc:Choice>
                <mc:Fallback>
                  <p:oleObj name="Equation" r:id="rId6" imgW="2095200" imgH="850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2442"/>
                          <a:ext cx="2237" cy="90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1297" name="Group 17"/>
            <p:cNvGrpSpPr>
              <a:grpSpLocks/>
            </p:cNvGrpSpPr>
            <p:nvPr/>
          </p:nvGrpSpPr>
          <p:grpSpPr bwMode="auto">
            <a:xfrm>
              <a:off x="3104" y="2160"/>
              <a:ext cx="2512" cy="1672"/>
              <a:chOff x="3104" y="2160"/>
              <a:chExt cx="2512" cy="1672"/>
            </a:xfrm>
          </p:grpSpPr>
          <p:sp>
            <p:nvSpPr>
              <p:cNvPr id="1121288" name="Rectangle 8"/>
              <p:cNvSpPr>
                <a:spLocks noChangeArrowheads="1"/>
              </p:cNvSpPr>
              <p:nvPr/>
            </p:nvSpPr>
            <p:spPr bwMode="auto">
              <a:xfrm>
                <a:off x="3104" y="2160"/>
                <a:ext cx="2512" cy="167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1283" name="Oval 3"/>
              <p:cNvSpPr>
                <a:spLocks noChangeArrowheads="1"/>
              </p:cNvSpPr>
              <p:nvPr/>
            </p:nvSpPr>
            <p:spPr bwMode="auto">
              <a:xfrm rot="2763876">
                <a:off x="3928" y="2032"/>
                <a:ext cx="832" cy="19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1284" name="Oval 4"/>
              <p:cNvSpPr>
                <a:spLocks noChangeArrowheads="1"/>
              </p:cNvSpPr>
              <p:nvPr/>
            </p:nvSpPr>
            <p:spPr bwMode="auto">
              <a:xfrm rot="2764440">
                <a:off x="4116" y="2492"/>
                <a:ext cx="456" cy="102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1292" name="Oval 12"/>
              <p:cNvSpPr>
                <a:spLocks noChangeArrowheads="1"/>
              </p:cNvSpPr>
              <p:nvPr/>
            </p:nvSpPr>
            <p:spPr bwMode="auto">
              <a:xfrm>
                <a:off x="4308" y="298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1293" name="Text Box 13"/>
              <p:cNvSpPr txBox="1">
                <a:spLocks noChangeArrowheads="1"/>
              </p:cNvSpPr>
              <p:nvPr/>
            </p:nvSpPr>
            <p:spPr bwMode="auto">
              <a:xfrm>
                <a:off x="4338" y="2892"/>
                <a:ext cx="235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en-US" sz="1400" b="1">
                    <a:latin typeface="Symbol" pitchFamily="18" charset="2"/>
                  </a:rPr>
                  <a:t>m</a:t>
                </a:r>
                <a:endParaRPr lang="en-US" altLang="en-US" sz="1400" b="1"/>
              </a:p>
            </p:txBody>
          </p:sp>
        </p:grpSp>
        <p:sp>
          <p:nvSpPr>
            <p:cNvPr id="1121295" name="Text Box 15"/>
            <p:cNvSpPr txBox="1">
              <a:spLocks noChangeArrowheads="1"/>
            </p:cNvSpPr>
            <p:nvPr/>
          </p:nvSpPr>
          <p:spPr bwMode="auto">
            <a:xfrm>
              <a:off x="475" y="3466"/>
              <a:ext cx="143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  <a:buSzPct val="120000"/>
              </a:pPr>
              <a:r>
                <a:rPr lang="en-US" altLang="en-US"/>
                <a:t>Multivariate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84C-AA18-421C-AD98-22E357E8DD6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Localization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894013"/>
            <a:ext cx="8410575" cy="332581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Given</a:t>
            </a:r>
            <a:r>
              <a:rPr lang="en-US" altLang="en-US" sz="2400"/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Map of the environment.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Sequence of sensor measurements.</a:t>
            </a:r>
            <a:endParaRPr lang="en-US" altLang="en-US" sz="2000" b="1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Wanted</a:t>
            </a:r>
            <a:endParaRPr lang="en-US" altLang="en-US" sz="2400"/>
          </a:p>
          <a:p>
            <a:pPr lvl="1">
              <a:spcBef>
                <a:spcPct val="10000"/>
              </a:spcBef>
            </a:pPr>
            <a:r>
              <a:rPr lang="en-US" altLang="en-US" sz="2000"/>
              <a:t>Estimate of the robot’s position.</a:t>
            </a:r>
          </a:p>
          <a:p>
            <a:pPr>
              <a:spcBef>
                <a:spcPct val="1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Problem classes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Position tracking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Global localization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Kidnapped robot problem (recovery)</a:t>
            </a:r>
          </a:p>
        </p:txBody>
      </p:sp>
      <p:sp>
        <p:nvSpPr>
          <p:cNvPr id="1258500" name="Text Box 4"/>
          <p:cNvSpPr txBox="1">
            <a:spLocks noChangeArrowheads="1"/>
          </p:cNvSpPr>
          <p:nvPr/>
        </p:nvSpPr>
        <p:spPr bwMode="auto">
          <a:xfrm>
            <a:off x="936625" y="1247775"/>
            <a:ext cx="7515225" cy="14319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altLang="en-US" sz="2400"/>
              <a:t>“Using sensory information to locate the robot in its environment is the most fundamental problem to providing a mobile robot with autonomous capabilities.”                 [Cox ’91]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74AB-01CC-4A0E-BBCC-08119A5B05A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Landmark-based Localization</a:t>
            </a:r>
          </a:p>
        </p:txBody>
      </p:sp>
      <p:pic>
        <p:nvPicPr>
          <p:cNvPr id="1259523" name="Picture 3" descr="ai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798638"/>
            <a:ext cx="6629400" cy="35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C12-B120-4C64-B707-7DF5AA84C6E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SzTx/>
              <a:buFontTx/>
              <a:buAutoNum type="arabicPeriod"/>
            </a:pPr>
            <a:r>
              <a:rPr lang="en-US" altLang="en-US" sz="2400" b="1">
                <a:solidFill>
                  <a:schemeClr val="folHlink"/>
                </a:solidFill>
              </a:rPr>
              <a:t>EKF_localization </a:t>
            </a:r>
            <a:r>
              <a:rPr lang="en-US" altLang="en-US" sz="2000"/>
              <a:t>( </a:t>
            </a:r>
            <a:r>
              <a:rPr lang="en-US" altLang="en-US" sz="2000">
                <a:latin typeface="Symbol" pitchFamily="18" charset="2"/>
              </a:rPr>
              <a:t>m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>
                <a:latin typeface="Symbol" pitchFamily="18" charset="2"/>
              </a:rPr>
              <a:t>S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 u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 z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 i="1"/>
              <a:t>m</a:t>
            </a:r>
            <a:r>
              <a:rPr lang="en-US" altLang="en-US" sz="2000"/>
              <a:t>):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Prediction:</a:t>
            </a:r>
          </a:p>
          <a:p>
            <a:pPr marL="609600" indent="-609600">
              <a:lnSpc>
                <a:spcPct val="80000"/>
              </a:lnSpc>
              <a:buSzTx/>
              <a:buFontTx/>
              <a:buAutoNum type="arabicPeriod"/>
            </a:pPr>
            <a:endParaRPr lang="en-US" altLang="en-US" sz="1800" b="1">
              <a:latin typeface="Symbol" pitchFamily="18" charset="2"/>
            </a:endParaRPr>
          </a:p>
          <a:p>
            <a:pPr marL="609600" indent="-609600">
              <a:lnSpc>
                <a:spcPct val="80000"/>
              </a:lnSpc>
              <a:buSzTx/>
              <a:buFontTx/>
              <a:buAutoNum type="arabicPeriod"/>
            </a:pPr>
            <a:endParaRPr lang="en-US" altLang="en-US" sz="1800" b="1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0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000"/>
              <a:t> </a:t>
            </a:r>
          </a:p>
        </p:txBody>
      </p:sp>
      <p:graphicFrame>
        <p:nvGraphicFramePr>
          <p:cNvPr id="1260547" name="Object 3"/>
          <p:cNvGraphicFramePr>
            <a:graphicFrameLocks noChangeAspect="1"/>
          </p:cNvGraphicFramePr>
          <p:nvPr/>
        </p:nvGraphicFramePr>
        <p:xfrm>
          <a:off x="1165225" y="5795963"/>
          <a:ext cx="17811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57" name="Equation" r:id="rId3" imgW="952200" imgH="228600" progId="Equation.3">
                  <p:embed/>
                </p:oleObj>
              </mc:Choice>
              <mc:Fallback>
                <p:oleObj name="Equation" r:id="rId3" imgW="952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795963"/>
                        <a:ext cx="17811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1165225" y="6183313"/>
          <a:ext cx="2778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58" name="Equation" r:id="rId5" imgW="1485720" imgH="253800" progId="Equation.3">
                  <p:embed/>
                </p:oleObj>
              </mc:Choice>
              <mc:Fallback>
                <p:oleObj name="Equation" r:id="rId5" imgW="14857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6183313"/>
                        <a:ext cx="27781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9" name="Object 5"/>
          <p:cNvGraphicFramePr>
            <a:graphicFrameLocks noChangeAspect="1"/>
          </p:cNvGraphicFramePr>
          <p:nvPr/>
        </p:nvGraphicFramePr>
        <p:xfrm>
          <a:off x="1060450" y="935038"/>
          <a:ext cx="4589463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59" name="Equation" r:id="rId7" imgW="3263760" imgH="1346040" progId="Equation.3">
                  <p:embed/>
                </p:oleObj>
              </mc:Choice>
              <mc:Fallback>
                <p:oleObj name="Equation" r:id="rId7" imgW="3263760" imgH="1346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935038"/>
                        <a:ext cx="4589463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50" name="Object 6"/>
          <p:cNvGraphicFramePr>
            <a:graphicFrameLocks noChangeAspect="1"/>
          </p:cNvGraphicFramePr>
          <p:nvPr/>
        </p:nvGraphicFramePr>
        <p:xfrm>
          <a:off x="1165225" y="3068638"/>
          <a:ext cx="33083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60" name="Equation" r:id="rId9" imgW="2361960" imgH="1269720" progId="Equation.3">
                  <p:embed/>
                </p:oleObj>
              </mc:Choice>
              <mc:Fallback>
                <p:oleObj name="Equation" r:id="rId9" imgW="2361960" imgH="1269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068638"/>
                        <a:ext cx="33083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51" name="Object 7"/>
          <p:cNvGraphicFramePr>
            <a:graphicFrameLocks noChangeAspect="1"/>
          </p:cNvGraphicFramePr>
          <p:nvPr/>
        </p:nvGraphicFramePr>
        <p:xfrm>
          <a:off x="1165225" y="4811713"/>
          <a:ext cx="4067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61" name="Equation" r:id="rId11" imgW="2895480" imgH="507960" progId="Equation.3">
                  <p:embed/>
                </p:oleObj>
              </mc:Choice>
              <mc:Fallback>
                <p:oleObj name="Equation" r:id="rId11" imgW="28954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811713"/>
                        <a:ext cx="4067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552" name="Text Box 8"/>
          <p:cNvSpPr txBox="1">
            <a:spLocks noChangeArrowheads="1"/>
          </p:cNvSpPr>
          <p:nvPr/>
        </p:nvSpPr>
        <p:spPr bwMode="auto">
          <a:xfrm>
            <a:off x="5641975" y="4908550"/>
            <a:ext cx="179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Motion noise</a:t>
            </a:r>
          </a:p>
        </p:txBody>
      </p:sp>
      <p:sp>
        <p:nvSpPr>
          <p:cNvPr id="1260553" name="Text Box 9"/>
          <p:cNvSpPr txBox="1">
            <a:spLocks noChangeArrowheads="1"/>
          </p:cNvSpPr>
          <p:nvPr/>
        </p:nvSpPr>
        <p:spPr bwMode="auto">
          <a:xfrm>
            <a:off x="5594350" y="1698625"/>
            <a:ext cx="3629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Jacobian of </a:t>
            </a:r>
            <a:r>
              <a:rPr lang="en-US" altLang="en-US" sz="2000" i="1">
                <a:latin typeface="Verdana" pitchFamily="34" charset="0"/>
              </a:rPr>
              <a:t>g</a:t>
            </a:r>
            <a:r>
              <a:rPr lang="en-US" altLang="en-US" sz="2000">
                <a:latin typeface="Verdana" pitchFamily="34" charset="0"/>
              </a:rPr>
              <a:t> w.r.t location</a:t>
            </a:r>
          </a:p>
        </p:txBody>
      </p:sp>
      <p:sp>
        <p:nvSpPr>
          <p:cNvPr id="1260554" name="Text Box 10"/>
          <p:cNvSpPr txBox="1">
            <a:spLocks noChangeArrowheads="1"/>
          </p:cNvSpPr>
          <p:nvPr/>
        </p:nvSpPr>
        <p:spPr bwMode="auto">
          <a:xfrm>
            <a:off x="5670550" y="581342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Predicted mean</a:t>
            </a:r>
          </a:p>
        </p:txBody>
      </p:sp>
      <p:sp>
        <p:nvSpPr>
          <p:cNvPr id="1260555" name="Text Box 11"/>
          <p:cNvSpPr txBox="1">
            <a:spLocks noChangeArrowheads="1"/>
          </p:cNvSpPr>
          <p:nvPr/>
        </p:nvSpPr>
        <p:spPr bwMode="auto">
          <a:xfrm>
            <a:off x="5670550" y="6203950"/>
            <a:ext cx="281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Predicted covariance</a:t>
            </a:r>
          </a:p>
        </p:txBody>
      </p:sp>
      <p:sp>
        <p:nvSpPr>
          <p:cNvPr id="1260556" name="Text Box 12"/>
          <p:cNvSpPr txBox="1">
            <a:spLocks noChangeArrowheads="1"/>
          </p:cNvSpPr>
          <p:nvPr/>
        </p:nvSpPr>
        <p:spPr bwMode="auto">
          <a:xfrm>
            <a:off x="5641975" y="3717925"/>
            <a:ext cx="3514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Jacobian of </a:t>
            </a:r>
            <a:r>
              <a:rPr lang="en-US" altLang="en-US" sz="2000" i="1">
                <a:latin typeface="Verdana" pitchFamily="34" charset="0"/>
              </a:rPr>
              <a:t>g</a:t>
            </a:r>
            <a:r>
              <a:rPr lang="en-US" altLang="en-US" sz="2000">
                <a:latin typeface="Verdana" pitchFamily="34" charset="0"/>
              </a:rPr>
              <a:t> w.r.t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7E44-7451-4D9C-AE25-0C35445DAC9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61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 b="1">
                <a:solidFill>
                  <a:schemeClr val="folHlink"/>
                </a:solidFill>
              </a:rPr>
              <a:t>EKF_localization </a:t>
            </a:r>
            <a:r>
              <a:rPr lang="en-US" altLang="en-US" sz="2000"/>
              <a:t>( </a:t>
            </a:r>
            <a:r>
              <a:rPr lang="en-US" altLang="en-US" sz="2000">
                <a:latin typeface="Symbol" pitchFamily="18" charset="2"/>
              </a:rPr>
              <a:t>m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>
                <a:latin typeface="Symbol" pitchFamily="18" charset="2"/>
              </a:rPr>
              <a:t>S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 u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 z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 i="1"/>
              <a:t>m</a:t>
            </a:r>
            <a:r>
              <a:rPr lang="en-US" altLang="en-US" sz="2000"/>
              <a:t>):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en-US" sz="2000" b="1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/>
        </p:nvGraphicFramePr>
        <p:xfrm>
          <a:off x="1254125" y="5519738"/>
          <a:ext cx="23510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4" name="Equation" r:id="rId3" imgW="1257120" imgH="228600" progId="Equation.3">
                  <p:embed/>
                </p:oleObj>
              </mc:Choice>
              <mc:Fallback>
                <p:oleObj name="Equation" r:id="rId3" imgW="1257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519738"/>
                        <a:ext cx="23510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572" name="Object 4"/>
          <p:cNvGraphicFramePr>
            <a:graphicFrameLocks noChangeAspect="1"/>
          </p:cNvGraphicFramePr>
          <p:nvPr/>
        </p:nvGraphicFramePr>
        <p:xfrm>
          <a:off x="1254125" y="5992813"/>
          <a:ext cx="2041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5" name="Equation" r:id="rId5" imgW="1091880" imgH="253800" progId="Equation.3">
                  <p:embed/>
                </p:oleObj>
              </mc:Choice>
              <mc:Fallback>
                <p:oleObj name="Equation" r:id="rId5" imgW="10918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992813"/>
                        <a:ext cx="2041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573" name="Object 5"/>
          <p:cNvGraphicFramePr>
            <a:graphicFrameLocks noChangeAspect="1"/>
          </p:cNvGraphicFramePr>
          <p:nvPr/>
        </p:nvGraphicFramePr>
        <p:xfrm>
          <a:off x="1254125" y="2636838"/>
          <a:ext cx="41243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6" name="Equation" r:id="rId7" imgW="2933640" imgH="888840" progId="Equation.3">
                  <p:embed/>
                </p:oleObj>
              </mc:Choice>
              <mc:Fallback>
                <p:oleObj name="Equation" r:id="rId7" imgW="29336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636838"/>
                        <a:ext cx="41243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574" name="Object 6"/>
          <p:cNvGraphicFramePr>
            <a:graphicFrameLocks noChangeAspect="1"/>
          </p:cNvGraphicFramePr>
          <p:nvPr/>
        </p:nvGraphicFramePr>
        <p:xfrm>
          <a:off x="1254125" y="1423988"/>
          <a:ext cx="36115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7" name="Equation" r:id="rId9" imgW="2577960" imgH="558720" progId="Equation.3">
                  <p:embed/>
                </p:oleObj>
              </mc:Choice>
              <mc:Fallback>
                <p:oleObj name="Equation" r:id="rId9" imgW="257796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423988"/>
                        <a:ext cx="36115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575" name="Object 7"/>
          <p:cNvGraphicFramePr>
            <a:graphicFrameLocks noChangeAspect="1"/>
          </p:cNvGraphicFramePr>
          <p:nvPr/>
        </p:nvGraphicFramePr>
        <p:xfrm>
          <a:off x="1254125" y="4465638"/>
          <a:ext cx="2162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8" name="Equation" r:id="rId11" imgW="1104840" imgH="241200" progId="Equation.3">
                  <p:embed/>
                </p:oleObj>
              </mc:Choice>
              <mc:Fallback>
                <p:oleObj name="Equation" r:id="rId11" imgW="11048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465638"/>
                        <a:ext cx="2162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576" name="Object 8"/>
          <p:cNvGraphicFramePr>
            <a:graphicFrameLocks noChangeAspect="1"/>
          </p:cNvGraphicFramePr>
          <p:nvPr/>
        </p:nvGraphicFramePr>
        <p:xfrm>
          <a:off x="1254125" y="4999038"/>
          <a:ext cx="1635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9" name="Equation" r:id="rId13" imgW="888840" imgH="241200" progId="Equation.3">
                  <p:embed/>
                </p:oleObj>
              </mc:Choice>
              <mc:Fallback>
                <p:oleObj name="Equation" r:id="rId13" imgW="888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999038"/>
                        <a:ext cx="1635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577" name="Object 9"/>
          <p:cNvGraphicFramePr>
            <a:graphicFrameLocks noChangeAspect="1"/>
          </p:cNvGraphicFramePr>
          <p:nvPr/>
        </p:nvGraphicFramePr>
        <p:xfrm>
          <a:off x="1254125" y="3829050"/>
          <a:ext cx="1373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90" name="Equation" r:id="rId15" imgW="977760" imgH="482400" progId="Equation.3">
                  <p:embed/>
                </p:oleObj>
              </mc:Choice>
              <mc:Fallback>
                <p:oleObj name="Equation" r:id="rId15" imgW="9777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829050"/>
                        <a:ext cx="1373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5060950" y="1603375"/>
            <a:ext cx="401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Predicted measurement mean</a:t>
            </a:r>
          </a:p>
        </p:txBody>
      </p:sp>
      <p:sp>
        <p:nvSpPr>
          <p:cNvPr id="1261579" name="Text Box 11"/>
          <p:cNvSpPr txBox="1">
            <a:spLocks noChangeArrowheads="1"/>
          </p:cNvSpPr>
          <p:nvPr/>
        </p:nvSpPr>
        <p:spPr bwMode="auto">
          <a:xfrm>
            <a:off x="5041900" y="4479925"/>
            <a:ext cx="414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Pred. measurement covariance</a:t>
            </a:r>
          </a:p>
        </p:txBody>
      </p:sp>
      <p:sp>
        <p:nvSpPr>
          <p:cNvPr id="1261580" name="Text Box 12"/>
          <p:cNvSpPr txBox="1">
            <a:spLocks noChangeArrowheads="1"/>
          </p:cNvSpPr>
          <p:nvPr/>
        </p:nvSpPr>
        <p:spPr bwMode="auto">
          <a:xfrm>
            <a:off x="5070475" y="4994275"/>
            <a:ext cx="177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Kalman gain</a:t>
            </a:r>
          </a:p>
        </p:txBody>
      </p:sp>
      <p:sp>
        <p:nvSpPr>
          <p:cNvPr id="1261581" name="Text Box 13"/>
          <p:cNvSpPr txBox="1">
            <a:spLocks noChangeArrowheads="1"/>
          </p:cNvSpPr>
          <p:nvPr/>
        </p:nvSpPr>
        <p:spPr bwMode="auto">
          <a:xfrm>
            <a:off x="5070475" y="5537200"/>
            <a:ext cx="2049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Updated mean</a:t>
            </a:r>
          </a:p>
        </p:txBody>
      </p:sp>
      <p:sp>
        <p:nvSpPr>
          <p:cNvPr id="1261582" name="Text Box 14"/>
          <p:cNvSpPr txBox="1">
            <a:spLocks noChangeArrowheads="1"/>
          </p:cNvSpPr>
          <p:nvPr/>
        </p:nvSpPr>
        <p:spPr bwMode="auto">
          <a:xfrm>
            <a:off x="5070475" y="6042025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Updated covariance</a:t>
            </a:r>
          </a:p>
        </p:txBody>
      </p:sp>
      <p:sp>
        <p:nvSpPr>
          <p:cNvPr id="1261583" name="Text Box 15"/>
          <p:cNvSpPr txBox="1">
            <a:spLocks noChangeArrowheads="1"/>
          </p:cNvSpPr>
          <p:nvPr/>
        </p:nvSpPr>
        <p:spPr bwMode="auto">
          <a:xfrm>
            <a:off x="5575300" y="2974975"/>
            <a:ext cx="3630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Jacobian of </a:t>
            </a:r>
            <a:r>
              <a:rPr lang="en-US" altLang="en-US" sz="2000" i="1">
                <a:latin typeface="Verdana" pitchFamily="34" charset="0"/>
              </a:rPr>
              <a:t>h</a:t>
            </a:r>
            <a:r>
              <a:rPr lang="en-US" altLang="en-US" sz="2000">
                <a:latin typeface="Verdana" pitchFamily="34" charset="0"/>
              </a:rPr>
              <a:t> w.r.t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E7AC-7B7E-42C6-846F-316933A4FA5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EKF Prediction Step</a:t>
            </a:r>
          </a:p>
        </p:txBody>
      </p:sp>
      <p:pic>
        <p:nvPicPr>
          <p:cNvPr id="1262595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36650"/>
            <a:ext cx="3321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596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136650"/>
            <a:ext cx="3321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597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060825"/>
            <a:ext cx="3321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598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4060825"/>
            <a:ext cx="3321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D313-DBCA-4FCF-BC3B-435D11D83C4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EKF Observation Prediction Step</a:t>
            </a:r>
          </a:p>
        </p:txBody>
      </p:sp>
      <p:pic>
        <p:nvPicPr>
          <p:cNvPr id="1263619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1093788"/>
            <a:ext cx="3390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620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093788"/>
            <a:ext cx="33512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621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008438"/>
            <a:ext cx="33512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622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008438"/>
            <a:ext cx="3390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28B9-9949-435A-82D4-0E4762D0CD0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EKF Correction Step</a:t>
            </a:r>
          </a:p>
        </p:txBody>
      </p:sp>
      <p:pic>
        <p:nvPicPr>
          <p:cNvPr id="1264643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093788"/>
            <a:ext cx="3390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644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008438"/>
            <a:ext cx="3390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645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978275"/>
            <a:ext cx="3336925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646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136650"/>
            <a:ext cx="3336925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7538-92ED-4704-B72A-81ED9063AFA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Estimation Sequence (1)</a:t>
            </a:r>
          </a:p>
        </p:txBody>
      </p:sp>
      <p:pic>
        <p:nvPicPr>
          <p:cNvPr id="1265667" name="Picture 3" descr="true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741488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5668" name="Picture 4" descr="ekf-10-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1779588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A51-91CF-41C4-B6E8-D15BAFB432C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Estimation Sequence (2)</a:t>
            </a:r>
          </a:p>
        </p:txBody>
      </p:sp>
      <p:pic>
        <p:nvPicPr>
          <p:cNvPr id="1266691" name="Picture 3" descr="ek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741488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692" name="Picture 4" descr="true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31963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AA1-3F91-492B-B3FE-45C1455C1C20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1267714" name="Picture 2" descr="p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1763"/>
            <a:ext cx="6372225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Comparison to GroundTruth</a:t>
            </a:r>
          </a:p>
        </p:txBody>
      </p:sp>
      <p:pic>
        <p:nvPicPr>
          <p:cNvPr id="1267716" name="Picture 4" descr="ekf-10-path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1763"/>
            <a:ext cx="6372225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1028"/>
          <p:cNvGraphicFramePr>
            <a:graphicFrameLocks noChangeAspect="1"/>
          </p:cNvGraphicFramePr>
          <p:nvPr/>
        </p:nvGraphicFramePr>
        <p:xfrm>
          <a:off x="609600" y="1447800"/>
          <a:ext cx="5492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17" name="Equation" r:id="rId3" imgW="2641320" imgH="482400" progId="Equation.3">
                  <p:embed/>
                </p:oleObj>
              </mc:Choice>
              <mc:Fallback>
                <p:oleObj name="Equation" r:id="rId3" imgW="2641320" imgH="482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5492750" cy="1003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2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Gaussians</a:t>
            </a:r>
          </a:p>
        </p:txBody>
      </p:sp>
      <p:graphicFrame>
        <p:nvGraphicFramePr>
          <p:cNvPr id="1122310" name="Object 1030"/>
          <p:cNvGraphicFramePr>
            <a:graphicFrameLocks noChangeAspect="1"/>
          </p:cNvGraphicFramePr>
          <p:nvPr/>
        </p:nvGraphicFramePr>
        <p:xfrm>
          <a:off x="646113" y="3095625"/>
          <a:ext cx="79914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18" name="Equation" r:id="rId5" imgW="5079960" imgH="507960" progId="Equation.3">
                  <p:embed/>
                </p:oleObj>
              </mc:Choice>
              <mc:Fallback>
                <p:oleObj name="Equation" r:id="rId5" imgW="5079960" imgH="5079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095625"/>
                        <a:ext cx="7991475" cy="7985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289-8EAB-415A-B771-D3FC971DBF8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EKF Summary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>
                <a:solidFill>
                  <a:schemeClr val="folHlink"/>
                </a:solidFill>
              </a:rPr>
              <a:t>Highly efficient</a:t>
            </a:r>
            <a:r>
              <a:rPr lang="en-US" altLang="en-US"/>
              <a:t>: Polynomial in measurement dimensionality </a:t>
            </a:r>
            <a:r>
              <a:rPr lang="en-US" altLang="en-US" i="1"/>
              <a:t>k</a:t>
            </a:r>
            <a:r>
              <a:rPr lang="en-US" altLang="en-US"/>
              <a:t> and state dimensionality </a:t>
            </a:r>
            <a:r>
              <a:rPr lang="en-US" altLang="en-US" i="1"/>
              <a:t>n</a:t>
            </a:r>
            <a:r>
              <a:rPr lang="en-US" altLang="en-US"/>
              <a:t>: </a:t>
            </a:r>
            <a:br>
              <a:rPr lang="en-US" altLang="en-US"/>
            </a:br>
            <a:r>
              <a:rPr lang="en-US" altLang="en-US"/>
              <a:t>             </a:t>
            </a:r>
            <a:r>
              <a:rPr lang="en-US" altLang="en-US" i="1"/>
              <a:t>O(k</a:t>
            </a:r>
            <a:r>
              <a:rPr lang="en-US" altLang="en-US" i="1" baseline="30000"/>
              <a:t>2.376</a:t>
            </a:r>
            <a:r>
              <a:rPr lang="en-US" altLang="en-US" i="1"/>
              <a:t> + n</a:t>
            </a:r>
            <a:r>
              <a:rPr lang="en-US" altLang="en-US" i="1" baseline="30000"/>
              <a:t>2</a:t>
            </a:r>
            <a:r>
              <a:rPr lang="en-US" altLang="en-US" i="1"/>
              <a:t>)</a:t>
            </a:r>
            <a:r>
              <a:rPr lang="en-US" altLang="en-US"/>
              <a:t> </a:t>
            </a:r>
          </a:p>
          <a:p>
            <a:pPr>
              <a:spcBef>
                <a:spcPct val="10000"/>
              </a:spcBef>
            </a:pPr>
            <a:endParaRPr lang="en-US" altLang="en-US"/>
          </a:p>
          <a:p>
            <a:pPr>
              <a:spcBef>
                <a:spcPct val="10000"/>
              </a:spcBef>
            </a:pPr>
            <a:r>
              <a:rPr lang="en-US" altLang="en-US">
                <a:solidFill>
                  <a:schemeClr val="folHlink"/>
                </a:solidFill>
              </a:rPr>
              <a:t>Not optimal</a:t>
            </a:r>
            <a:r>
              <a:rPr lang="en-US" altLang="en-US"/>
              <a:t>!</a:t>
            </a:r>
          </a:p>
          <a:p>
            <a:pPr>
              <a:spcBef>
                <a:spcPct val="10000"/>
              </a:spcBef>
            </a:pPr>
            <a:r>
              <a:rPr lang="en-US" altLang="en-US"/>
              <a:t>Can </a:t>
            </a:r>
            <a:r>
              <a:rPr lang="en-US" altLang="en-US">
                <a:solidFill>
                  <a:schemeClr val="folHlink"/>
                </a:solidFill>
              </a:rPr>
              <a:t>diverge</a:t>
            </a:r>
            <a:r>
              <a:rPr lang="en-US" altLang="en-US"/>
              <a:t> if nonlinearities are large!</a:t>
            </a:r>
          </a:p>
          <a:p>
            <a:pPr>
              <a:spcBef>
                <a:spcPct val="10000"/>
              </a:spcBef>
            </a:pPr>
            <a:r>
              <a:rPr lang="en-US" altLang="en-US"/>
              <a:t>Works surprisingly well even when all assumptions are violated!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1BD0-A3BC-489A-ABC1-512804D9D8A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r>
              <a:rPr lang="en-US" altLang="en-US"/>
              <a:t>Linearization via Unscented Transform</a:t>
            </a:r>
          </a:p>
        </p:txBody>
      </p:sp>
      <p:pic>
        <p:nvPicPr>
          <p:cNvPr id="1269763" name="Picture 3" descr="ukf-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64" name="Picture 4" descr="ekf-lin-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01750"/>
            <a:ext cx="1820863" cy="2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765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/>
              <a:t>EKF</a:t>
            </a:r>
          </a:p>
        </p:txBody>
      </p:sp>
      <p:sp>
        <p:nvSpPr>
          <p:cNvPr id="1269766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/>
              <a:t>UKF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059F-92EA-426D-B9DA-FCE7FD12225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UKF Sigma-Point Estimate (2)</a:t>
            </a:r>
          </a:p>
        </p:txBody>
      </p:sp>
      <p:pic>
        <p:nvPicPr>
          <p:cNvPr id="1270787" name="Picture 3" descr="ekf-lin3-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17625"/>
            <a:ext cx="17907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788" name="Picture 4" descr="ukf-li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0789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/>
              <a:t>EKF</a:t>
            </a:r>
          </a:p>
        </p:txBody>
      </p:sp>
      <p:sp>
        <p:nvSpPr>
          <p:cNvPr id="1270790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/>
              <a:t>UKF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1B5-E5D6-4187-AC83-CE832DD1875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UKF Sigma-Point Estimate (3)</a:t>
            </a:r>
          </a:p>
        </p:txBody>
      </p:sp>
      <p:pic>
        <p:nvPicPr>
          <p:cNvPr id="1271811" name="Picture 3" descr="ekf-lin4-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39850"/>
            <a:ext cx="178117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812" name="Picture 4" descr="ukf-l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1813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/>
              <a:t>EKF</a:t>
            </a:r>
          </a:p>
        </p:txBody>
      </p:sp>
      <p:sp>
        <p:nvSpPr>
          <p:cNvPr id="1271814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/>
              <a:t>UKF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830F-F59D-4A89-A60F-B577772652C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Unscented Transform</a:t>
            </a:r>
          </a:p>
        </p:txBody>
      </p:sp>
      <p:graphicFrame>
        <p:nvGraphicFramePr>
          <p:cNvPr id="1272835" name="Object 3"/>
          <p:cNvGraphicFramePr>
            <a:graphicFrameLocks noChangeAspect="1"/>
          </p:cNvGraphicFramePr>
          <p:nvPr/>
        </p:nvGraphicFramePr>
        <p:xfrm>
          <a:off x="582613" y="1801813"/>
          <a:ext cx="83978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1" name="Equation" r:id="rId3" imgW="4457520" imgH="838080" progId="Equation.3">
                  <p:embed/>
                </p:oleObj>
              </mc:Choice>
              <mc:Fallback>
                <p:oleObj name="Equation" r:id="rId3" imgW="445752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801813"/>
                        <a:ext cx="83978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2836" name="Text Box 4"/>
          <p:cNvSpPr txBox="1">
            <a:spLocks noChangeArrowheads="1"/>
          </p:cNvSpPr>
          <p:nvPr/>
        </p:nvSpPr>
        <p:spPr bwMode="auto">
          <a:xfrm>
            <a:off x="1171575" y="1336675"/>
            <a:ext cx="571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 sz="2000"/>
              <a:t>Sigma points                               Weights </a:t>
            </a:r>
          </a:p>
        </p:txBody>
      </p:sp>
      <p:graphicFrame>
        <p:nvGraphicFramePr>
          <p:cNvPr id="1272837" name="Object 5"/>
          <p:cNvGraphicFramePr>
            <a:graphicFrameLocks noChangeAspect="1"/>
          </p:cNvGraphicFramePr>
          <p:nvPr/>
        </p:nvGraphicFramePr>
        <p:xfrm>
          <a:off x="574675" y="3892550"/>
          <a:ext cx="1566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2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92550"/>
                        <a:ext cx="15668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2838" name="Object 6"/>
          <p:cNvGraphicFramePr>
            <a:graphicFrameLocks noChangeAspect="1"/>
          </p:cNvGraphicFramePr>
          <p:nvPr/>
        </p:nvGraphicFramePr>
        <p:xfrm>
          <a:off x="565150" y="5000625"/>
          <a:ext cx="3405188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3" name="Equation" r:id="rId7" imgW="1714320" imgH="888840" progId="Equation.3">
                  <p:embed/>
                </p:oleObj>
              </mc:Choice>
              <mc:Fallback>
                <p:oleObj name="Equation" r:id="rId7" imgW="171432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000625"/>
                        <a:ext cx="3405188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2839" name="Text Box 7"/>
          <p:cNvSpPr txBox="1">
            <a:spLocks noChangeArrowheads="1"/>
          </p:cNvSpPr>
          <p:nvPr/>
        </p:nvSpPr>
        <p:spPr bwMode="auto">
          <a:xfrm>
            <a:off x="466725" y="3462338"/>
            <a:ext cx="6030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altLang="en-US" sz="2000"/>
              <a:t>Pass sigma points through nonlinear function</a:t>
            </a:r>
          </a:p>
        </p:txBody>
      </p:sp>
      <p:sp>
        <p:nvSpPr>
          <p:cNvPr id="1272840" name="Text Box 8"/>
          <p:cNvSpPr txBox="1">
            <a:spLocks noChangeArrowheads="1"/>
          </p:cNvSpPr>
          <p:nvPr/>
        </p:nvSpPr>
        <p:spPr bwMode="auto">
          <a:xfrm>
            <a:off x="457200" y="4576763"/>
            <a:ext cx="6030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altLang="en-US" sz="2000"/>
              <a:t>Recover mean and 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E17E-2F67-471D-A7A7-DD5A9D3C653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UKF_localization </a:t>
            </a:r>
            <a:r>
              <a:rPr lang="en-US" altLang="en-US" sz="1800"/>
              <a:t>( </a:t>
            </a:r>
            <a:r>
              <a:rPr lang="en-US" altLang="en-US" sz="1800">
                <a:latin typeface="Symbol" pitchFamily="18" charset="2"/>
              </a:rPr>
              <a:t>m</a:t>
            </a:r>
            <a:r>
              <a:rPr lang="en-US" altLang="en-US" sz="1800" i="1" baseline="-25000"/>
              <a:t>t-1</a:t>
            </a:r>
            <a:r>
              <a:rPr lang="en-US" altLang="en-US" sz="1800" i="1"/>
              <a:t>,</a:t>
            </a:r>
            <a:r>
              <a:rPr lang="en-US" altLang="en-US" sz="1800" i="1" baseline="-25000"/>
              <a:t> </a:t>
            </a:r>
            <a:r>
              <a:rPr lang="en-US" altLang="en-US" sz="1800">
                <a:latin typeface="Symbol" pitchFamily="18" charset="2"/>
              </a:rPr>
              <a:t>S</a:t>
            </a:r>
            <a:r>
              <a:rPr lang="en-US" altLang="en-US" sz="1800" i="1" baseline="-25000"/>
              <a:t>t-1</a:t>
            </a:r>
            <a:r>
              <a:rPr lang="en-US" altLang="en-US" sz="1800" i="1"/>
              <a:t>, u</a:t>
            </a:r>
            <a:r>
              <a:rPr lang="en-US" altLang="en-US" sz="1800" i="1" baseline="-25000"/>
              <a:t>t</a:t>
            </a:r>
            <a:r>
              <a:rPr lang="en-US" altLang="en-US" sz="1800" i="1"/>
              <a:t>, z</a:t>
            </a:r>
            <a:r>
              <a:rPr lang="en-US" altLang="en-US" sz="1800" i="1" baseline="-25000"/>
              <a:t>t</a:t>
            </a:r>
            <a:r>
              <a:rPr lang="en-US" altLang="en-US" sz="1800" i="1"/>
              <a:t>,</a:t>
            </a:r>
            <a:r>
              <a:rPr lang="en-US" altLang="en-US" sz="1800" i="1" baseline="-25000"/>
              <a:t> </a:t>
            </a:r>
            <a:r>
              <a:rPr lang="en-US" altLang="en-US" sz="1800" i="1"/>
              <a:t>m</a:t>
            </a:r>
            <a:r>
              <a:rPr lang="en-US" altLang="en-US" sz="1800"/>
              <a:t>):</a:t>
            </a:r>
            <a:br>
              <a:rPr lang="en-US" altLang="en-US" sz="1800"/>
            </a:br>
            <a:endParaRPr lang="en-US" altLang="en-US" sz="1800"/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en-US" sz="1800" b="1"/>
              <a:t>Prediction:</a:t>
            </a: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en-US" sz="1600" b="1">
              <a:latin typeface="Symbol" pitchFamily="18" charset="2"/>
            </a:endParaRP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en-US" sz="1600" b="1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> </a:t>
            </a:r>
          </a:p>
        </p:txBody>
      </p:sp>
      <p:graphicFrame>
        <p:nvGraphicFramePr>
          <p:cNvPr id="1273859" name="Object 3"/>
          <p:cNvGraphicFramePr>
            <a:graphicFrameLocks noChangeAspect="1"/>
          </p:cNvGraphicFramePr>
          <p:nvPr/>
        </p:nvGraphicFramePr>
        <p:xfrm>
          <a:off x="1050925" y="1068388"/>
          <a:ext cx="4067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75" name="Equation" r:id="rId3" imgW="2895480" imgH="507960" progId="Equation.3">
                  <p:embed/>
                </p:oleObj>
              </mc:Choice>
              <mc:Fallback>
                <p:oleObj name="Equation" r:id="rId3" imgW="289548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068388"/>
                        <a:ext cx="4067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0" name="Object 4"/>
          <p:cNvGraphicFramePr>
            <a:graphicFrameLocks noChangeAspect="1"/>
          </p:cNvGraphicFramePr>
          <p:nvPr/>
        </p:nvGraphicFramePr>
        <p:xfrm>
          <a:off x="1082675" y="1876425"/>
          <a:ext cx="1373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76" name="Equation" r:id="rId5" imgW="977760" imgH="482400" progId="Equation.3">
                  <p:embed/>
                </p:oleObj>
              </mc:Choice>
              <mc:Fallback>
                <p:oleObj name="Equation" r:id="rId5" imgW="977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876425"/>
                        <a:ext cx="1373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1" name="Object 5"/>
          <p:cNvGraphicFramePr>
            <a:graphicFrameLocks noChangeAspect="1"/>
          </p:cNvGraphicFramePr>
          <p:nvPr/>
        </p:nvGraphicFramePr>
        <p:xfrm>
          <a:off x="1033463" y="2638425"/>
          <a:ext cx="25288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77" name="Equation" r:id="rId7" imgW="1714320" imgH="253800" progId="Equation.3">
                  <p:embed/>
                </p:oleObj>
              </mc:Choice>
              <mc:Fallback>
                <p:oleObj name="Equation" r:id="rId7" imgW="17143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638425"/>
                        <a:ext cx="25288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2" name="Object 6"/>
          <p:cNvGraphicFramePr>
            <a:graphicFrameLocks noChangeAspect="1"/>
          </p:cNvGraphicFramePr>
          <p:nvPr/>
        </p:nvGraphicFramePr>
        <p:xfrm>
          <a:off x="1071563" y="3108325"/>
          <a:ext cx="20970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78" name="Equation" r:id="rId9" imgW="1422360" imgH="711000" progId="Equation.3">
                  <p:embed/>
                </p:oleObj>
              </mc:Choice>
              <mc:Fallback>
                <p:oleObj name="Equation" r:id="rId9" imgW="14223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108325"/>
                        <a:ext cx="20970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3" name="Object 7"/>
          <p:cNvGraphicFramePr>
            <a:graphicFrameLocks noChangeAspect="1"/>
          </p:cNvGraphicFramePr>
          <p:nvPr/>
        </p:nvGraphicFramePr>
        <p:xfrm>
          <a:off x="1062038" y="4098925"/>
          <a:ext cx="48466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79" name="Equation" r:id="rId11" imgW="2590560" imgH="291960" progId="Equation.3">
                  <p:embed/>
                </p:oleObj>
              </mc:Choice>
              <mc:Fallback>
                <p:oleObj name="Equation" r:id="rId11" imgW="2590560" imgH="29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098925"/>
                        <a:ext cx="48466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4" name="Object 8"/>
          <p:cNvGraphicFramePr>
            <a:graphicFrameLocks noChangeAspect="1"/>
          </p:cNvGraphicFramePr>
          <p:nvPr/>
        </p:nvGraphicFramePr>
        <p:xfrm>
          <a:off x="1068388" y="4670425"/>
          <a:ext cx="23764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80" name="Equation" r:id="rId13" imgW="1269720" imgH="241200" progId="Equation.3">
                  <p:embed/>
                </p:oleObj>
              </mc:Choice>
              <mc:Fallback>
                <p:oleObj name="Equation" r:id="rId13" imgW="12697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670425"/>
                        <a:ext cx="23764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5" name="Object 9"/>
          <p:cNvGraphicFramePr>
            <a:graphicFrameLocks noChangeAspect="1"/>
          </p:cNvGraphicFramePr>
          <p:nvPr/>
        </p:nvGraphicFramePr>
        <p:xfrm>
          <a:off x="1071563" y="5983288"/>
          <a:ext cx="38592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81" name="Equation" r:id="rId15" imgW="1942920" imgH="431640" progId="Equation.3">
                  <p:embed/>
                </p:oleObj>
              </mc:Choice>
              <mc:Fallback>
                <p:oleObj name="Equation" r:id="rId15" imgW="19429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983288"/>
                        <a:ext cx="385921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6" name="Object 10"/>
          <p:cNvGraphicFramePr>
            <a:graphicFrameLocks noChangeAspect="1"/>
          </p:cNvGraphicFramePr>
          <p:nvPr/>
        </p:nvGraphicFramePr>
        <p:xfrm>
          <a:off x="1095375" y="5148263"/>
          <a:ext cx="1866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82" name="Equation" r:id="rId17" imgW="939600" imgH="431640" progId="Equation.3">
                  <p:embed/>
                </p:oleObj>
              </mc:Choice>
              <mc:Fallback>
                <p:oleObj name="Equation" r:id="rId17" imgW="939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148263"/>
                        <a:ext cx="18669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3867" name="Text Box 11"/>
          <p:cNvSpPr txBox="1">
            <a:spLocks noChangeArrowheads="1"/>
          </p:cNvSpPr>
          <p:nvPr/>
        </p:nvSpPr>
        <p:spPr bwMode="auto">
          <a:xfrm>
            <a:off x="5441950" y="1165225"/>
            <a:ext cx="179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Motion noise</a:t>
            </a:r>
          </a:p>
        </p:txBody>
      </p:sp>
      <p:sp>
        <p:nvSpPr>
          <p:cNvPr id="1273868" name="Text Box 12"/>
          <p:cNvSpPr txBox="1">
            <a:spLocks noChangeArrowheads="1"/>
          </p:cNvSpPr>
          <p:nvPr/>
        </p:nvSpPr>
        <p:spPr bwMode="auto">
          <a:xfrm>
            <a:off x="5441950" y="1984375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Measurement noise</a:t>
            </a:r>
          </a:p>
        </p:txBody>
      </p:sp>
      <p:sp>
        <p:nvSpPr>
          <p:cNvPr id="1273869" name="Text Box 13"/>
          <p:cNvSpPr txBox="1">
            <a:spLocks noChangeArrowheads="1"/>
          </p:cNvSpPr>
          <p:nvPr/>
        </p:nvSpPr>
        <p:spPr bwMode="auto">
          <a:xfrm>
            <a:off x="5441950" y="2527300"/>
            <a:ext cx="316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Augmented state mean</a:t>
            </a:r>
          </a:p>
        </p:txBody>
      </p:sp>
      <p:sp>
        <p:nvSpPr>
          <p:cNvPr id="1273870" name="Text Box 14"/>
          <p:cNvSpPr txBox="1">
            <a:spLocks noChangeArrowheads="1"/>
          </p:cNvSpPr>
          <p:nvPr/>
        </p:nvSpPr>
        <p:spPr bwMode="auto">
          <a:xfrm>
            <a:off x="5441950" y="3336925"/>
            <a:ext cx="309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Augmented covariance</a:t>
            </a:r>
          </a:p>
        </p:txBody>
      </p:sp>
      <p:sp>
        <p:nvSpPr>
          <p:cNvPr id="1273871" name="Text Box 15"/>
          <p:cNvSpPr txBox="1">
            <a:spLocks noChangeArrowheads="1"/>
          </p:cNvSpPr>
          <p:nvPr/>
        </p:nvSpPr>
        <p:spPr bwMode="auto">
          <a:xfrm>
            <a:off x="5461000" y="4175125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                  </a:t>
            </a: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Sigma points</a:t>
            </a:r>
          </a:p>
        </p:txBody>
      </p:sp>
      <p:sp>
        <p:nvSpPr>
          <p:cNvPr id="1273872" name="Text Box 16"/>
          <p:cNvSpPr txBox="1">
            <a:spLocks noChangeArrowheads="1"/>
          </p:cNvSpPr>
          <p:nvPr/>
        </p:nvSpPr>
        <p:spPr bwMode="auto">
          <a:xfrm>
            <a:off x="5470525" y="4641850"/>
            <a:ext cx="348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Prediction of sigma points</a:t>
            </a:r>
          </a:p>
        </p:txBody>
      </p:sp>
      <p:sp>
        <p:nvSpPr>
          <p:cNvPr id="1273873" name="Text Box 17"/>
          <p:cNvSpPr txBox="1">
            <a:spLocks noChangeArrowheads="1"/>
          </p:cNvSpPr>
          <p:nvPr/>
        </p:nvSpPr>
        <p:spPr bwMode="auto">
          <a:xfrm>
            <a:off x="5470525" y="533717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Predicted mean</a:t>
            </a:r>
          </a:p>
        </p:txBody>
      </p:sp>
      <p:sp>
        <p:nvSpPr>
          <p:cNvPr id="1273874" name="Text Box 18"/>
          <p:cNvSpPr txBox="1">
            <a:spLocks noChangeArrowheads="1"/>
          </p:cNvSpPr>
          <p:nvPr/>
        </p:nvSpPr>
        <p:spPr bwMode="auto">
          <a:xfrm>
            <a:off x="5470525" y="6156325"/>
            <a:ext cx="281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Predicted 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9F89-7BF7-4798-AEF9-3484A4B7F9C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UKF_localization </a:t>
            </a:r>
            <a:r>
              <a:rPr lang="en-US" altLang="en-US" sz="1800"/>
              <a:t>( </a:t>
            </a:r>
            <a:r>
              <a:rPr lang="en-US" altLang="en-US" sz="1800">
                <a:latin typeface="Symbol" pitchFamily="18" charset="2"/>
              </a:rPr>
              <a:t>m</a:t>
            </a:r>
            <a:r>
              <a:rPr lang="en-US" altLang="en-US" sz="1800" i="1" baseline="-25000"/>
              <a:t>t-1</a:t>
            </a:r>
            <a:r>
              <a:rPr lang="en-US" altLang="en-US" sz="1800" i="1"/>
              <a:t>,</a:t>
            </a:r>
            <a:r>
              <a:rPr lang="en-US" altLang="en-US" sz="1800" i="1" baseline="-25000"/>
              <a:t> </a:t>
            </a:r>
            <a:r>
              <a:rPr lang="en-US" altLang="en-US" sz="1800">
                <a:latin typeface="Symbol" pitchFamily="18" charset="2"/>
              </a:rPr>
              <a:t>S</a:t>
            </a:r>
            <a:r>
              <a:rPr lang="en-US" altLang="en-US" sz="1800" i="1" baseline="-25000"/>
              <a:t>t-1</a:t>
            </a:r>
            <a:r>
              <a:rPr lang="en-US" altLang="en-US" sz="1800" i="1"/>
              <a:t>, u</a:t>
            </a:r>
            <a:r>
              <a:rPr lang="en-US" altLang="en-US" sz="1800" i="1" baseline="-25000"/>
              <a:t>t</a:t>
            </a:r>
            <a:r>
              <a:rPr lang="en-US" altLang="en-US" sz="1800" i="1"/>
              <a:t>, z</a:t>
            </a:r>
            <a:r>
              <a:rPr lang="en-US" altLang="en-US" sz="1800" i="1" baseline="-25000"/>
              <a:t>t</a:t>
            </a:r>
            <a:r>
              <a:rPr lang="en-US" altLang="en-US" sz="1800" i="1"/>
              <a:t>,</a:t>
            </a:r>
            <a:r>
              <a:rPr lang="en-US" altLang="en-US" sz="1800" i="1" baseline="-25000"/>
              <a:t> </a:t>
            </a:r>
            <a:r>
              <a:rPr lang="en-US" altLang="en-US" sz="1800" i="1"/>
              <a:t>m</a:t>
            </a:r>
            <a:r>
              <a:rPr lang="en-US" altLang="en-US" sz="1800"/>
              <a:t>):</a:t>
            </a:r>
            <a:br>
              <a:rPr lang="en-US" altLang="en-US" sz="1800"/>
            </a:br>
            <a:endParaRPr lang="en-US" altLang="en-US" sz="1800"/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r>
              <a:rPr lang="en-US" altLang="en-US" sz="1800" b="1"/>
              <a:t>Correction:</a:t>
            </a: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en-US" sz="1600" b="1">
              <a:latin typeface="Symbol" pitchFamily="18" charset="2"/>
            </a:endParaRPr>
          </a:p>
          <a:p>
            <a:pPr marL="609600" indent="-609600">
              <a:lnSpc>
                <a:spcPct val="80000"/>
              </a:lnSpc>
              <a:buSzTx/>
              <a:buFontTx/>
              <a:buNone/>
            </a:pPr>
            <a:endParaRPr lang="en-US" altLang="en-US" sz="1600" b="1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None/>
            </a:pPr>
            <a:r>
              <a:rPr lang="en-US" altLang="en-US" sz="1800"/>
              <a:t> </a:t>
            </a:r>
          </a:p>
        </p:txBody>
      </p:sp>
      <p:graphicFrame>
        <p:nvGraphicFramePr>
          <p:cNvPr id="1274883" name="Object 3"/>
          <p:cNvGraphicFramePr>
            <a:graphicFrameLocks noChangeAspect="1"/>
          </p:cNvGraphicFramePr>
          <p:nvPr/>
        </p:nvGraphicFramePr>
        <p:xfrm>
          <a:off x="819150" y="1155700"/>
          <a:ext cx="1854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97" name="Equation" r:id="rId3" imgW="990360" imgH="241200" progId="Equation.3">
                  <p:embed/>
                </p:oleObj>
              </mc:Choice>
              <mc:Fallback>
                <p:oleObj name="Equation" r:id="rId3" imgW="990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155700"/>
                        <a:ext cx="1854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884" name="Object 4"/>
          <p:cNvGraphicFramePr>
            <a:graphicFrameLocks noChangeAspect="1"/>
          </p:cNvGraphicFramePr>
          <p:nvPr/>
        </p:nvGraphicFramePr>
        <p:xfrm>
          <a:off x="819150" y="1766888"/>
          <a:ext cx="18176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98" name="Equation" r:id="rId5" imgW="914400" imgH="431640" progId="Equation.3">
                  <p:embed/>
                </p:oleObj>
              </mc:Choice>
              <mc:Fallback>
                <p:oleObj name="Equation" r:id="rId5" imgW="914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766888"/>
                        <a:ext cx="18176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5041900" y="1165225"/>
            <a:ext cx="3624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Measurement sigma points</a:t>
            </a:r>
          </a:p>
        </p:txBody>
      </p:sp>
      <p:sp>
        <p:nvSpPr>
          <p:cNvPr id="1274886" name="Text Box 6"/>
          <p:cNvSpPr txBox="1">
            <a:spLocks noChangeArrowheads="1"/>
          </p:cNvSpPr>
          <p:nvPr/>
        </p:nvSpPr>
        <p:spPr bwMode="auto">
          <a:xfrm>
            <a:off x="5060950" y="1955800"/>
            <a:ext cx="401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Predicted measurement mean</a:t>
            </a:r>
          </a:p>
        </p:txBody>
      </p:sp>
      <p:sp>
        <p:nvSpPr>
          <p:cNvPr id="1274887" name="Text Box 7"/>
          <p:cNvSpPr txBox="1">
            <a:spLocks noChangeArrowheads="1"/>
          </p:cNvSpPr>
          <p:nvPr/>
        </p:nvSpPr>
        <p:spPr bwMode="auto">
          <a:xfrm>
            <a:off x="5041900" y="2813050"/>
            <a:ext cx="414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Pred. measurement covariance</a:t>
            </a:r>
          </a:p>
        </p:txBody>
      </p:sp>
      <p:sp>
        <p:nvSpPr>
          <p:cNvPr id="1274888" name="Text Box 8"/>
          <p:cNvSpPr txBox="1">
            <a:spLocks noChangeArrowheads="1"/>
          </p:cNvSpPr>
          <p:nvPr/>
        </p:nvSpPr>
        <p:spPr bwMode="auto">
          <a:xfrm>
            <a:off x="5041900" y="3736975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Cross-covariance</a:t>
            </a:r>
          </a:p>
        </p:txBody>
      </p:sp>
      <p:sp>
        <p:nvSpPr>
          <p:cNvPr id="1274889" name="Text Box 9"/>
          <p:cNvSpPr txBox="1">
            <a:spLocks noChangeArrowheads="1"/>
          </p:cNvSpPr>
          <p:nvPr/>
        </p:nvSpPr>
        <p:spPr bwMode="auto">
          <a:xfrm>
            <a:off x="5070475" y="4641850"/>
            <a:ext cx="177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Kalman gain</a:t>
            </a:r>
          </a:p>
        </p:txBody>
      </p:sp>
      <p:sp>
        <p:nvSpPr>
          <p:cNvPr id="1274890" name="Text Box 10"/>
          <p:cNvSpPr txBox="1">
            <a:spLocks noChangeArrowheads="1"/>
          </p:cNvSpPr>
          <p:nvPr/>
        </p:nvSpPr>
        <p:spPr bwMode="auto">
          <a:xfrm>
            <a:off x="5070475" y="5337175"/>
            <a:ext cx="2049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Updated mean</a:t>
            </a:r>
          </a:p>
        </p:txBody>
      </p:sp>
      <p:sp>
        <p:nvSpPr>
          <p:cNvPr id="1274891" name="Text Box 11"/>
          <p:cNvSpPr txBox="1">
            <a:spLocks noChangeArrowheads="1"/>
          </p:cNvSpPr>
          <p:nvPr/>
        </p:nvSpPr>
        <p:spPr bwMode="auto">
          <a:xfrm>
            <a:off x="5070475" y="6156325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Updated covariance</a:t>
            </a:r>
          </a:p>
        </p:txBody>
      </p:sp>
      <p:graphicFrame>
        <p:nvGraphicFramePr>
          <p:cNvPr id="1274892" name="Object 12"/>
          <p:cNvGraphicFramePr>
            <a:graphicFrameLocks noChangeAspect="1"/>
          </p:cNvGraphicFramePr>
          <p:nvPr/>
        </p:nvGraphicFramePr>
        <p:xfrm>
          <a:off x="819150" y="2652713"/>
          <a:ext cx="37115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99" name="Equation" r:id="rId7" imgW="1866600" imgH="431640" progId="Equation.3">
                  <p:embed/>
                </p:oleObj>
              </mc:Choice>
              <mc:Fallback>
                <p:oleObj name="Equation" r:id="rId7" imgW="18666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652713"/>
                        <a:ext cx="37115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893" name="Object 13"/>
          <p:cNvGraphicFramePr>
            <a:graphicFrameLocks noChangeAspect="1"/>
          </p:cNvGraphicFramePr>
          <p:nvPr/>
        </p:nvGraphicFramePr>
        <p:xfrm>
          <a:off x="819150" y="3548063"/>
          <a:ext cx="39401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00" name="Equation" r:id="rId9" imgW="1981080" imgH="431640" progId="Equation.3">
                  <p:embed/>
                </p:oleObj>
              </mc:Choice>
              <mc:Fallback>
                <p:oleObj name="Equation" r:id="rId9" imgW="19810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48063"/>
                        <a:ext cx="39401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894" name="Object 14"/>
          <p:cNvGraphicFramePr>
            <a:graphicFrameLocks noChangeAspect="1"/>
          </p:cNvGraphicFramePr>
          <p:nvPr/>
        </p:nvGraphicFramePr>
        <p:xfrm>
          <a:off x="819150" y="4591050"/>
          <a:ext cx="18875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01" name="Equation" r:id="rId11" imgW="799920" imgH="253800" progId="Equation.3">
                  <p:embed/>
                </p:oleObj>
              </mc:Choice>
              <mc:Fallback>
                <p:oleObj name="Equation" r:id="rId11" imgW="79992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591050"/>
                        <a:ext cx="18875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895" name="Object 15"/>
          <p:cNvGraphicFramePr>
            <a:graphicFrameLocks noChangeAspect="1"/>
          </p:cNvGraphicFramePr>
          <p:nvPr/>
        </p:nvGraphicFramePr>
        <p:xfrm>
          <a:off x="819150" y="5303838"/>
          <a:ext cx="29654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02" name="Equation" r:id="rId13" imgW="1257120" imgH="228600" progId="Equation.3">
                  <p:embed/>
                </p:oleObj>
              </mc:Choice>
              <mc:Fallback>
                <p:oleObj name="Equation" r:id="rId13" imgW="12571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303838"/>
                        <a:ext cx="29654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896" name="Object 16"/>
          <p:cNvGraphicFramePr>
            <a:graphicFrameLocks noChangeAspect="1"/>
          </p:cNvGraphicFramePr>
          <p:nvPr/>
        </p:nvGraphicFramePr>
        <p:xfrm>
          <a:off x="819150" y="6029325"/>
          <a:ext cx="25463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03" name="Equation" r:id="rId15" imgW="1079280" imgH="253800" progId="Equation.3">
                  <p:embed/>
                </p:oleObj>
              </mc:Choice>
              <mc:Fallback>
                <p:oleObj name="Equation" r:id="rId15" imgW="107928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6029325"/>
                        <a:ext cx="25463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A482-43DA-4F27-9048-E971F482FF0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en-US" sz="2400" b="1">
                <a:solidFill>
                  <a:schemeClr val="folHlink"/>
                </a:solidFill>
              </a:rPr>
              <a:t>EKF_localization </a:t>
            </a:r>
            <a:r>
              <a:rPr lang="en-US" altLang="en-US" sz="2000"/>
              <a:t>( </a:t>
            </a:r>
            <a:r>
              <a:rPr lang="en-US" altLang="en-US" sz="2000">
                <a:latin typeface="Symbol" pitchFamily="18" charset="2"/>
              </a:rPr>
              <a:t>m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>
                <a:latin typeface="Symbol" pitchFamily="18" charset="2"/>
              </a:rPr>
              <a:t>S</a:t>
            </a:r>
            <a:r>
              <a:rPr lang="en-US" altLang="en-US" sz="2000" i="1" baseline="-25000"/>
              <a:t>t-1</a:t>
            </a:r>
            <a:r>
              <a:rPr lang="en-US" altLang="en-US" sz="2000" i="1"/>
              <a:t>, u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 z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</a:t>
            </a:r>
            <a:r>
              <a:rPr lang="en-US" altLang="en-US" sz="2000" i="1" baseline="-25000"/>
              <a:t> </a:t>
            </a:r>
            <a:r>
              <a:rPr lang="en-US" altLang="en-US" sz="2000" i="1"/>
              <a:t>m</a:t>
            </a:r>
            <a:r>
              <a:rPr lang="en-US" altLang="en-US" sz="2000"/>
              <a:t>):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b="1"/>
              <a:t>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en-US" sz="2000" b="1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400"/>
              <a:t> </a:t>
            </a:r>
          </a:p>
        </p:txBody>
      </p:sp>
      <p:graphicFrame>
        <p:nvGraphicFramePr>
          <p:cNvPr id="1275907" name="Object 3"/>
          <p:cNvGraphicFramePr>
            <a:graphicFrameLocks noChangeAspect="1"/>
          </p:cNvGraphicFramePr>
          <p:nvPr/>
        </p:nvGraphicFramePr>
        <p:xfrm>
          <a:off x="1254125" y="5519738"/>
          <a:ext cx="23510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0" name="Equation" r:id="rId4" imgW="1257120" imgH="228600" progId="Equation.3">
                  <p:embed/>
                </p:oleObj>
              </mc:Choice>
              <mc:Fallback>
                <p:oleObj name="Equation" r:id="rId4" imgW="1257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519738"/>
                        <a:ext cx="23510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08" name="Object 4"/>
          <p:cNvGraphicFramePr>
            <a:graphicFrameLocks noChangeAspect="1"/>
          </p:cNvGraphicFramePr>
          <p:nvPr/>
        </p:nvGraphicFramePr>
        <p:xfrm>
          <a:off x="1254125" y="5992813"/>
          <a:ext cx="2041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1" name="Equation" r:id="rId6" imgW="1091880" imgH="253800" progId="Equation.3">
                  <p:embed/>
                </p:oleObj>
              </mc:Choice>
              <mc:Fallback>
                <p:oleObj name="Equation" r:id="rId6" imgW="10918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992813"/>
                        <a:ext cx="2041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09" name="Object 5"/>
          <p:cNvGraphicFramePr>
            <a:graphicFrameLocks noChangeAspect="1"/>
          </p:cNvGraphicFramePr>
          <p:nvPr/>
        </p:nvGraphicFramePr>
        <p:xfrm>
          <a:off x="1254125" y="2636838"/>
          <a:ext cx="41243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2" name="Equation" r:id="rId8" imgW="2933640" imgH="888840" progId="Equation.3">
                  <p:embed/>
                </p:oleObj>
              </mc:Choice>
              <mc:Fallback>
                <p:oleObj name="Equation" r:id="rId8" imgW="29336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636838"/>
                        <a:ext cx="41243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10" name="Object 6"/>
          <p:cNvGraphicFramePr>
            <a:graphicFrameLocks noChangeAspect="1"/>
          </p:cNvGraphicFramePr>
          <p:nvPr/>
        </p:nvGraphicFramePr>
        <p:xfrm>
          <a:off x="1254125" y="1423988"/>
          <a:ext cx="36115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3" name="Equation" r:id="rId10" imgW="2577960" imgH="558720" progId="Equation.3">
                  <p:embed/>
                </p:oleObj>
              </mc:Choice>
              <mc:Fallback>
                <p:oleObj name="Equation" r:id="rId10" imgW="257796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423988"/>
                        <a:ext cx="36115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11" name="Object 7"/>
          <p:cNvGraphicFramePr>
            <a:graphicFrameLocks noChangeAspect="1"/>
          </p:cNvGraphicFramePr>
          <p:nvPr/>
        </p:nvGraphicFramePr>
        <p:xfrm>
          <a:off x="1254125" y="4465638"/>
          <a:ext cx="2162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4" name="Equation" r:id="rId12" imgW="1104840" imgH="241200" progId="Equation.3">
                  <p:embed/>
                </p:oleObj>
              </mc:Choice>
              <mc:Fallback>
                <p:oleObj name="Equation" r:id="rId12" imgW="11048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465638"/>
                        <a:ext cx="2162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12" name="Object 8"/>
          <p:cNvGraphicFramePr>
            <a:graphicFrameLocks noChangeAspect="1"/>
          </p:cNvGraphicFramePr>
          <p:nvPr/>
        </p:nvGraphicFramePr>
        <p:xfrm>
          <a:off x="1254125" y="4999038"/>
          <a:ext cx="1635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5" name="Equation" r:id="rId14" imgW="888840" imgH="241200" progId="Equation.3">
                  <p:embed/>
                </p:oleObj>
              </mc:Choice>
              <mc:Fallback>
                <p:oleObj name="Equation" r:id="rId14" imgW="888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999038"/>
                        <a:ext cx="1635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13" name="Object 9"/>
          <p:cNvGraphicFramePr>
            <a:graphicFrameLocks noChangeAspect="1"/>
          </p:cNvGraphicFramePr>
          <p:nvPr/>
        </p:nvGraphicFramePr>
        <p:xfrm>
          <a:off x="1254125" y="3829050"/>
          <a:ext cx="1373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26" name="Equation" r:id="rId16" imgW="977760" imgH="482400" progId="Equation.3">
                  <p:embed/>
                </p:oleObj>
              </mc:Choice>
              <mc:Fallback>
                <p:oleObj name="Equation" r:id="rId16" imgW="9777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829050"/>
                        <a:ext cx="1373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5914" name="Text Box 10"/>
          <p:cNvSpPr txBox="1">
            <a:spLocks noChangeArrowheads="1"/>
          </p:cNvSpPr>
          <p:nvPr/>
        </p:nvSpPr>
        <p:spPr bwMode="auto">
          <a:xfrm>
            <a:off x="5060950" y="1603375"/>
            <a:ext cx="401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Predicted measurement mean</a:t>
            </a:r>
          </a:p>
        </p:txBody>
      </p:sp>
      <p:sp>
        <p:nvSpPr>
          <p:cNvPr id="1275915" name="Text Box 11"/>
          <p:cNvSpPr txBox="1">
            <a:spLocks noChangeArrowheads="1"/>
          </p:cNvSpPr>
          <p:nvPr/>
        </p:nvSpPr>
        <p:spPr bwMode="auto">
          <a:xfrm>
            <a:off x="5041900" y="4479925"/>
            <a:ext cx="414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Pred. measurement covariance</a:t>
            </a:r>
          </a:p>
        </p:txBody>
      </p:sp>
      <p:sp>
        <p:nvSpPr>
          <p:cNvPr id="1275916" name="Text Box 12"/>
          <p:cNvSpPr txBox="1">
            <a:spLocks noChangeArrowheads="1"/>
          </p:cNvSpPr>
          <p:nvPr/>
        </p:nvSpPr>
        <p:spPr bwMode="auto">
          <a:xfrm>
            <a:off x="5070475" y="4994275"/>
            <a:ext cx="177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Kalman gain</a:t>
            </a:r>
          </a:p>
        </p:txBody>
      </p:sp>
      <p:sp>
        <p:nvSpPr>
          <p:cNvPr id="1275917" name="Text Box 13"/>
          <p:cNvSpPr txBox="1">
            <a:spLocks noChangeArrowheads="1"/>
          </p:cNvSpPr>
          <p:nvPr/>
        </p:nvSpPr>
        <p:spPr bwMode="auto">
          <a:xfrm>
            <a:off x="5070475" y="5537200"/>
            <a:ext cx="2049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Updated mean</a:t>
            </a:r>
          </a:p>
        </p:txBody>
      </p:sp>
      <p:sp>
        <p:nvSpPr>
          <p:cNvPr id="1275918" name="Text Box 14"/>
          <p:cNvSpPr txBox="1">
            <a:spLocks noChangeArrowheads="1"/>
          </p:cNvSpPr>
          <p:nvPr/>
        </p:nvSpPr>
        <p:spPr bwMode="auto">
          <a:xfrm>
            <a:off x="5070475" y="6042025"/>
            <a:ext cx="2700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Updated covariance</a:t>
            </a:r>
          </a:p>
        </p:txBody>
      </p:sp>
      <p:sp>
        <p:nvSpPr>
          <p:cNvPr id="1275919" name="Text Box 15"/>
          <p:cNvSpPr txBox="1">
            <a:spLocks noChangeArrowheads="1"/>
          </p:cNvSpPr>
          <p:nvPr/>
        </p:nvSpPr>
        <p:spPr bwMode="auto">
          <a:xfrm>
            <a:off x="5575300" y="2974975"/>
            <a:ext cx="3630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Verdana" pitchFamily="34" charset="0"/>
              </a:rPr>
              <a:t>Jacobian of </a:t>
            </a:r>
            <a:r>
              <a:rPr lang="en-US" altLang="en-US" sz="2000" i="1">
                <a:latin typeface="Verdana" pitchFamily="34" charset="0"/>
              </a:rPr>
              <a:t>h</a:t>
            </a:r>
            <a:r>
              <a:rPr lang="en-US" altLang="en-US" sz="2000">
                <a:latin typeface="Verdana" pitchFamily="34" charset="0"/>
              </a:rPr>
              <a:t> w.r.t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8AC-5003-48E1-8F58-30AC130F223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UKF Prediction Step</a:t>
            </a:r>
          </a:p>
        </p:txBody>
      </p:sp>
      <p:pic>
        <p:nvPicPr>
          <p:cNvPr id="1277955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960438"/>
            <a:ext cx="3440113" cy="27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7956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960438"/>
            <a:ext cx="3441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7957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3921125"/>
            <a:ext cx="3441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7958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921125"/>
            <a:ext cx="3440113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4DAE-2DC5-4DFE-83EE-C9C2BC8E02E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UKF Observation Prediction Step</a:t>
            </a:r>
          </a:p>
        </p:txBody>
      </p:sp>
      <p:pic>
        <p:nvPicPr>
          <p:cNvPr id="1278979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019175"/>
            <a:ext cx="3438525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980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19175"/>
            <a:ext cx="339725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981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000500"/>
            <a:ext cx="339725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982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000500"/>
            <a:ext cx="3438525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1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We stay in the “Gaussian world” as long as we start with Gaussians and perform only linear transformations.</a:t>
            </a:r>
          </a:p>
        </p:txBody>
      </p:sp>
      <p:graphicFrame>
        <p:nvGraphicFramePr>
          <p:cNvPr id="1147906" name="Object 2"/>
          <p:cNvGraphicFramePr>
            <a:graphicFrameLocks noChangeAspect="1"/>
          </p:cNvGraphicFramePr>
          <p:nvPr/>
        </p:nvGraphicFramePr>
        <p:xfrm>
          <a:off x="646113" y="1473200"/>
          <a:ext cx="58372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3" name="Equation" r:id="rId3" imgW="2806560" imgH="457200" progId="Equation.3">
                  <p:embed/>
                </p:oleObj>
              </mc:Choice>
              <mc:Fallback>
                <p:oleObj name="Equation" r:id="rId3" imgW="28065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473200"/>
                        <a:ext cx="5837237" cy="9509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Gaussians</a:t>
            </a:r>
          </a:p>
        </p:txBody>
      </p:sp>
      <p:graphicFrame>
        <p:nvGraphicFramePr>
          <p:cNvPr id="1147909" name="Object 5"/>
          <p:cNvGraphicFramePr>
            <a:graphicFrameLocks noChangeAspect="1"/>
          </p:cNvGraphicFramePr>
          <p:nvPr/>
        </p:nvGraphicFramePr>
        <p:xfrm>
          <a:off x="631825" y="3184525"/>
          <a:ext cx="83200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4" name="Equation" r:id="rId5" imgW="4673520" imgH="482400" progId="Equation.3">
                  <p:embed/>
                </p:oleObj>
              </mc:Choice>
              <mc:Fallback>
                <p:oleObj name="Equation" r:id="rId5" imgW="46735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184525"/>
                        <a:ext cx="8320088" cy="857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35E3-EF12-406C-809F-5926A92EB42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UKF Correction Step</a:t>
            </a:r>
          </a:p>
        </p:txBody>
      </p:sp>
      <p:pic>
        <p:nvPicPr>
          <p:cNvPr id="1280003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000125"/>
            <a:ext cx="339725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04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00125"/>
            <a:ext cx="3438525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05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952875"/>
            <a:ext cx="339725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06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952875"/>
            <a:ext cx="3438525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6EB9-4E32-42F5-8B99-2E1F24E29D3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EKF Correction Step</a:t>
            </a:r>
          </a:p>
        </p:txBody>
      </p:sp>
      <p:pic>
        <p:nvPicPr>
          <p:cNvPr id="1281027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093788"/>
            <a:ext cx="3390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1028" name="Picture 4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008438"/>
            <a:ext cx="3390900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1029" name="Picture 5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978275"/>
            <a:ext cx="3336925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1030" name="Picture 6" descr="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136650"/>
            <a:ext cx="3336925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5D20-7D88-40F6-B061-6D2F17F7ECE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Estimation Sequence</a:t>
            </a:r>
          </a:p>
        </p:txBody>
      </p:sp>
      <p:pic>
        <p:nvPicPr>
          <p:cNvPr id="1282051" name="Picture 3" descr="uk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305050"/>
            <a:ext cx="2693988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052" name="Picture 4" descr="ekf-10-path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305050"/>
            <a:ext cx="2693988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053" name="Picture 5" descr="pf-10-pa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305050"/>
            <a:ext cx="2693988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2054" name="Text Box 6"/>
          <p:cNvSpPr txBox="1">
            <a:spLocks noChangeArrowheads="1"/>
          </p:cNvSpPr>
          <p:nvPr/>
        </p:nvSpPr>
        <p:spPr bwMode="auto">
          <a:xfrm>
            <a:off x="1222375" y="4835525"/>
            <a:ext cx="71326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Verdana" pitchFamily="34" charset="0"/>
              </a:rPr>
              <a:t>EKF                    PF                    UKF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9F2-F819-480C-BD72-222A30AA6BDB}" type="slidenum">
              <a:rPr lang="en-US" altLang="en-US"/>
              <a:pPr/>
              <a:t>53</a:t>
            </a:fld>
            <a:endParaRPr lang="en-US" altLang="en-US"/>
          </a:p>
        </p:txBody>
      </p:sp>
      <p:pic>
        <p:nvPicPr>
          <p:cNvPr id="1283074" name="Picture 2" descr="p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620838"/>
            <a:ext cx="3921125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075" name="Picture 3" descr="p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620838"/>
            <a:ext cx="3921125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Estimation Sequence</a:t>
            </a:r>
          </a:p>
        </p:txBody>
      </p:sp>
      <p:pic>
        <p:nvPicPr>
          <p:cNvPr id="1283077" name="Picture 5" descr="ukf-10-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620838"/>
            <a:ext cx="3921125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078" name="Picture 6" descr="ekf-10-pat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620838"/>
            <a:ext cx="3921125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3079" name="Text Box 7"/>
          <p:cNvSpPr txBox="1">
            <a:spLocks noChangeArrowheads="1"/>
          </p:cNvSpPr>
          <p:nvPr/>
        </p:nvSpPr>
        <p:spPr bwMode="auto">
          <a:xfrm>
            <a:off x="1984375" y="4835525"/>
            <a:ext cx="571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Verdana" pitchFamily="34" charset="0"/>
              </a:rPr>
              <a:t>EKF                                UKF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AECB-1137-4EED-A89A-8FD89BF5C8A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Prediction Quality</a:t>
            </a:r>
          </a:p>
        </p:txBody>
      </p:sp>
      <p:pic>
        <p:nvPicPr>
          <p:cNvPr id="1284099" name="Picture 3" descr="ukf-predi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1898650"/>
            <a:ext cx="432593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100" name="Picture 4" descr="ekf-predi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25"/>
            <a:ext cx="432593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4101" name="Text Box 5"/>
          <p:cNvSpPr txBox="1">
            <a:spLocks noChangeArrowheads="1"/>
          </p:cNvSpPr>
          <p:nvPr/>
        </p:nvSpPr>
        <p:spPr bwMode="auto">
          <a:xfrm>
            <a:off x="1927225" y="5445125"/>
            <a:ext cx="5584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Verdana" pitchFamily="34" charset="0"/>
              </a:rPr>
              <a:t>EKF                               UKF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009-A64B-421C-AE2F-08F02E2DEEF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UKF Summary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folHlink"/>
                </a:solidFill>
              </a:rPr>
              <a:t>Highly efficient</a:t>
            </a:r>
            <a:r>
              <a:rPr lang="en-US" altLang="en-US"/>
              <a:t>: Same complexity as EKF, with a constant factor slower in typical practical applications 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folHlink"/>
                </a:solidFill>
              </a:rPr>
              <a:t>Better linearization than EKF</a:t>
            </a:r>
            <a:r>
              <a:rPr lang="en-US" altLang="en-US"/>
              <a:t>: Accurate in first two terms of Taylor expansion (EKF only first term)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folHlink"/>
                </a:solidFill>
              </a:rPr>
              <a:t>Derivative-free</a:t>
            </a:r>
            <a:r>
              <a:rPr lang="en-US" altLang="en-US"/>
              <a:t>: No Jacobians needed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folHlink"/>
                </a:solidFill>
              </a:rPr>
              <a:t>Still not optimal</a:t>
            </a:r>
            <a:r>
              <a:rPr lang="en-US" alt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C529-EAD8-4971-A51B-361600F96DC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86146" name="Rectangle 2"/>
          <p:cNvSpPr>
            <a:spLocks noChangeArrowheads="1"/>
          </p:cNvSpPr>
          <p:nvPr/>
        </p:nvSpPr>
        <p:spPr bwMode="auto">
          <a:xfrm>
            <a:off x="609600" y="1041400"/>
            <a:ext cx="8413750" cy="550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[Arras et al. 98]: 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Laser range-finder and vision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High precision (&lt;1cm  accuracy)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Kalman Filter-based System</a:t>
            </a:r>
          </a:p>
        </p:txBody>
      </p:sp>
      <p:pic>
        <p:nvPicPr>
          <p:cNvPr id="1286148" name="Picture 4" descr="fu_LRFnCCDr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390900"/>
            <a:ext cx="8742363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6553200" y="6165850"/>
            <a:ext cx="2247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400"/>
              <a:t>[Courtesy of Kai Arras]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C681-F019-49AC-BC91-578153D6FAA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5400" y="1098550"/>
            <a:ext cx="8424863" cy="1739900"/>
          </a:xfrm>
        </p:spPr>
        <p:txBody>
          <a:bodyPr/>
          <a:lstStyle/>
          <a:p>
            <a:r>
              <a:rPr lang="en-US" altLang="en-US" b="0"/>
              <a:t>Multi-</a:t>
            </a:r>
            <a:br>
              <a:rPr lang="en-US" altLang="en-US" b="0"/>
            </a:br>
            <a:r>
              <a:rPr lang="en-US" altLang="en-US" b="0"/>
              <a:t>hypothesis</a:t>
            </a:r>
            <a:br>
              <a:rPr lang="en-US" altLang="en-US" b="0"/>
            </a:br>
            <a:r>
              <a:rPr lang="en-US" altLang="en-US" b="0"/>
              <a:t>Tracking</a:t>
            </a:r>
          </a:p>
        </p:txBody>
      </p:sp>
      <p:pic>
        <p:nvPicPr>
          <p:cNvPr id="1287171" name="Picture 3" descr="pGiven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2054225"/>
            <a:ext cx="62801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7172" name="Picture 4" descr="pGivenOA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5305425"/>
            <a:ext cx="62801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7173" name="Picture 5" descr="pGive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58738"/>
            <a:ext cx="628015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7174" name="Picture 6" descr="pGiven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265488"/>
            <a:ext cx="63150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4626-3426-407B-A27A-99A50F5E8B18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88194" name="Rectangle 2"/>
          <p:cNvSpPr>
            <a:spLocks noChangeArrowheads="1"/>
          </p:cNvSpPr>
          <p:nvPr/>
        </p:nvSpPr>
        <p:spPr bwMode="auto">
          <a:xfrm>
            <a:off x="609600" y="1041400"/>
            <a:ext cx="8413750" cy="550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Belief is represented by multiple hypotheses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Each hypothesis is tracked by a Kalman filter</a:t>
            </a:r>
            <a:br>
              <a:rPr lang="en-US" altLang="en-US">
                <a:latin typeface="Verdana" pitchFamily="34" charset="0"/>
              </a:rPr>
            </a:br>
            <a:endParaRPr lang="en-US" altLang="en-US">
              <a:latin typeface="Verdana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 b="1">
                <a:solidFill>
                  <a:schemeClr val="hlink"/>
                </a:solidFill>
                <a:latin typeface="Verdana" pitchFamily="34" charset="0"/>
              </a:rPr>
              <a:t>Additional problems</a:t>
            </a:r>
            <a:r>
              <a:rPr lang="en-US" altLang="en-US">
                <a:latin typeface="Verdana" pitchFamily="34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solidFill>
                  <a:schemeClr val="folHlink"/>
                </a:solidFill>
                <a:latin typeface="Verdana" pitchFamily="34" charset="0"/>
              </a:rPr>
              <a:t>Data association</a:t>
            </a:r>
            <a:r>
              <a:rPr lang="en-US" altLang="en-US">
                <a:latin typeface="Verdana" pitchFamily="34" charset="0"/>
              </a:rPr>
              <a:t>: Which observation corresponds to which hypothesis?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solidFill>
                  <a:schemeClr val="folHlink"/>
                </a:solidFill>
                <a:latin typeface="Verdana" pitchFamily="34" charset="0"/>
              </a:rPr>
              <a:t>Hypothesis management</a:t>
            </a:r>
            <a:r>
              <a:rPr lang="en-US" altLang="en-US">
                <a:latin typeface="Verdana" pitchFamily="34" charset="0"/>
              </a:rPr>
              <a:t>: When to add / delete hypotheses?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Huge body of literature on target tracking, motion correspondence etc. 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Localization With MHT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015-F82C-451D-B92F-A72CFAA46AA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289218" name="Rectangle 2"/>
          <p:cNvSpPr>
            <a:spLocks noChangeArrowheads="1"/>
          </p:cNvSpPr>
          <p:nvPr/>
        </p:nvSpPr>
        <p:spPr bwMode="auto">
          <a:xfrm>
            <a:off x="419100" y="1041400"/>
            <a:ext cx="8604250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Hypotheses are extracted from LRF scans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Each hypothesis has probability of being the correct one: 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endParaRPr lang="en-US" altLang="en-US">
              <a:latin typeface="Verdana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Hypothesis probability is computed using Bayes’ rule</a:t>
            </a:r>
            <a:br>
              <a:rPr lang="en-US" altLang="en-US">
                <a:latin typeface="Verdana" pitchFamily="34" charset="0"/>
              </a:rPr>
            </a:br>
            <a:endParaRPr lang="en-US" altLang="en-US">
              <a:latin typeface="Verdana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Hypotheses with low probability are deleted.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en-US">
                <a:latin typeface="Verdana" pitchFamily="34" charset="0"/>
              </a:rPr>
              <a:t>New candidates are extracted from LRF scans.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MHT: Implemented System (1)</a:t>
            </a:r>
          </a:p>
        </p:txBody>
      </p:sp>
      <p:graphicFrame>
        <p:nvGraphicFramePr>
          <p:cNvPr id="1289220" name="Object 4"/>
          <p:cNvGraphicFramePr>
            <a:graphicFrameLocks noChangeAspect="1"/>
          </p:cNvGraphicFramePr>
          <p:nvPr/>
        </p:nvGraphicFramePr>
        <p:xfrm>
          <a:off x="2925763" y="2181225"/>
          <a:ext cx="2270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24" name="Equation" r:id="rId3" imgW="1295280" imgH="228600" progId="Equation.3">
                  <p:embed/>
                </p:oleObj>
              </mc:Choice>
              <mc:Fallback>
                <p:oleObj name="Equation" r:id="rId3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181225"/>
                        <a:ext cx="2270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9221" name="Object 5"/>
          <p:cNvGraphicFramePr>
            <a:graphicFrameLocks noChangeAspect="1"/>
          </p:cNvGraphicFramePr>
          <p:nvPr/>
        </p:nvGraphicFramePr>
        <p:xfrm>
          <a:off x="3055938" y="5443538"/>
          <a:ext cx="1423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25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443538"/>
                        <a:ext cx="14239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9222" name="Object 6"/>
          <p:cNvGraphicFramePr>
            <a:graphicFrameLocks noChangeAspect="1"/>
          </p:cNvGraphicFramePr>
          <p:nvPr/>
        </p:nvGraphicFramePr>
        <p:xfrm>
          <a:off x="2362200" y="3562350"/>
          <a:ext cx="2916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26" name="Equation" r:id="rId7" imgW="1663560" imgH="419040" progId="Equation.3">
                  <p:embed/>
                </p:oleObj>
              </mc:Choice>
              <mc:Fallback>
                <p:oleObj name="Equation" r:id="rId7" imgW="16635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62350"/>
                        <a:ext cx="29162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9223" name="Text Box 7"/>
          <p:cNvSpPr txBox="1">
            <a:spLocks noChangeArrowheads="1"/>
          </p:cNvSpPr>
          <p:nvPr/>
        </p:nvSpPr>
        <p:spPr bwMode="auto">
          <a:xfrm>
            <a:off x="5965825" y="5815013"/>
            <a:ext cx="3098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altLang="en-US" sz="2400"/>
              <a:t>[Jensfelt et al. ’00]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95DC-37D7-4990-AF63-18FB52D9DA2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Discrete Kalman Filter</a:t>
            </a:r>
            <a:endParaRPr lang="de-DE" altLang="en-US"/>
          </a:p>
        </p:txBody>
      </p:sp>
      <p:graphicFrame>
        <p:nvGraphicFramePr>
          <p:cNvPr id="1228804" name="Object 4"/>
          <p:cNvGraphicFramePr>
            <a:graphicFrameLocks noChangeAspect="1"/>
          </p:cNvGraphicFramePr>
          <p:nvPr/>
        </p:nvGraphicFramePr>
        <p:xfrm>
          <a:off x="795338" y="2835275"/>
          <a:ext cx="3454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8" name="Equation" r:id="rId3" imgW="1257120" imgH="228600" progId="Equation.3">
                  <p:embed/>
                </p:oleObj>
              </mc:Choice>
              <mc:Fallback>
                <p:oleObj name="Equation" r:id="rId3" imgW="1257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835275"/>
                        <a:ext cx="3454400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05" name="Object 5"/>
          <p:cNvGraphicFramePr>
            <a:graphicFrameLocks noChangeAspect="1"/>
          </p:cNvGraphicFramePr>
          <p:nvPr/>
        </p:nvGraphicFramePr>
        <p:xfrm>
          <a:off x="839788" y="4921250"/>
          <a:ext cx="22336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9" name="Equation" r:id="rId5" imgW="812520" imgH="228600" progId="Equation.3">
                  <p:embed/>
                </p:oleObj>
              </mc:Choice>
              <mc:Fallback>
                <p:oleObj name="Equation" r:id="rId5" imgW="812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921250"/>
                        <a:ext cx="2233612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06" name="Text Box 6"/>
          <p:cNvSpPr txBox="1">
            <a:spLocks noChangeArrowheads="1"/>
          </p:cNvSpPr>
          <p:nvPr/>
        </p:nvSpPr>
        <p:spPr bwMode="auto">
          <a:xfrm>
            <a:off x="708025" y="1225550"/>
            <a:ext cx="812641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Verdana" pitchFamily="34" charset="0"/>
              </a:rPr>
              <a:t>Estimates the state </a:t>
            </a:r>
            <a:r>
              <a:rPr lang="en-US" altLang="en-US" sz="2800" i="1"/>
              <a:t>x</a:t>
            </a:r>
            <a:r>
              <a:rPr lang="en-US" altLang="en-US" sz="2800">
                <a:latin typeface="Verdana" pitchFamily="34" charset="0"/>
              </a:rPr>
              <a:t> of a discrete-time controlled process that is governed by the linear stochastic difference equation</a:t>
            </a:r>
            <a:endParaRPr lang="de-DE" altLang="en-US" sz="2800">
              <a:latin typeface="Verdana" pitchFamily="34" charset="0"/>
            </a:endParaRPr>
          </a:p>
        </p:txBody>
      </p:sp>
      <p:sp>
        <p:nvSpPr>
          <p:cNvPr id="1228807" name="Text Box 7"/>
          <p:cNvSpPr txBox="1">
            <a:spLocks noChangeArrowheads="1"/>
          </p:cNvSpPr>
          <p:nvPr/>
        </p:nvSpPr>
        <p:spPr bwMode="auto">
          <a:xfrm>
            <a:off x="784225" y="4016375"/>
            <a:ext cx="81264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latin typeface="Verdana" pitchFamily="34" charset="0"/>
              </a:rPr>
              <a:t>with a measurement </a:t>
            </a:r>
            <a:endParaRPr lang="de-DE" altLang="en-US" sz="2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2C26-7A19-4166-8635-84382749E2E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r>
              <a:rPr lang="en-US" altLang="en-US"/>
              <a:t>MHT: Implemented System (2)</a:t>
            </a:r>
          </a:p>
        </p:txBody>
      </p:sp>
      <p:pic>
        <p:nvPicPr>
          <p:cNvPr id="1290243" name="Picture 3" descr="mht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098550"/>
            <a:ext cx="4633913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244" name="Picture 4" descr="mht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095500"/>
            <a:ext cx="4229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245" name="Text Box 5"/>
          <p:cNvSpPr txBox="1">
            <a:spLocks noChangeArrowheads="1"/>
          </p:cNvSpPr>
          <p:nvPr/>
        </p:nvSpPr>
        <p:spPr bwMode="auto">
          <a:xfrm>
            <a:off x="0" y="6546850"/>
            <a:ext cx="3830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400"/>
              <a:t>Courtesy of P. Jensfelt and S. Kristensen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B322-6B37-460E-B05A-8C6B9B98874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3338"/>
            <a:ext cx="8678863" cy="1190625"/>
          </a:xfrm>
        </p:spPr>
        <p:txBody>
          <a:bodyPr/>
          <a:lstStyle/>
          <a:p>
            <a:r>
              <a:rPr lang="en-US" altLang="en-US"/>
              <a:t>MHT: Implemented System (3)</a:t>
            </a:r>
            <a:br>
              <a:rPr lang="en-US" altLang="en-US"/>
            </a:br>
            <a:r>
              <a:rPr lang="en-US" altLang="en-US"/>
              <a:t>Example run</a:t>
            </a:r>
          </a:p>
        </p:txBody>
      </p:sp>
      <p:pic>
        <p:nvPicPr>
          <p:cNvPr id="1291267" name="Picture 3" descr="MHTseqTra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436688"/>
            <a:ext cx="4630738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268" name="Picture 4" descr="MHTseqBesthy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2470150"/>
            <a:ext cx="405765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269" name="Text Box 5"/>
          <p:cNvSpPr txBox="1">
            <a:spLocks noChangeArrowheads="1"/>
          </p:cNvSpPr>
          <p:nvPr/>
        </p:nvSpPr>
        <p:spPr bwMode="auto">
          <a:xfrm>
            <a:off x="974725" y="5835650"/>
            <a:ext cx="309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400"/>
              <a:t>Map and trajectory</a:t>
            </a:r>
          </a:p>
        </p:txBody>
      </p:sp>
      <p:sp>
        <p:nvSpPr>
          <p:cNvPr id="1291270" name="Text Box 6"/>
          <p:cNvSpPr txBox="1">
            <a:spLocks noChangeArrowheads="1"/>
          </p:cNvSpPr>
          <p:nvPr/>
        </p:nvSpPr>
        <p:spPr bwMode="auto">
          <a:xfrm>
            <a:off x="6257925" y="111125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400"/>
              <a:t># hypotheses</a:t>
            </a:r>
            <a:endParaRPr lang="en-US" altLang="en-US" sz="2400" i="1"/>
          </a:p>
        </p:txBody>
      </p:sp>
      <p:sp>
        <p:nvSpPr>
          <p:cNvPr id="1291271" name="Text Box 7"/>
          <p:cNvSpPr txBox="1">
            <a:spLocks noChangeArrowheads="1"/>
          </p:cNvSpPr>
          <p:nvPr/>
        </p:nvSpPr>
        <p:spPr bwMode="auto">
          <a:xfrm>
            <a:off x="5318125" y="583565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400"/>
              <a:t>#hypotheses vs. time</a:t>
            </a:r>
          </a:p>
        </p:txBody>
      </p:sp>
      <p:sp>
        <p:nvSpPr>
          <p:cNvPr id="1291272" name="Text Box 8"/>
          <p:cNvSpPr txBox="1">
            <a:spLocks noChangeArrowheads="1"/>
          </p:cNvSpPr>
          <p:nvPr/>
        </p:nvSpPr>
        <p:spPr bwMode="auto">
          <a:xfrm>
            <a:off x="7362825" y="174625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400" i="1"/>
              <a:t>P(H</a:t>
            </a:r>
            <a:r>
              <a:rPr lang="en-US" altLang="en-US" sz="2400" i="1" baseline="-25000"/>
              <a:t>best</a:t>
            </a:r>
            <a:r>
              <a:rPr lang="en-US" altLang="en-US" sz="2400" i="1"/>
              <a:t>)</a:t>
            </a:r>
          </a:p>
        </p:txBody>
      </p:sp>
      <p:sp>
        <p:nvSpPr>
          <p:cNvPr id="1291273" name="Line 9"/>
          <p:cNvSpPr>
            <a:spLocks noChangeShapeType="1"/>
          </p:cNvSpPr>
          <p:nvPr/>
        </p:nvSpPr>
        <p:spPr bwMode="auto">
          <a:xfrm flipH="1">
            <a:off x="5448300" y="1587500"/>
            <a:ext cx="1358900" cy="1676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1274" name="Line 10"/>
          <p:cNvSpPr>
            <a:spLocks noChangeShapeType="1"/>
          </p:cNvSpPr>
          <p:nvPr/>
        </p:nvSpPr>
        <p:spPr bwMode="auto">
          <a:xfrm>
            <a:off x="7835900" y="2260600"/>
            <a:ext cx="508000" cy="14351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1275" name="Text Box 11"/>
          <p:cNvSpPr txBox="1">
            <a:spLocks noChangeArrowheads="1"/>
          </p:cNvSpPr>
          <p:nvPr/>
        </p:nvSpPr>
        <p:spPr bwMode="auto">
          <a:xfrm>
            <a:off x="0" y="6546850"/>
            <a:ext cx="3830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400"/>
              <a:t>Courtesy of P. Jensfelt and S. Kristensen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321E-4630-4FB4-9D8B-8CF15F9D5B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 of a Kalman Filter</a:t>
            </a:r>
            <a:endParaRPr lang="de-DE" altLang="en-US"/>
          </a:p>
        </p:txBody>
      </p:sp>
      <p:graphicFrame>
        <p:nvGraphicFramePr>
          <p:cNvPr id="1230851" name="Object 3"/>
          <p:cNvGraphicFramePr>
            <a:graphicFrameLocks noChangeAspect="1"/>
          </p:cNvGraphicFramePr>
          <p:nvPr/>
        </p:nvGraphicFramePr>
        <p:xfrm>
          <a:off x="903288" y="4797425"/>
          <a:ext cx="4175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2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797425"/>
                        <a:ext cx="417512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3" name="Text Box 5"/>
          <p:cNvSpPr txBox="1">
            <a:spLocks noChangeArrowheads="1"/>
          </p:cNvSpPr>
          <p:nvPr/>
        </p:nvSpPr>
        <p:spPr bwMode="auto">
          <a:xfrm>
            <a:off x="1622425" y="1425575"/>
            <a:ext cx="71262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Verdana" pitchFamily="34" charset="0"/>
              </a:rPr>
              <a:t>Matrix (nxn) that describes how the state evolves from </a:t>
            </a:r>
            <a:r>
              <a:rPr lang="en-US" altLang="en-US" i="1"/>
              <a:t>t</a:t>
            </a:r>
            <a:r>
              <a:rPr lang="en-US" altLang="en-US">
                <a:latin typeface="Verdana" pitchFamily="34" charset="0"/>
              </a:rPr>
              <a:t> to </a:t>
            </a:r>
            <a:r>
              <a:rPr lang="en-US" altLang="en-US" i="1"/>
              <a:t>t-1</a:t>
            </a:r>
            <a:r>
              <a:rPr lang="en-US" altLang="en-US">
                <a:latin typeface="Verdana" pitchFamily="34" charset="0"/>
              </a:rPr>
              <a:t> without controls or noise.</a:t>
            </a:r>
            <a:endParaRPr lang="de-DE" altLang="en-US">
              <a:latin typeface="Verdana" pitchFamily="34" charset="0"/>
            </a:endParaRPr>
          </a:p>
        </p:txBody>
      </p:sp>
      <p:graphicFrame>
        <p:nvGraphicFramePr>
          <p:cNvPr id="1230855" name="Object 7"/>
          <p:cNvGraphicFramePr>
            <a:graphicFrameLocks noChangeAspect="1"/>
          </p:cNvGraphicFramePr>
          <p:nvPr/>
        </p:nvGraphicFramePr>
        <p:xfrm>
          <a:off x="782638" y="1454150"/>
          <a:ext cx="4873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3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454150"/>
                        <a:ext cx="487362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1641475" y="2549525"/>
            <a:ext cx="71262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Verdana" pitchFamily="34" charset="0"/>
              </a:rPr>
              <a:t>Matrix (nxl) that describes how the control </a:t>
            </a:r>
            <a:r>
              <a:rPr lang="en-US" altLang="en-US" i="1"/>
              <a:t>u</a:t>
            </a:r>
            <a:r>
              <a:rPr lang="en-US" altLang="en-US" i="1" baseline="-25000"/>
              <a:t>t</a:t>
            </a:r>
            <a:r>
              <a:rPr lang="en-US" altLang="en-US">
                <a:latin typeface="Verdana" pitchFamily="34" charset="0"/>
              </a:rPr>
              <a:t> changes the state from </a:t>
            </a:r>
            <a:r>
              <a:rPr lang="en-US" altLang="en-US" i="1"/>
              <a:t>t</a:t>
            </a:r>
            <a:r>
              <a:rPr lang="en-US" altLang="en-US">
                <a:latin typeface="Verdana" pitchFamily="34" charset="0"/>
              </a:rPr>
              <a:t> to </a:t>
            </a:r>
            <a:r>
              <a:rPr lang="en-US" altLang="en-US" i="1"/>
              <a:t>t-1</a:t>
            </a:r>
            <a:r>
              <a:rPr lang="en-US" altLang="en-US">
                <a:latin typeface="Verdana" pitchFamily="34" charset="0"/>
              </a:rPr>
              <a:t>.</a:t>
            </a:r>
            <a:endParaRPr lang="de-DE" altLang="en-US">
              <a:latin typeface="Verdana" pitchFamily="34" charset="0"/>
            </a:endParaRPr>
          </a:p>
        </p:txBody>
      </p:sp>
      <p:graphicFrame>
        <p:nvGraphicFramePr>
          <p:cNvPr id="1230857" name="Object 9"/>
          <p:cNvGraphicFramePr>
            <a:graphicFrameLocks noChangeAspect="1"/>
          </p:cNvGraphicFramePr>
          <p:nvPr/>
        </p:nvGraphicFramePr>
        <p:xfrm>
          <a:off x="801688" y="2597150"/>
          <a:ext cx="4873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4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597150"/>
                        <a:ext cx="487362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8" name="Text Box 10"/>
          <p:cNvSpPr txBox="1">
            <a:spLocks noChangeArrowheads="1"/>
          </p:cNvSpPr>
          <p:nvPr/>
        </p:nvSpPr>
        <p:spPr bwMode="auto">
          <a:xfrm>
            <a:off x="1689100" y="3692525"/>
            <a:ext cx="71262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Verdana" pitchFamily="34" charset="0"/>
              </a:rPr>
              <a:t>Matrix (kxn) that describes how to map the state </a:t>
            </a:r>
            <a:r>
              <a:rPr lang="en-US" altLang="en-US" i="1"/>
              <a:t>x</a:t>
            </a:r>
            <a:r>
              <a:rPr lang="en-US" altLang="en-US" i="1" baseline="-25000"/>
              <a:t>t</a:t>
            </a:r>
            <a:r>
              <a:rPr lang="en-US" altLang="en-US">
                <a:latin typeface="Verdana" pitchFamily="34" charset="0"/>
              </a:rPr>
              <a:t> to an observation </a:t>
            </a:r>
            <a:r>
              <a:rPr lang="en-US" altLang="en-US" i="1"/>
              <a:t>z</a:t>
            </a:r>
            <a:r>
              <a:rPr lang="en-US" altLang="en-US" i="1" baseline="-25000"/>
              <a:t>t</a:t>
            </a:r>
            <a:r>
              <a:rPr lang="en-US" altLang="en-US">
                <a:latin typeface="Verdana" pitchFamily="34" charset="0"/>
              </a:rPr>
              <a:t>.</a:t>
            </a:r>
            <a:endParaRPr lang="de-DE" altLang="en-US">
              <a:latin typeface="Verdana" pitchFamily="34" charset="0"/>
            </a:endParaRPr>
          </a:p>
        </p:txBody>
      </p:sp>
      <p:graphicFrame>
        <p:nvGraphicFramePr>
          <p:cNvPr id="1230859" name="Object 11"/>
          <p:cNvGraphicFramePr>
            <a:graphicFrameLocks noChangeAspect="1"/>
          </p:cNvGraphicFramePr>
          <p:nvPr/>
        </p:nvGraphicFramePr>
        <p:xfrm>
          <a:off x="849313" y="3759200"/>
          <a:ext cx="4873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5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759200"/>
                        <a:ext cx="487362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60" name="Object 12"/>
          <p:cNvGraphicFramePr>
            <a:graphicFrameLocks noChangeAspect="1"/>
          </p:cNvGraphicFramePr>
          <p:nvPr/>
        </p:nvGraphicFramePr>
        <p:xfrm>
          <a:off x="898525" y="5549900"/>
          <a:ext cx="4191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6" name="Equation" r:id="rId11" imgW="152280" imgH="228600" progId="Equation.3">
                  <p:embed/>
                </p:oleObj>
              </mc:Choice>
              <mc:Fallback>
                <p:oleObj name="Equation" r:id="rId11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549900"/>
                        <a:ext cx="419100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1746250" y="4778375"/>
            <a:ext cx="71262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latin typeface="Verdana" pitchFamily="34" charset="0"/>
              </a:rPr>
              <a:t>Random variables representing the process and measurement noise that are assumed to be independent and normally distributed with covariance </a:t>
            </a:r>
            <a:r>
              <a:rPr lang="en-US" altLang="en-US" i="1"/>
              <a:t>R</a:t>
            </a:r>
            <a:r>
              <a:rPr lang="en-US" altLang="en-US" i="1" baseline="-25000"/>
              <a:t>t</a:t>
            </a:r>
            <a:r>
              <a:rPr lang="en-US" altLang="en-US">
                <a:latin typeface="Verdana" pitchFamily="34" charset="0"/>
              </a:rPr>
              <a:t> and </a:t>
            </a:r>
            <a:r>
              <a:rPr lang="en-US" altLang="en-US" i="1"/>
              <a:t>Q</a:t>
            </a:r>
            <a:r>
              <a:rPr lang="en-US" altLang="en-US" i="1" baseline="-25000"/>
              <a:t>t</a:t>
            </a:r>
            <a:r>
              <a:rPr lang="en-US" altLang="en-US">
                <a:latin typeface="Verdana" pitchFamily="34" charset="0"/>
              </a:rPr>
              <a:t> respectively.</a:t>
            </a:r>
            <a:endParaRPr lang="de-DE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3" grpId="0"/>
      <p:bldP spid="1230856" grpId="0"/>
      <p:bldP spid="1230858" grpId="0"/>
      <p:bldP spid="12308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DFD8-CC1C-44AB-8534-AF38186755B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Kalman Filter Updates in 1D</a:t>
            </a:r>
          </a:p>
        </p:txBody>
      </p:sp>
      <p:grpSp>
        <p:nvGrpSpPr>
          <p:cNvPr id="1218563" name="Group 3"/>
          <p:cNvGrpSpPr>
            <a:grpSpLocks/>
          </p:cNvGrpSpPr>
          <p:nvPr/>
        </p:nvGrpSpPr>
        <p:grpSpPr bwMode="auto">
          <a:xfrm>
            <a:off x="352425" y="1000125"/>
            <a:ext cx="8418513" cy="2895600"/>
            <a:chOff x="222" y="630"/>
            <a:chExt cx="5303" cy="1824"/>
          </a:xfrm>
        </p:grpSpPr>
        <p:pic>
          <p:nvPicPr>
            <p:cNvPr id="1218564" name="Picture 4" descr="graph1-gnu-col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630"/>
              <a:ext cx="2495" cy="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8565" name="Picture 5" descr="graph2-gnu-colo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" y="650"/>
              <a:ext cx="2495" cy="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18566" name="Picture 6" descr="graph3-gnu-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78D8-4E6E-49B6-9AD3-B9B26410DA8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Kalman Filter Updates in 1D</a:t>
            </a:r>
          </a:p>
        </p:txBody>
      </p:sp>
      <p:pic>
        <p:nvPicPr>
          <p:cNvPr id="1222662" name="Picture 6" descr="graph3-gnu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2663" name="Group 7"/>
          <p:cNvGrpSpPr>
            <a:grpSpLocks/>
          </p:cNvGrpSpPr>
          <p:nvPr/>
        </p:nvGrpSpPr>
        <p:grpSpPr bwMode="auto">
          <a:xfrm>
            <a:off x="601663" y="1352550"/>
            <a:ext cx="7985125" cy="1982788"/>
            <a:chOff x="385" y="720"/>
            <a:chExt cx="5030" cy="1249"/>
          </a:xfrm>
        </p:grpSpPr>
        <p:graphicFrame>
          <p:nvGraphicFramePr>
            <p:cNvPr id="1222664" name="Object 8"/>
            <p:cNvGraphicFramePr>
              <a:graphicFrameLocks noChangeAspect="1"/>
            </p:cNvGraphicFramePr>
            <p:nvPr/>
          </p:nvGraphicFramePr>
          <p:xfrm>
            <a:off x="385" y="1410"/>
            <a:ext cx="503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66" name="Equation" r:id="rId4" imgW="4356000" imgH="482400" progId="Equation.3">
                    <p:embed/>
                  </p:oleObj>
                </mc:Choice>
                <mc:Fallback>
                  <p:oleObj name="Equation" r:id="rId4" imgW="4356000" imgH="48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410"/>
                          <a:ext cx="5030" cy="55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2665" name="Object 9"/>
            <p:cNvGraphicFramePr>
              <a:graphicFrameLocks noChangeAspect="1"/>
            </p:cNvGraphicFramePr>
            <p:nvPr/>
          </p:nvGraphicFramePr>
          <p:xfrm>
            <a:off x="411" y="720"/>
            <a:ext cx="415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67" name="Equation" r:id="rId6" imgW="3593880" imgH="482400" progId="Equation.3">
                    <p:embed/>
                  </p:oleObj>
                </mc:Choice>
                <mc:Fallback>
                  <p:oleObj name="Equation" r:id="rId6" imgW="3593880" imgH="48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720"/>
                          <a:ext cx="4150" cy="55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 algn="ctr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-kalman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3300"/>
      </a:hlink>
      <a:folHlink>
        <a:srgbClr val="0033CC"/>
      </a:folHlink>
    </a:clrScheme>
    <a:fontScheme name="07-kalm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7-kalman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-kalman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-kalman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-kalman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07-kalman</Template>
  <TotalTime>0</TotalTime>
  <Words>969</Words>
  <Application>Microsoft Office PowerPoint</Application>
  <PresentationFormat>On-screen Show (4:3)</PresentationFormat>
  <Paragraphs>334</Paragraphs>
  <Slides>61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Times New Roman</vt:lpstr>
      <vt:lpstr>Verdana</vt:lpstr>
      <vt:lpstr>Wingdings</vt:lpstr>
      <vt:lpstr>Arial</vt:lpstr>
      <vt:lpstr>Symbol</vt:lpstr>
      <vt:lpstr>07-kalman</vt:lpstr>
      <vt:lpstr>Microsoft Equation 3.0</vt:lpstr>
      <vt:lpstr>Probabilistic Robotics</vt:lpstr>
      <vt:lpstr>Bayes Filter Reminder</vt:lpstr>
      <vt:lpstr>Gaussians</vt:lpstr>
      <vt:lpstr>Properties of Gaussians</vt:lpstr>
      <vt:lpstr>Multivariate Gaussians</vt:lpstr>
      <vt:lpstr>Discrete Kalman Filter</vt:lpstr>
      <vt:lpstr>Components of a Kalman Filter</vt:lpstr>
      <vt:lpstr>Kalman Filter Updates in 1D</vt:lpstr>
      <vt:lpstr>Kalman Filter Updates in 1D</vt:lpstr>
      <vt:lpstr>Kalman Filter Updates in 1D</vt:lpstr>
      <vt:lpstr>Kalman Filter Updates</vt:lpstr>
      <vt:lpstr>Linear Gaussian Systems: Initialization</vt:lpstr>
      <vt:lpstr>Linear Gaussian Systems: Dynamics</vt:lpstr>
      <vt:lpstr>Linear Gaussian Systems: Dynamics</vt:lpstr>
      <vt:lpstr>Linear Gaussian Systems: Observations</vt:lpstr>
      <vt:lpstr>Linear Gaussian Systems: Observations</vt:lpstr>
      <vt:lpstr>Kalman Filter Algorithm </vt:lpstr>
      <vt:lpstr>The Prediction-Correction-Cycle</vt:lpstr>
      <vt:lpstr>The Prediction-Correction-Cycle</vt:lpstr>
      <vt:lpstr>The Prediction-Correction-Cycle</vt:lpstr>
      <vt:lpstr>Kalman Filter Summary</vt:lpstr>
      <vt:lpstr>Nonlinear Dynamic Systems</vt:lpstr>
      <vt:lpstr>Linearity Assumption Revisited</vt:lpstr>
      <vt:lpstr>Non-linear Function</vt:lpstr>
      <vt:lpstr>EKF Linearization (1)</vt:lpstr>
      <vt:lpstr>EKF Linearization (2) </vt:lpstr>
      <vt:lpstr>EKF Linearization (3)</vt:lpstr>
      <vt:lpstr>EKF Linearization: First Order Taylor Series Expansion</vt:lpstr>
      <vt:lpstr>EKF Algorithm </vt:lpstr>
      <vt:lpstr>Localization</vt:lpstr>
      <vt:lpstr>Landmark-based Localization</vt:lpstr>
      <vt:lpstr>PowerPoint Presentation</vt:lpstr>
      <vt:lpstr>PowerPoint Presentation</vt:lpstr>
      <vt:lpstr>EKF Prediction Step</vt:lpstr>
      <vt:lpstr>EKF Observation Prediction Step</vt:lpstr>
      <vt:lpstr>EKF Correction Step</vt:lpstr>
      <vt:lpstr>Estimation Sequence (1)</vt:lpstr>
      <vt:lpstr>Estimation Sequence (2)</vt:lpstr>
      <vt:lpstr>Comparison to GroundTruth</vt:lpstr>
      <vt:lpstr>EKF Summary</vt:lpstr>
      <vt:lpstr>Linearization via Unscented Transform</vt:lpstr>
      <vt:lpstr>UKF Sigma-Point Estimate (2)</vt:lpstr>
      <vt:lpstr>UKF Sigma-Point Estimate (3)</vt:lpstr>
      <vt:lpstr>Unscented Transform</vt:lpstr>
      <vt:lpstr>PowerPoint Presentation</vt:lpstr>
      <vt:lpstr>PowerPoint Presentation</vt:lpstr>
      <vt:lpstr>PowerPoint Presentation</vt:lpstr>
      <vt:lpstr>UKF Prediction Step</vt:lpstr>
      <vt:lpstr>UKF Observation Prediction Step</vt:lpstr>
      <vt:lpstr>UKF Correction Step</vt:lpstr>
      <vt:lpstr>EKF Correction Step</vt:lpstr>
      <vt:lpstr>Estimation Sequence</vt:lpstr>
      <vt:lpstr>Estimation Sequence</vt:lpstr>
      <vt:lpstr>Prediction Quality</vt:lpstr>
      <vt:lpstr>UKF Summary</vt:lpstr>
      <vt:lpstr>Kalman Filter-based System</vt:lpstr>
      <vt:lpstr>Multi- hypothesis Tracking</vt:lpstr>
      <vt:lpstr>Localization With MHT</vt:lpstr>
      <vt:lpstr>MHT: Implemented System (1)</vt:lpstr>
      <vt:lpstr>MHT: Implemented System (2)</vt:lpstr>
      <vt:lpstr>MHT: Implemented System (3) Example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Mobile Robotics</dc:title>
  <dc:creator>Walchko, Kevin J Maj USAF USAFA USAFA/DFEC</dc:creator>
  <cp:lastModifiedBy>Test!!</cp:lastModifiedBy>
  <cp:revision>63</cp:revision>
  <dcterms:created xsi:type="dcterms:W3CDTF">2005-01-19T23:33:42Z</dcterms:created>
  <dcterms:modified xsi:type="dcterms:W3CDTF">2017-09-20T20:02:52Z</dcterms:modified>
</cp:coreProperties>
</file>