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5"/>
  </p:notesMasterIdLst>
  <p:handoutMasterIdLst>
    <p:handoutMasterId r:id="rId36"/>
  </p:handoutMasterIdLst>
  <p:sldIdLst>
    <p:sldId id="1049" r:id="rId2"/>
    <p:sldId id="1063" r:id="rId3"/>
    <p:sldId id="1054" r:id="rId4"/>
    <p:sldId id="1055" r:id="rId5"/>
    <p:sldId id="1064" r:id="rId6"/>
    <p:sldId id="1056" r:id="rId7"/>
    <p:sldId id="1073" r:id="rId8"/>
    <p:sldId id="1074" r:id="rId9"/>
    <p:sldId id="1065" r:id="rId10"/>
    <p:sldId id="1041" r:id="rId11"/>
    <p:sldId id="1071" r:id="rId12"/>
    <p:sldId id="1047" r:id="rId13"/>
    <p:sldId id="1046" r:id="rId14"/>
    <p:sldId id="1066" r:id="rId15"/>
    <p:sldId id="1062" r:id="rId16"/>
    <p:sldId id="1040" r:id="rId17"/>
    <p:sldId id="1043" r:id="rId18"/>
    <p:sldId id="1075" r:id="rId19"/>
    <p:sldId id="1057" r:id="rId20"/>
    <p:sldId id="1059" r:id="rId21"/>
    <p:sldId id="1058" r:id="rId22"/>
    <p:sldId id="1060" r:id="rId23"/>
    <p:sldId id="1061" r:id="rId24"/>
    <p:sldId id="1053" r:id="rId25"/>
    <p:sldId id="1044" r:id="rId26"/>
    <p:sldId id="1050" r:id="rId27"/>
    <p:sldId id="1067" r:id="rId28"/>
    <p:sldId id="1070" r:id="rId29"/>
    <p:sldId id="1069" r:id="rId30"/>
    <p:sldId id="1068" r:id="rId31"/>
    <p:sldId id="1051" r:id="rId32"/>
    <p:sldId id="1052" r:id="rId33"/>
    <p:sldId id="1072" r:id="rId34"/>
  </p:sldIdLst>
  <p:sldSz cx="9144000" cy="6858000" type="screen4x3"/>
  <p:notesSz cx="9906000" cy="6794500"/>
  <p:custDataLst>
    <p:tags r:id="rId37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folHlink"/>
      </a:buClr>
      <a:buSzPct val="120000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folHlink"/>
      </a:buClr>
      <a:buSzPct val="120000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folHlink"/>
      </a:buClr>
      <a:buSzPct val="120000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folHlink"/>
      </a:buClr>
      <a:buSzPct val="120000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folHlink"/>
      </a:buClr>
      <a:buSzPct val="120000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85AEFF"/>
    <a:srgbClr val="6DE850"/>
    <a:srgbClr val="FF3300"/>
    <a:srgbClr val="FFFF00"/>
    <a:srgbClr val="FFFF5F"/>
    <a:srgbClr val="9966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1056" y="-1020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768" y="-78"/>
      </p:cViewPr>
      <p:guideLst>
        <p:guide orient="horz" pos="2140"/>
        <p:guide pos="3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9.wmf"/><Relationship Id="rId7" Type="http://schemas.openxmlformats.org/officeDocument/2006/relationships/image" Target="../media/image3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fld id="{2C67C52E-805C-4E4D-AE06-B07DD19C0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24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57550" y="511175"/>
            <a:ext cx="3395663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defRPr sz="1300">
                <a:latin typeface="Times New Roman" pitchFamily="18" charset="0"/>
              </a:defRPr>
            </a:lvl1pPr>
          </a:lstStyle>
          <a:p>
            <a:fld id="{5F9A0391-645D-4C45-B7CC-21900A96DF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03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850900"/>
            <a:ext cx="7678738" cy="11906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de-DE" altLang="en-US" noProof="0" smtClean="0"/>
              <a:t>Klicken Sie, um das Titelformat zu bearbeiten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14800" y="2514600"/>
            <a:ext cx="4437063" cy="31146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en-US" noProof="0" smtClean="0"/>
              <a:t>Klicken Sie, um das Format des Untertitelmasters zu bearbeiten</a:t>
            </a:r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A5C8B7-B1F6-4B87-809F-F56490C69F24}" type="datetime1">
              <a:rPr lang="en-US" altLang="en-US"/>
              <a:pPr/>
              <a:t>9/20/2017</a:t>
            </a:fld>
            <a:endParaRPr lang="de-DE" altLang="en-US"/>
          </a:p>
        </p:txBody>
      </p:sp>
      <p:sp>
        <p:nvSpPr>
          <p:cNvPr id="4536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45363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BC78D0-7968-45BA-A24D-B29792F0F24A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823913" y="6643688"/>
            <a:ext cx="522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1200">
                <a:solidFill>
                  <a:schemeClr val="bg1"/>
                </a:solidFill>
                <a:latin typeface="Arial" charset="0"/>
              </a:rPr>
              <a:t>SA-1</a:t>
            </a:r>
            <a:endParaRPr lang="en-US" altLang="en-US" sz="12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1FFB18C-DACB-487C-85C0-E7B0B3FD9DCE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CB91-59C5-46DF-8D5C-95098E19C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7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438" y="381000"/>
            <a:ext cx="2105025" cy="5724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67438" cy="5724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FDA7826-8863-4B8E-AE2F-FAC017E8D56B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8916F-F8CF-4584-AA2B-D3095040A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2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85488C4-2745-4848-B17A-C2E2ADE05907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90AE8-6E9C-43A0-A4A0-59E932E08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1683C69-5BD1-4917-9238-2E9F5FAAC3A0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398CD-8D26-4786-B4F6-0A32F8548B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17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306513"/>
            <a:ext cx="412908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2675" y="1306513"/>
            <a:ext cx="412908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5AD8E-B85C-4AE8-BE25-C430DEAE811B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42BBD-9F8E-4B0B-8A9D-1A7D53DA8A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5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E4E1F4F-2F6A-4C96-A857-BFDD62836199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98E2D-0AE7-459E-BEB6-A3A80F6D3D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6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620A333-0819-40D3-8912-54FDD2838367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C17FE-FB75-4146-A8E2-5356746B2C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63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4F55CF9-8543-4CEA-9661-72ABA82D391C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5F993-C312-4507-869A-EA53A94B3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8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E75BE3A-4F2E-443D-A34A-D1F5FD4E4F1D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664CC-DD56-4E14-AC2E-D8CBFE09F3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25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A61BC4A-B3C5-427F-B06C-E3BDD7C68876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524BE-0258-4E8A-95BC-DD6C5882A3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0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enter title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06513"/>
            <a:ext cx="84105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Level 1</a:t>
            </a:r>
            <a:endParaRPr lang="en-US" altLang="en-US" smtClean="0"/>
          </a:p>
          <a:p>
            <a:pPr lvl="1"/>
            <a:r>
              <a:rPr lang="de-DE" altLang="en-US" smtClean="0"/>
              <a:t>Level 2</a:t>
            </a:r>
            <a:endParaRPr lang="en-US" altLang="en-US" smtClean="0"/>
          </a:p>
          <a:p>
            <a:pPr lvl="2"/>
            <a:r>
              <a:rPr lang="de-DE" altLang="en-US" smtClean="0"/>
              <a:t>Level 3</a:t>
            </a:r>
            <a:endParaRPr lang="en-US" altLang="en-US" smtClean="0"/>
          </a:p>
          <a:p>
            <a:pPr lvl="3"/>
            <a:r>
              <a:rPr lang="de-DE" altLang="en-US" smtClean="0"/>
              <a:t>Level 4</a:t>
            </a:r>
            <a:endParaRPr lang="en-US" altLang="en-US" smtClean="0"/>
          </a:p>
          <a:p>
            <a:pPr lvl="4"/>
            <a:r>
              <a:rPr lang="de-DE" altLang="en-US" smtClean="0"/>
              <a:t>Level 5</a:t>
            </a:r>
            <a:endParaRPr lang="en-US" altLang="en-US" smtClean="0"/>
          </a:p>
        </p:txBody>
      </p:sp>
      <p:sp>
        <p:nvSpPr>
          <p:cNvPr id="452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4725" y="6276975"/>
            <a:ext cx="491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/>
            </a:lvl1pPr>
          </a:lstStyle>
          <a:p>
            <a:endParaRPr lang="en-US" altLang="en-US"/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5263" y="62865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/>
            </a:lvl1pPr>
          </a:lstStyle>
          <a:p>
            <a:fld id="{C1C88AEE-BA36-4631-8AF6-C5ECD01C1063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452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175" y="628650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/>
            </a:lvl1pPr>
          </a:lstStyle>
          <a:p>
            <a:fld id="{FCBEC4CC-E577-403D-9B7D-0DBED5ED32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9.png"/><Relationship Id="rId5" Type="http://schemas.openxmlformats.org/officeDocument/2006/relationships/image" Target="../media/image78.wmf"/><Relationship Id="rId10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80988" y="1198563"/>
            <a:ext cx="8615362" cy="1431925"/>
          </a:xfrm>
        </p:spPr>
        <p:txBody>
          <a:bodyPr/>
          <a:lstStyle/>
          <a:p>
            <a:pPr algn="ctr"/>
            <a:r>
              <a:rPr lang="en-US" altLang="en-US" sz="4400" b="0"/>
              <a:t/>
            </a:r>
            <a:br>
              <a:rPr lang="en-US" altLang="en-US" sz="4400" b="0"/>
            </a:br>
            <a:r>
              <a:rPr lang="en-US" altLang="en-US" sz="4400" b="0"/>
              <a:t>Probabilistic Robotics</a:t>
            </a:r>
          </a:p>
        </p:txBody>
      </p:sp>
      <p:sp>
        <p:nvSpPr>
          <p:cNvPr id="1049603" name="Rectangle 2051"/>
          <p:cNvSpPr>
            <a:spLocks noChangeArrowheads="1"/>
          </p:cNvSpPr>
          <p:nvPr/>
        </p:nvSpPr>
        <p:spPr bwMode="auto">
          <a:xfrm>
            <a:off x="952500" y="4411663"/>
            <a:ext cx="7380288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en-US" sz="3200" b="1">
                <a:solidFill>
                  <a:schemeClr val="folHlink"/>
                </a:solidFill>
              </a:rPr>
              <a:t>Probabilistic Motion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Odometry Model</a:t>
            </a:r>
          </a:p>
        </p:txBody>
      </p:sp>
      <p:grpSp>
        <p:nvGrpSpPr>
          <p:cNvPr id="1036324" name="Group 36"/>
          <p:cNvGrpSpPr>
            <a:grpSpLocks/>
          </p:cNvGrpSpPr>
          <p:nvPr/>
        </p:nvGrpSpPr>
        <p:grpSpPr bwMode="auto">
          <a:xfrm>
            <a:off x="800100" y="2463800"/>
            <a:ext cx="4546600" cy="2184400"/>
            <a:chOff x="376" y="1464"/>
            <a:chExt cx="2864" cy="1376"/>
          </a:xfrm>
        </p:grpSpPr>
        <p:sp>
          <p:nvSpPr>
            <p:cNvPr id="1036323" name="Rectangle 35"/>
            <p:cNvSpPr>
              <a:spLocks noChangeArrowheads="1"/>
            </p:cNvSpPr>
            <p:nvPr/>
          </p:nvSpPr>
          <p:spPr bwMode="auto">
            <a:xfrm>
              <a:off x="376" y="1464"/>
              <a:ext cx="2864" cy="137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036314" name="Object 26"/>
            <p:cNvGraphicFramePr>
              <a:graphicFrameLocks noChangeAspect="1"/>
            </p:cNvGraphicFramePr>
            <p:nvPr/>
          </p:nvGraphicFramePr>
          <p:xfrm>
            <a:off x="519" y="1502"/>
            <a:ext cx="247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29" name="Equation" r:id="rId3" imgW="1663560" imgH="279360" progId="Equation.3">
                    <p:embed/>
                  </p:oleObj>
                </mc:Choice>
                <mc:Fallback>
                  <p:oleObj name="Equation" r:id="rId3" imgW="1663560" imgH="2793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1502"/>
                          <a:ext cx="247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315" name="Object 27"/>
            <p:cNvGraphicFramePr>
              <a:graphicFrameLocks noChangeAspect="1"/>
            </p:cNvGraphicFramePr>
            <p:nvPr/>
          </p:nvGraphicFramePr>
          <p:xfrm>
            <a:off x="519" y="1946"/>
            <a:ext cx="261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30" name="Equation" r:id="rId5" imgW="1752480" imgH="241200" progId="Equation.3">
                    <p:embed/>
                  </p:oleObj>
                </mc:Choice>
                <mc:Fallback>
                  <p:oleObj name="Equation" r:id="rId5" imgW="175248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1946"/>
                          <a:ext cx="261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316" name="Object 28"/>
            <p:cNvGraphicFramePr>
              <a:graphicFrameLocks noChangeAspect="1"/>
            </p:cNvGraphicFramePr>
            <p:nvPr/>
          </p:nvGraphicFramePr>
          <p:xfrm>
            <a:off x="519" y="2362"/>
            <a:ext cx="170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31" name="Equation" r:id="rId7" imgW="1143000" imgH="241200" progId="Equation.3">
                    <p:embed/>
                  </p:oleObj>
                </mc:Choice>
                <mc:Fallback>
                  <p:oleObj name="Equation" r:id="rId7" imgW="114300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2362"/>
                          <a:ext cx="170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6317" name="Text Box 29"/>
          <p:cNvSpPr txBox="1">
            <a:spLocks noChangeArrowheads="1"/>
          </p:cNvSpPr>
          <p:nvPr/>
        </p:nvSpPr>
        <p:spPr bwMode="auto">
          <a:xfrm>
            <a:off x="466725" y="1260475"/>
            <a:ext cx="74993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en-US" sz="2400"/>
              <a:t> Robot moves from           to            . </a:t>
            </a:r>
          </a:p>
          <a:p>
            <a:pPr algn="l">
              <a:buFontTx/>
              <a:buChar char="•"/>
            </a:pPr>
            <a:r>
              <a:rPr lang="en-US" altLang="en-US" sz="2400"/>
              <a:t> Odometry information                           . </a:t>
            </a:r>
          </a:p>
        </p:txBody>
      </p:sp>
      <p:graphicFrame>
        <p:nvGraphicFramePr>
          <p:cNvPr id="1036318" name="Object 30"/>
          <p:cNvGraphicFramePr>
            <a:graphicFrameLocks noChangeAspect="1"/>
          </p:cNvGraphicFramePr>
          <p:nvPr/>
        </p:nvGraphicFramePr>
        <p:xfrm>
          <a:off x="3748088" y="1241425"/>
          <a:ext cx="1063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32" name="Equation" r:id="rId9" imgW="545760" imgH="279360" progId="Equation.3">
                  <p:embed/>
                </p:oleObj>
              </mc:Choice>
              <mc:Fallback>
                <p:oleObj name="Equation" r:id="rId9" imgW="54576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241425"/>
                        <a:ext cx="10636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19" name="Object 31"/>
          <p:cNvGraphicFramePr>
            <a:graphicFrameLocks noChangeAspect="1"/>
          </p:cNvGraphicFramePr>
          <p:nvPr/>
        </p:nvGraphicFramePr>
        <p:xfrm>
          <a:off x="5211763" y="1241425"/>
          <a:ext cx="1262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33" name="Equation" r:id="rId11" imgW="647640" imgH="279360" progId="Equation.3">
                  <p:embed/>
                </p:oleObj>
              </mc:Choice>
              <mc:Fallback>
                <p:oleObj name="Equation" r:id="rId11" imgW="64764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1241425"/>
                        <a:ext cx="12620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20" name="Object 32"/>
          <p:cNvGraphicFramePr>
            <a:graphicFrameLocks noChangeAspect="1"/>
          </p:cNvGraphicFramePr>
          <p:nvPr/>
        </p:nvGraphicFramePr>
        <p:xfrm>
          <a:off x="4316413" y="1714500"/>
          <a:ext cx="28590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34" name="Equation" r:id="rId13" imgW="1269720" imgH="253800" progId="Equation.3">
                  <p:embed/>
                </p:oleObj>
              </mc:Choice>
              <mc:Fallback>
                <p:oleObj name="Equation" r:id="rId13" imgW="126972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1714500"/>
                        <a:ext cx="28590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6328" name="Group 40"/>
          <p:cNvGrpSpPr>
            <a:grpSpLocks/>
          </p:cNvGrpSpPr>
          <p:nvPr/>
        </p:nvGrpSpPr>
        <p:grpSpPr bwMode="auto">
          <a:xfrm>
            <a:off x="2108200" y="3683000"/>
            <a:ext cx="6718300" cy="2298700"/>
            <a:chOff x="1328" y="2320"/>
            <a:chExt cx="4232" cy="1448"/>
          </a:xfrm>
        </p:grpSpPr>
        <p:grpSp>
          <p:nvGrpSpPr>
            <p:cNvPr id="1036325" name="Group 37"/>
            <p:cNvGrpSpPr>
              <a:grpSpLocks/>
            </p:cNvGrpSpPr>
            <p:nvPr/>
          </p:nvGrpSpPr>
          <p:grpSpPr bwMode="auto">
            <a:xfrm>
              <a:off x="1328" y="2320"/>
              <a:ext cx="4232" cy="1448"/>
              <a:chOff x="1328" y="2320"/>
              <a:chExt cx="4232" cy="1448"/>
            </a:xfrm>
          </p:grpSpPr>
          <p:sp>
            <p:nvSpPr>
              <p:cNvPr id="1036309" name="Line 21"/>
              <p:cNvSpPr>
                <a:spLocks noChangeShapeType="1"/>
              </p:cNvSpPr>
              <p:nvPr/>
            </p:nvSpPr>
            <p:spPr bwMode="auto">
              <a:xfrm flipV="1">
                <a:off x="4608" y="2320"/>
                <a:ext cx="536" cy="6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6308" name="Line 20"/>
              <p:cNvSpPr>
                <a:spLocks noChangeShapeType="1"/>
              </p:cNvSpPr>
              <p:nvPr/>
            </p:nvSpPr>
            <p:spPr bwMode="auto">
              <a:xfrm>
                <a:off x="1704" y="3456"/>
                <a:ext cx="92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6301" name="Oval 13"/>
              <p:cNvSpPr>
                <a:spLocks noChangeArrowheads="1"/>
              </p:cNvSpPr>
              <p:nvPr/>
            </p:nvSpPr>
            <p:spPr bwMode="auto">
              <a:xfrm>
                <a:off x="1328" y="3112"/>
                <a:ext cx="680" cy="6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6304" name="Line 16"/>
              <p:cNvSpPr>
                <a:spLocks noChangeShapeType="1"/>
              </p:cNvSpPr>
              <p:nvPr/>
            </p:nvSpPr>
            <p:spPr bwMode="auto">
              <a:xfrm>
                <a:off x="1680" y="3440"/>
                <a:ext cx="320" cy="88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6305" name="Oval 17"/>
              <p:cNvSpPr>
                <a:spLocks noChangeArrowheads="1"/>
              </p:cNvSpPr>
              <p:nvPr/>
            </p:nvSpPr>
            <p:spPr bwMode="auto">
              <a:xfrm>
                <a:off x="4240" y="2616"/>
                <a:ext cx="680" cy="6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6306" name="Line 18"/>
              <p:cNvSpPr>
                <a:spLocks noChangeShapeType="1"/>
              </p:cNvSpPr>
              <p:nvPr/>
            </p:nvSpPr>
            <p:spPr bwMode="auto">
              <a:xfrm flipV="1">
                <a:off x="4592" y="2704"/>
                <a:ext cx="216" cy="240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6307" name="Line 19"/>
              <p:cNvSpPr>
                <a:spLocks noChangeShapeType="1"/>
              </p:cNvSpPr>
              <p:nvPr/>
            </p:nvSpPr>
            <p:spPr bwMode="auto">
              <a:xfrm flipV="1">
                <a:off x="1696" y="2784"/>
                <a:ext cx="3864" cy="6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036310" name="Object 22"/>
              <p:cNvGraphicFramePr>
                <a:graphicFrameLocks noChangeAspect="1"/>
              </p:cNvGraphicFramePr>
              <p:nvPr/>
            </p:nvGraphicFramePr>
            <p:xfrm>
              <a:off x="3196" y="3132"/>
              <a:ext cx="473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335" name="Equation" r:id="rId15" imgW="317160" imgH="228600" progId="Equation.3">
                      <p:embed/>
                    </p:oleObj>
                  </mc:Choice>
                  <mc:Fallback>
                    <p:oleObj name="Equation" r:id="rId15" imgW="317160" imgH="2286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6" y="3132"/>
                            <a:ext cx="473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311" name="Object 23"/>
              <p:cNvGraphicFramePr>
                <a:graphicFrameLocks noChangeAspect="1"/>
              </p:cNvGraphicFramePr>
              <p:nvPr/>
            </p:nvGraphicFramePr>
            <p:xfrm>
              <a:off x="2184" y="3292"/>
              <a:ext cx="41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336" name="Equation" r:id="rId17" imgW="279360" imgH="228600" progId="Equation.3">
                      <p:embed/>
                    </p:oleObj>
                  </mc:Choice>
                  <mc:Fallback>
                    <p:oleObj name="Equation" r:id="rId17" imgW="279360" imgH="2286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4" y="3292"/>
                            <a:ext cx="41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312" name="Object 24"/>
              <p:cNvGraphicFramePr>
                <a:graphicFrameLocks noChangeAspect="1"/>
              </p:cNvGraphicFramePr>
              <p:nvPr/>
            </p:nvGraphicFramePr>
            <p:xfrm>
              <a:off x="4951" y="2500"/>
              <a:ext cx="435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337" name="Equation" r:id="rId19" imgW="291960" imgH="228600" progId="Equation.3">
                      <p:embed/>
                    </p:oleObj>
                  </mc:Choice>
                  <mc:Fallback>
                    <p:oleObj name="Equation" r:id="rId19" imgW="291960" imgH="2286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" y="2500"/>
                            <a:ext cx="435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36326" name="Object 38"/>
            <p:cNvGraphicFramePr>
              <a:graphicFrameLocks noChangeAspect="1"/>
            </p:cNvGraphicFramePr>
            <p:nvPr/>
          </p:nvGraphicFramePr>
          <p:xfrm>
            <a:off x="1385" y="3238"/>
            <a:ext cx="40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38" name="Equation" r:id="rId21" imgW="545760" imgH="279360" progId="Equation.3">
                    <p:embed/>
                  </p:oleObj>
                </mc:Choice>
                <mc:Fallback>
                  <p:oleObj name="Equation" r:id="rId21" imgW="545760" imgH="2793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38"/>
                          <a:ext cx="40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327" name="Object 39"/>
            <p:cNvGraphicFramePr>
              <a:graphicFrameLocks noChangeAspect="1"/>
            </p:cNvGraphicFramePr>
            <p:nvPr/>
          </p:nvGraphicFramePr>
          <p:xfrm>
            <a:off x="4363" y="2982"/>
            <a:ext cx="49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39" name="Equation" r:id="rId23" imgW="647640" imgH="279360" progId="Equation.3">
                    <p:embed/>
                  </p:oleObj>
                </mc:Choice>
                <mc:Fallback>
                  <p:oleObj name="Equation" r:id="rId23" imgW="647640" imgH="2793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2982"/>
                          <a:ext cx="497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2B3-A403-41B4-85D1-84CC9728670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atan2 Function</a:t>
            </a:r>
          </a:p>
        </p:txBody>
      </p:sp>
      <p:sp>
        <p:nvSpPr>
          <p:cNvPr id="1082376" name="Text Box 8"/>
          <p:cNvSpPr txBox="1">
            <a:spLocks noChangeArrowheads="1"/>
          </p:cNvSpPr>
          <p:nvPr/>
        </p:nvSpPr>
        <p:spPr bwMode="auto">
          <a:xfrm>
            <a:off x="466725" y="1260475"/>
            <a:ext cx="80454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>
                <a:latin typeface="Verdana" pitchFamily="34" charset="0"/>
              </a:rPr>
              <a:t>Extends the inverse tangent and correctly copes with the signs of x and y.</a:t>
            </a:r>
          </a:p>
        </p:txBody>
      </p:sp>
      <p:pic>
        <p:nvPicPr>
          <p:cNvPr id="108239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300"/>
            <a:ext cx="8026400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7" name="Rectangle 1035"/>
          <p:cNvSpPr>
            <a:spLocks noChangeArrowheads="1"/>
          </p:cNvSpPr>
          <p:nvPr/>
        </p:nvSpPr>
        <p:spPr bwMode="auto">
          <a:xfrm>
            <a:off x="1905000" y="2781300"/>
            <a:ext cx="5422900" cy="2679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3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Noise Model for Odometry</a:t>
            </a:r>
          </a:p>
        </p:txBody>
      </p:sp>
      <p:sp>
        <p:nvSpPr>
          <p:cNvPr id="1043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measured motion is given by the true motion corrupted with noise.</a:t>
            </a:r>
          </a:p>
        </p:txBody>
      </p:sp>
      <p:graphicFrame>
        <p:nvGraphicFramePr>
          <p:cNvPr id="1043462" name="Object 1030"/>
          <p:cNvGraphicFramePr>
            <a:graphicFrameLocks noChangeAspect="1"/>
          </p:cNvGraphicFramePr>
          <p:nvPr/>
        </p:nvGraphicFramePr>
        <p:xfrm>
          <a:off x="2308225" y="2986088"/>
          <a:ext cx="3976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68" name="Equation" r:id="rId3" imgW="1587240" imgH="266400" progId="Equation.3">
                  <p:embed/>
                </p:oleObj>
              </mc:Choice>
              <mc:Fallback>
                <p:oleObj name="Equation" r:id="rId3" imgW="1587240" imgH="266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986088"/>
                        <a:ext cx="39766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465" name="Object 1033"/>
          <p:cNvGraphicFramePr>
            <a:graphicFrameLocks noChangeAspect="1"/>
          </p:cNvGraphicFramePr>
          <p:nvPr/>
        </p:nvGraphicFramePr>
        <p:xfrm>
          <a:off x="2308225" y="4433888"/>
          <a:ext cx="4103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69" name="Equation" r:id="rId5" imgW="1638000" imgH="266400" progId="Equation.3">
                  <p:embed/>
                </p:oleObj>
              </mc:Choice>
              <mc:Fallback>
                <p:oleObj name="Equation" r:id="rId5" imgW="1638000" imgH="2664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433888"/>
                        <a:ext cx="41036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466" name="Object 1034"/>
          <p:cNvGraphicFramePr>
            <a:graphicFrameLocks noChangeAspect="1"/>
          </p:cNvGraphicFramePr>
          <p:nvPr/>
        </p:nvGraphicFramePr>
        <p:xfrm>
          <a:off x="2308225" y="3684588"/>
          <a:ext cx="47990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70" name="Equation" r:id="rId7" imgW="1917360" imgH="266400" progId="Equation.3">
                  <p:embed/>
                </p:oleObj>
              </mc:Choice>
              <mc:Fallback>
                <p:oleObj name="Equation" r:id="rId7" imgW="1917360" imgH="2664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684588"/>
                        <a:ext cx="479901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/>
          <a:lstStyle/>
          <a:p>
            <a:r>
              <a:rPr lang="en-US" altLang="en-US"/>
              <a:t>Typical Distributions for Probabilistic Motion Models</a:t>
            </a:r>
          </a:p>
        </p:txBody>
      </p:sp>
      <p:pic>
        <p:nvPicPr>
          <p:cNvPr id="1042436" name="Picture 1028" descr="tri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347913"/>
            <a:ext cx="3671887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437" name="Picture 1029" descr="norm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339975"/>
            <a:ext cx="3614737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2438" name="Object 1030"/>
          <p:cNvGraphicFramePr>
            <a:graphicFrameLocks noChangeAspect="1"/>
          </p:cNvGraphicFramePr>
          <p:nvPr/>
        </p:nvGraphicFramePr>
        <p:xfrm>
          <a:off x="1168400" y="5153025"/>
          <a:ext cx="25971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88" name="Equation" r:id="rId5" imgW="1371600" imgH="495000" progId="Equation.3">
                  <p:embed/>
                </p:oleObj>
              </mc:Choice>
              <mc:Fallback>
                <p:oleObj name="Equation" r:id="rId5" imgW="1371600" imgH="495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153025"/>
                        <a:ext cx="2597150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39" name="Object 1031"/>
          <p:cNvGraphicFramePr>
            <a:graphicFrameLocks noChangeAspect="1"/>
          </p:cNvGraphicFramePr>
          <p:nvPr/>
        </p:nvGraphicFramePr>
        <p:xfrm>
          <a:off x="5472113" y="4948238"/>
          <a:ext cx="29845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89" name="Equation" r:id="rId7" imgW="1574640" imgH="711000" progId="Equation.3">
                  <p:embed/>
                </p:oleObj>
              </mc:Choice>
              <mc:Fallback>
                <p:oleObj name="Equation" r:id="rId7" imgW="1574640" imgH="711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948238"/>
                        <a:ext cx="2984500" cy="13477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0" name="Text Box 1032"/>
          <p:cNvSpPr txBox="1">
            <a:spLocks noChangeArrowheads="1"/>
          </p:cNvSpPr>
          <p:nvPr/>
        </p:nvSpPr>
        <p:spPr bwMode="auto">
          <a:xfrm>
            <a:off x="896938" y="1554163"/>
            <a:ext cx="31369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Normal distribution</a:t>
            </a:r>
          </a:p>
        </p:txBody>
      </p:sp>
      <p:sp>
        <p:nvSpPr>
          <p:cNvPr id="1042441" name="Text Box 1033"/>
          <p:cNvSpPr txBox="1">
            <a:spLocks noChangeArrowheads="1"/>
          </p:cNvSpPr>
          <p:nvPr/>
        </p:nvSpPr>
        <p:spPr bwMode="auto">
          <a:xfrm>
            <a:off x="5170488" y="1554163"/>
            <a:ext cx="35877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Triangular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B65-4572-47C6-B550-7E4A7CF71F8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424863" cy="1190625"/>
          </a:xfrm>
        </p:spPr>
        <p:txBody>
          <a:bodyPr/>
          <a:lstStyle/>
          <a:p>
            <a:r>
              <a:rPr lang="en-US" altLang="en-US"/>
              <a:t>Calculating the Probability (zero-centered)</a:t>
            </a:r>
            <a:endParaRPr lang="de-DE" altLang="en-US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85913"/>
            <a:ext cx="8410575" cy="4799012"/>
          </a:xfrm>
        </p:spPr>
        <p:txBody>
          <a:bodyPr/>
          <a:lstStyle/>
          <a:p>
            <a:r>
              <a:rPr lang="en-US" altLang="en-US" sz="2800"/>
              <a:t>For a normal distribution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For a triangular distribution</a:t>
            </a:r>
            <a:endParaRPr lang="de-DE" altLang="en-US" sz="2800"/>
          </a:p>
        </p:txBody>
      </p:sp>
      <p:sp>
        <p:nvSpPr>
          <p:cNvPr id="1073157" name="Rectangle 5"/>
          <p:cNvSpPr>
            <a:spLocks noChangeArrowheads="1"/>
          </p:cNvSpPr>
          <p:nvPr/>
        </p:nvSpPr>
        <p:spPr bwMode="auto">
          <a:xfrm>
            <a:off x="1068388" y="2335213"/>
            <a:ext cx="67087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144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prob_normal_distribution</a:t>
            </a:r>
            <a:r>
              <a:rPr lang="en-US" altLang="en-US" sz="2000">
                <a:latin typeface="Verdana" pitchFamily="34" charset="0"/>
              </a:rPr>
              <a:t>(</a:t>
            </a:r>
            <a:r>
              <a:rPr lang="en-US" altLang="en-US" sz="2000" i="1"/>
              <a:t>a,b</a:t>
            </a:r>
            <a:r>
              <a:rPr lang="en-US" altLang="en-US" sz="2000">
                <a:latin typeface="Verdana" pitchFamily="34" charset="0"/>
              </a:rPr>
              <a:t>):</a:t>
            </a:r>
            <a:br>
              <a:rPr lang="en-US" altLang="en-US" sz="2000">
                <a:latin typeface="Verdana" pitchFamily="34" charset="0"/>
              </a:rPr>
            </a:b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return  </a:t>
            </a:r>
          </a:p>
        </p:txBody>
      </p:sp>
      <p:sp>
        <p:nvSpPr>
          <p:cNvPr id="1073159" name="Rectangle 7"/>
          <p:cNvSpPr>
            <a:spLocks noChangeArrowheads="1"/>
          </p:cNvSpPr>
          <p:nvPr/>
        </p:nvSpPr>
        <p:spPr bwMode="auto">
          <a:xfrm>
            <a:off x="1055688" y="4989513"/>
            <a:ext cx="74961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144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prob_triangular_distribution</a:t>
            </a:r>
            <a:r>
              <a:rPr lang="en-US" altLang="en-US" sz="2000">
                <a:latin typeface="Verdana" pitchFamily="34" charset="0"/>
              </a:rPr>
              <a:t>(</a:t>
            </a:r>
            <a:r>
              <a:rPr lang="en-US" altLang="en-US" sz="2000" i="1"/>
              <a:t>a,b</a:t>
            </a:r>
            <a:r>
              <a:rPr lang="en-US" altLang="en-US" sz="2000">
                <a:latin typeface="Verdana" pitchFamily="34" charset="0"/>
              </a:rPr>
              <a:t>):</a:t>
            </a:r>
            <a:br>
              <a:rPr lang="en-US" altLang="en-US" sz="2000">
                <a:latin typeface="Verdana" pitchFamily="34" charset="0"/>
              </a:rPr>
            </a:b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return  </a:t>
            </a:r>
          </a:p>
        </p:txBody>
      </p:sp>
      <p:pic>
        <p:nvPicPr>
          <p:cNvPr id="10731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019425"/>
            <a:ext cx="282892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31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5681663"/>
            <a:ext cx="29146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812D-A902-4642-AD24-973C100A57F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/>
          <a:lstStyle/>
          <a:p>
            <a:r>
              <a:rPr lang="en-US" altLang="en-US"/>
              <a:t>Calculating the Posterior </a:t>
            </a:r>
            <a:br>
              <a:rPr lang="en-US" altLang="en-US"/>
            </a:br>
            <a:r>
              <a:rPr lang="en-US" altLang="en-US"/>
              <a:t>Given x, x’, and u</a:t>
            </a:r>
            <a:endParaRPr lang="de-DE" altLang="en-US"/>
          </a:p>
        </p:txBody>
      </p:sp>
      <p:grpSp>
        <p:nvGrpSpPr>
          <p:cNvPr id="1067030" name="Group 22"/>
          <p:cNvGrpSpPr>
            <a:grpSpLocks/>
          </p:cNvGrpSpPr>
          <p:nvPr/>
        </p:nvGrpSpPr>
        <p:grpSpPr bwMode="auto">
          <a:xfrm>
            <a:off x="1428750" y="1800225"/>
            <a:ext cx="6040438" cy="3908425"/>
            <a:chOff x="860" y="1262"/>
            <a:chExt cx="3741" cy="2334"/>
          </a:xfrm>
        </p:grpSpPr>
        <p:graphicFrame>
          <p:nvGraphicFramePr>
            <p:cNvPr id="1067014" name="Object 6"/>
            <p:cNvGraphicFramePr>
              <a:graphicFrameLocks noChangeAspect="1"/>
            </p:cNvGraphicFramePr>
            <p:nvPr/>
          </p:nvGraphicFramePr>
          <p:xfrm>
            <a:off x="888" y="1262"/>
            <a:ext cx="199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43" name="Equation" r:id="rId3" imgW="1663560" imgH="279360" progId="Equation.3">
                    <p:embed/>
                  </p:oleObj>
                </mc:Choice>
                <mc:Fallback>
                  <p:oleObj name="Equation" r:id="rId3" imgW="1663560" imgH="2793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262"/>
                          <a:ext cx="199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15" name="Object 7"/>
            <p:cNvGraphicFramePr>
              <a:graphicFrameLocks noChangeAspect="1"/>
            </p:cNvGraphicFramePr>
            <p:nvPr/>
          </p:nvGraphicFramePr>
          <p:xfrm>
            <a:off x="882" y="1537"/>
            <a:ext cx="209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44" name="Equation" r:id="rId5" imgW="1752480" imgH="241200" progId="Equation.3">
                    <p:embed/>
                  </p:oleObj>
                </mc:Choice>
                <mc:Fallback>
                  <p:oleObj name="Equation" r:id="rId5" imgW="175248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537"/>
                          <a:ext cx="209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16" name="Object 8"/>
            <p:cNvGraphicFramePr>
              <a:graphicFrameLocks noChangeAspect="1"/>
            </p:cNvGraphicFramePr>
            <p:nvPr/>
          </p:nvGraphicFramePr>
          <p:xfrm>
            <a:off x="875" y="1765"/>
            <a:ext cx="136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45" name="Equation" r:id="rId7" imgW="1143000" imgH="241200" progId="Equation.3">
                    <p:embed/>
                  </p:oleObj>
                </mc:Choice>
                <mc:Fallback>
                  <p:oleObj name="Equation" r:id="rId7" imgW="114300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1765"/>
                          <a:ext cx="136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18" name="Object 10"/>
            <p:cNvGraphicFramePr>
              <a:graphicFrameLocks noChangeAspect="1"/>
            </p:cNvGraphicFramePr>
            <p:nvPr/>
          </p:nvGraphicFramePr>
          <p:xfrm>
            <a:off x="878" y="2022"/>
            <a:ext cx="196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46" name="Equation" r:id="rId9" imgW="1638000" imgH="279360" progId="Equation.3">
                    <p:embed/>
                  </p:oleObj>
                </mc:Choice>
                <mc:Fallback>
                  <p:oleObj name="Equation" r:id="rId9" imgW="1638000" imgH="2793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022"/>
                          <a:ext cx="196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19" name="Object 11"/>
            <p:cNvGraphicFramePr>
              <a:graphicFrameLocks noChangeAspect="1"/>
            </p:cNvGraphicFramePr>
            <p:nvPr/>
          </p:nvGraphicFramePr>
          <p:xfrm>
            <a:off x="878" y="2296"/>
            <a:ext cx="206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47" name="Equation" r:id="rId11" imgW="1726920" imgH="253800" progId="Equation.3">
                    <p:embed/>
                  </p:oleObj>
                </mc:Choice>
                <mc:Fallback>
                  <p:oleObj name="Equation" r:id="rId11" imgW="1726920" imgH="253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296"/>
                          <a:ext cx="206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20" name="Object 12"/>
            <p:cNvGraphicFramePr>
              <a:graphicFrameLocks noChangeAspect="1"/>
            </p:cNvGraphicFramePr>
            <p:nvPr/>
          </p:nvGraphicFramePr>
          <p:xfrm>
            <a:off x="878" y="2530"/>
            <a:ext cx="132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48" name="Equation" r:id="rId13" imgW="1104840" imgH="253800" progId="Equation.3">
                    <p:embed/>
                  </p:oleObj>
                </mc:Choice>
                <mc:Fallback>
                  <p:oleObj name="Equation" r:id="rId13" imgW="1104840" imgH="253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530"/>
                          <a:ext cx="132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21" name="Object 13"/>
            <p:cNvGraphicFramePr>
              <a:graphicFrameLocks noChangeAspect="1"/>
            </p:cNvGraphicFramePr>
            <p:nvPr/>
          </p:nvGraphicFramePr>
          <p:xfrm>
            <a:off x="871" y="2796"/>
            <a:ext cx="29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49" name="Equation" r:id="rId15" imgW="2438280" imgH="253800" progId="Equation.3">
                    <p:embed/>
                  </p:oleObj>
                </mc:Choice>
                <mc:Fallback>
                  <p:oleObj name="Equation" r:id="rId15" imgW="2438280" imgH="25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2796"/>
                          <a:ext cx="292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22" name="Object 14"/>
            <p:cNvGraphicFramePr>
              <a:graphicFrameLocks noChangeAspect="1"/>
            </p:cNvGraphicFramePr>
            <p:nvPr/>
          </p:nvGraphicFramePr>
          <p:xfrm>
            <a:off x="860" y="3040"/>
            <a:ext cx="374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50" name="Equation" r:id="rId17" imgW="3124080" imgH="253800" progId="Equation.3">
                    <p:embed/>
                  </p:oleObj>
                </mc:Choice>
                <mc:Fallback>
                  <p:oleObj name="Equation" r:id="rId17" imgW="3124080" imgH="25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3040"/>
                          <a:ext cx="374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7023" name="Object 15"/>
            <p:cNvGraphicFramePr>
              <a:graphicFrameLocks noChangeAspect="1"/>
            </p:cNvGraphicFramePr>
            <p:nvPr/>
          </p:nvGraphicFramePr>
          <p:xfrm>
            <a:off x="866" y="3296"/>
            <a:ext cx="299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51" name="Equation" r:id="rId19" imgW="2501640" imgH="253800" progId="Equation.3">
                    <p:embed/>
                  </p:oleObj>
                </mc:Choice>
                <mc:Fallback>
                  <p:oleObj name="Equation" r:id="rId19" imgW="2501640" imgH="253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3296"/>
                          <a:ext cx="299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7028" name="Rectangle 20"/>
          <p:cNvSpPr>
            <a:spLocks noChangeArrowheads="1"/>
          </p:cNvSpPr>
          <p:nvPr/>
        </p:nvSpPr>
        <p:spPr bwMode="auto">
          <a:xfrm>
            <a:off x="738188" y="1420813"/>
            <a:ext cx="78390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144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motion_model_odometry(x,x’,u)</a:t>
            </a:r>
            <a:endParaRPr lang="en-US" altLang="en-US" sz="2000">
              <a:latin typeface="Verdana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return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 · p</a:t>
            </a:r>
            <a:r>
              <a:rPr lang="en-US" altLang="en-US" i="1" baseline="-25000"/>
              <a:t>2</a:t>
            </a:r>
            <a:r>
              <a:rPr lang="en-US" altLang="en-US" i="1"/>
              <a:t> · p</a:t>
            </a:r>
            <a:r>
              <a:rPr lang="en-US" altLang="en-US" i="1" baseline="-25000"/>
              <a:t>3</a:t>
            </a:r>
          </a:p>
        </p:txBody>
      </p:sp>
      <p:grpSp>
        <p:nvGrpSpPr>
          <p:cNvPr id="1067036" name="Group 28"/>
          <p:cNvGrpSpPr>
            <a:grpSpLocks/>
          </p:cNvGrpSpPr>
          <p:nvPr/>
        </p:nvGrpSpPr>
        <p:grpSpPr bwMode="auto">
          <a:xfrm>
            <a:off x="5180013" y="2211388"/>
            <a:ext cx="3692525" cy="546100"/>
            <a:chOff x="3263" y="1393"/>
            <a:chExt cx="2326" cy="344"/>
          </a:xfrm>
        </p:grpSpPr>
        <p:sp>
          <p:nvSpPr>
            <p:cNvPr id="1067031" name="Text Box 23"/>
            <p:cNvSpPr txBox="1">
              <a:spLocks noChangeArrowheads="1"/>
            </p:cNvSpPr>
            <p:nvPr/>
          </p:nvSpPr>
          <p:spPr bwMode="auto">
            <a:xfrm>
              <a:off x="3829" y="1428"/>
              <a:ext cx="1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odometry values (u)</a:t>
              </a:r>
              <a:endParaRPr lang="de-DE" altLang="en-US" sz="2000"/>
            </a:p>
          </p:txBody>
        </p:sp>
        <p:sp>
          <p:nvSpPr>
            <p:cNvPr id="1067033" name="Line 25"/>
            <p:cNvSpPr>
              <a:spLocks noChangeShapeType="1"/>
            </p:cNvSpPr>
            <p:nvPr/>
          </p:nvSpPr>
          <p:spPr bwMode="auto">
            <a:xfrm flipH="1">
              <a:off x="3295" y="1569"/>
              <a:ext cx="552" cy="16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034" name="Line 26"/>
            <p:cNvSpPr>
              <a:spLocks noChangeShapeType="1"/>
            </p:cNvSpPr>
            <p:nvPr/>
          </p:nvSpPr>
          <p:spPr bwMode="auto">
            <a:xfrm flipH="1">
              <a:off x="3263" y="1566"/>
              <a:ext cx="581" cy="1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035" name="Line 27"/>
            <p:cNvSpPr>
              <a:spLocks noChangeShapeType="1"/>
            </p:cNvSpPr>
            <p:nvPr/>
          </p:nvSpPr>
          <p:spPr bwMode="auto">
            <a:xfrm flipH="1" flipV="1">
              <a:off x="3287" y="1393"/>
              <a:ext cx="557" cy="169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7038" name="Group 30"/>
          <p:cNvGrpSpPr>
            <a:grpSpLocks/>
          </p:cNvGrpSpPr>
          <p:nvPr/>
        </p:nvGrpSpPr>
        <p:grpSpPr bwMode="auto">
          <a:xfrm>
            <a:off x="5132388" y="3535363"/>
            <a:ext cx="4017962" cy="546100"/>
            <a:chOff x="3263" y="1393"/>
            <a:chExt cx="2531" cy="344"/>
          </a:xfrm>
        </p:grpSpPr>
        <p:sp>
          <p:nvSpPr>
            <p:cNvPr id="1067039" name="Text Box 31"/>
            <p:cNvSpPr txBox="1">
              <a:spLocks noChangeArrowheads="1"/>
            </p:cNvSpPr>
            <p:nvPr/>
          </p:nvSpPr>
          <p:spPr bwMode="auto">
            <a:xfrm>
              <a:off x="3626" y="1428"/>
              <a:ext cx="2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   values of interest (x,x’)</a:t>
              </a:r>
              <a:endParaRPr lang="de-DE" altLang="en-US" sz="2000"/>
            </a:p>
          </p:txBody>
        </p:sp>
        <p:sp>
          <p:nvSpPr>
            <p:cNvPr id="1067040" name="Line 32"/>
            <p:cNvSpPr>
              <a:spLocks noChangeShapeType="1"/>
            </p:cNvSpPr>
            <p:nvPr/>
          </p:nvSpPr>
          <p:spPr bwMode="auto">
            <a:xfrm flipH="1">
              <a:off x="3295" y="1569"/>
              <a:ext cx="552" cy="16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041" name="Line 33"/>
            <p:cNvSpPr>
              <a:spLocks noChangeShapeType="1"/>
            </p:cNvSpPr>
            <p:nvPr/>
          </p:nvSpPr>
          <p:spPr bwMode="auto">
            <a:xfrm flipH="1">
              <a:off x="3263" y="1566"/>
              <a:ext cx="581" cy="1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042" name="Line 34"/>
            <p:cNvSpPr>
              <a:spLocks noChangeShapeType="1"/>
            </p:cNvSpPr>
            <p:nvPr/>
          </p:nvSpPr>
          <p:spPr bwMode="auto">
            <a:xfrm flipH="1" flipV="1">
              <a:off x="3287" y="1393"/>
              <a:ext cx="557" cy="169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82" name="Picture 18" descr="banana2-b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Repeated application of the sensor model for short movements.</a:t>
            </a:r>
          </a:p>
          <a:p>
            <a:r>
              <a:rPr lang="en-US" altLang="en-US" sz="2800"/>
              <a:t>Typical banana-shaped distributions obtained for 2d-projection of 3d posterior.</a:t>
            </a:r>
          </a:p>
          <a:p>
            <a:endParaRPr lang="en-US" altLang="en-US" sz="2800"/>
          </a:p>
        </p:txBody>
      </p:sp>
      <p:pic>
        <p:nvPicPr>
          <p:cNvPr id="1035273" name="Picture 9" descr="banan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487863"/>
            <a:ext cx="2243137" cy="233203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35275" name="Text Box 11"/>
          <p:cNvSpPr txBox="1">
            <a:spLocks noChangeArrowheads="1"/>
          </p:cNvSpPr>
          <p:nvPr/>
        </p:nvSpPr>
        <p:spPr bwMode="auto">
          <a:xfrm>
            <a:off x="1466850" y="5249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>
                <a:latin typeface="Arial" charset="0"/>
              </a:rPr>
              <a:t>x’</a:t>
            </a:r>
          </a:p>
        </p:txBody>
      </p:sp>
      <p:sp>
        <p:nvSpPr>
          <p:cNvPr id="1035276" name="Text Box 12"/>
          <p:cNvSpPr txBox="1">
            <a:spLocks noChangeArrowheads="1"/>
          </p:cNvSpPr>
          <p:nvPr/>
        </p:nvSpPr>
        <p:spPr bwMode="auto">
          <a:xfrm>
            <a:off x="2460625" y="55578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>
                <a:latin typeface="Arial" charset="0"/>
              </a:rPr>
              <a:t>u</a:t>
            </a:r>
          </a:p>
        </p:txBody>
      </p:sp>
      <p:sp>
        <p:nvSpPr>
          <p:cNvPr id="1035277" name="Text Box 13"/>
          <p:cNvSpPr txBox="1">
            <a:spLocks noChangeArrowheads="1"/>
          </p:cNvSpPr>
          <p:nvPr/>
        </p:nvSpPr>
        <p:spPr bwMode="auto">
          <a:xfrm>
            <a:off x="3990975" y="3513138"/>
            <a:ext cx="139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i="1">
                <a:latin typeface="Times New Roman" pitchFamily="18" charset="0"/>
              </a:rPr>
              <a:t>p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</a:rPr>
              <a:t>x|u,x’</a:t>
            </a:r>
            <a:r>
              <a:rPr lang="en-US" altLang="en-US">
                <a:latin typeface="Times New Roman" pitchFamily="18" charset="0"/>
              </a:rPr>
              <a:t>)</a:t>
            </a:r>
          </a:p>
        </p:txBody>
      </p:sp>
      <p:sp>
        <p:nvSpPr>
          <p:cNvPr id="1035278" name="Text Box 14"/>
          <p:cNvSpPr txBox="1">
            <a:spLocks noChangeArrowheads="1"/>
          </p:cNvSpPr>
          <p:nvPr/>
        </p:nvSpPr>
        <p:spPr bwMode="auto">
          <a:xfrm>
            <a:off x="6143625" y="5822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>
                <a:latin typeface="Arial" charset="0"/>
              </a:rPr>
              <a:t>u</a:t>
            </a:r>
          </a:p>
        </p:txBody>
      </p:sp>
      <p:sp>
        <p:nvSpPr>
          <p:cNvPr id="1035279" name="Text Box 15"/>
          <p:cNvSpPr txBox="1">
            <a:spLocks noChangeArrowheads="1"/>
          </p:cNvSpPr>
          <p:nvPr/>
        </p:nvSpPr>
        <p:spPr bwMode="auto">
          <a:xfrm>
            <a:off x="4933950" y="52419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>
                <a:latin typeface="Arial" charset="0"/>
              </a:rPr>
              <a:t>x’</a:t>
            </a:r>
          </a:p>
        </p:txBody>
      </p:sp>
      <p:sp>
        <p:nvSpPr>
          <p:cNvPr id="1035280" name="Line 16"/>
          <p:cNvSpPr>
            <a:spLocks noChangeShapeType="1"/>
          </p:cNvSpPr>
          <p:nvPr/>
        </p:nvSpPr>
        <p:spPr bwMode="auto">
          <a:xfrm flipH="1">
            <a:off x="3732213" y="4116388"/>
            <a:ext cx="774700" cy="9779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281" name="Line 17"/>
          <p:cNvSpPr>
            <a:spLocks noChangeShapeType="1"/>
          </p:cNvSpPr>
          <p:nvPr/>
        </p:nvSpPr>
        <p:spPr bwMode="auto">
          <a:xfrm>
            <a:off x="4748213" y="4090988"/>
            <a:ext cx="2222500" cy="1295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266700"/>
            <a:ext cx="9034463" cy="641350"/>
          </a:xfrm>
        </p:spPr>
        <p:txBody>
          <a:bodyPr/>
          <a:lstStyle/>
          <a:p>
            <a:r>
              <a:rPr lang="en-US" altLang="en-US" sz="3200"/>
              <a:t>Sample-based Density Representation</a:t>
            </a:r>
            <a:r>
              <a:rPr lang="en-US" altLang="en-US"/>
              <a:t> </a:t>
            </a:r>
            <a:endParaRPr lang="en-US" altLang="en-US" sz="3200" b="0"/>
          </a:p>
        </p:txBody>
      </p:sp>
      <p:pic>
        <p:nvPicPr>
          <p:cNvPr id="1038340" name="Picture 4" descr="sampl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357313"/>
            <a:ext cx="78613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E60F-C615-4765-80A8-416C983B352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266700"/>
            <a:ext cx="9034463" cy="641350"/>
          </a:xfrm>
        </p:spPr>
        <p:txBody>
          <a:bodyPr/>
          <a:lstStyle/>
          <a:p>
            <a:r>
              <a:rPr lang="en-US" altLang="en-US" sz="3200"/>
              <a:t>Sample-based Density Representation</a:t>
            </a:r>
            <a:r>
              <a:rPr lang="en-US" altLang="en-US"/>
              <a:t> </a:t>
            </a:r>
            <a:endParaRPr lang="en-US" altLang="en-US" sz="3200" b="0"/>
          </a:p>
        </p:txBody>
      </p:sp>
      <p:pic>
        <p:nvPicPr>
          <p:cNvPr id="1086467" name="Picture 3" descr="samp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358900"/>
            <a:ext cx="7843838" cy="47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8C78-9A21-412D-B0EE-4BC84442532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424863" cy="1190625"/>
          </a:xfrm>
        </p:spPr>
        <p:txBody>
          <a:bodyPr/>
          <a:lstStyle/>
          <a:p>
            <a:r>
              <a:rPr lang="en-US" altLang="en-US"/>
              <a:t>How to Sample from Normal or Triangular Distributions?</a:t>
            </a:r>
            <a:endParaRPr lang="de-DE" altLang="en-US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85913"/>
            <a:ext cx="8410575" cy="4799012"/>
          </a:xfrm>
        </p:spPr>
        <p:txBody>
          <a:bodyPr/>
          <a:lstStyle/>
          <a:p>
            <a:r>
              <a:rPr lang="en-US" altLang="en-US" sz="2800"/>
              <a:t>Sampling from a normal distribution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Sampling from a triangular distribution</a:t>
            </a:r>
            <a:endParaRPr lang="de-DE" altLang="en-US" sz="2800"/>
          </a:p>
        </p:txBody>
      </p:sp>
      <p:grpSp>
        <p:nvGrpSpPr>
          <p:cNvPr id="1060871" name="Group 7"/>
          <p:cNvGrpSpPr>
            <a:grpSpLocks/>
          </p:cNvGrpSpPr>
          <p:nvPr/>
        </p:nvGrpSpPr>
        <p:grpSpPr bwMode="auto">
          <a:xfrm>
            <a:off x="1068388" y="2335213"/>
            <a:ext cx="6708775" cy="1560512"/>
            <a:chOff x="673" y="1527"/>
            <a:chExt cx="4226" cy="983"/>
          </a:xfrm>
        </p:grpSpPr>
        <p:sp>
          <p:nvSpPr>
            <p:cNvPr id="1060868" name="Rectangle 4"/>
            <p:cNvSpPr>
              <a:spLocks noChangeArrowheads="1"/>
            </p:cNvSpPr>
            <p:nvPr/>
          </p:nvSpPr>
          <p:spPr bwMode="auto">
            <a:xfrm>
              <a:off x="673" y="1527"/>
              <a:ext cx="4226" cy="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90600" indent="-5334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14450" indent="-4572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52600" indent="-3810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09800" indent="-3810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667000" indent="-381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124200" indent="-381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581400" indent="-381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038600" indent="-381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Algorithm </a:t>
              </a:r>
              <a:r>
                <a:rPr lang="en-US" altLang="en-US" sz="2000" b="1">
                  <a:solidFill>
                    <a:schemeClr val="folHlink"/>
                  </a:solidFill>
                  <a:latin typeface="Verdana" pitchFamily="34" charset="0"/>
                </a:rPr>
                <a:t>sample_normal_distribution</a:t>
              </a:r>
              <a:r>
                <a:rPr lang="en-US" altLang="en-US" sz="2000">
                  <a:latin typeface="Verdana" pitchFamily="34" charset="0"/>
                </a:rPr>
                <a:t>(</a:t>
              </a:r>
              <a:r>
                <a:rPr lang="en-US" altLang="en-US" sz="2000" i="1"/>
                <a:t>b</a:t>
              </a:r>
              <a:r>
                <a:rPr lang="en-US" altLang="en-US" sz="2000">
                  <a:latin typeface="Verdana" pitchFamily="34" charset="0"/>
                </a:rPr>
                <a:t>):</a:t>
              </a:r>
              <a:br>
                <a:rPr lang="en-US" altLang="en-US" sz="2000">
                  <a:latin typeface="Verdana" pitchFamily="34" charset="0"/>
                </a:rPr>
              </a:br>
              <a:r>
                <a:rPr lang="en-US" altLang="en-US" sz="2000">
                  <a:latin typeface="Verdana" pitchFamily="34" charset="0"/>
                </a:rPr>
                <a:t> 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return  </a:t>
              </a:r>
            </a:p>
          </p:txBody>
        </p:sp>
        <p:pic>
          <p:nvPicPr>
            <p:cNvPr id="1060870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" y="1944"/>
              <a:ext cx="1424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0873" name="Rectangle 9"/>
          <p:cNvSpPr>
            <a:spLocks noChangeArrowheads="1"/>
          </p:cNvSpPr>
          <p:nvPr/>
        </p:nvSpPr>
        <p:spPr bwMode="auto">
          <a:xfrm>
            <a:off x="1055688" y="4989513"/>
            <a:ext cx="74961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144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sample_triangular_distribution</a:t>
            </a:r>
            <a:r>
              <a:rPr lang="en-US" altLang="en-US" sz="2000">
                <a:latin typeface="Verdana" pitchFamily="34" charset="0"/>
              </a:rPr>
              <a:t>(</a:t>
            </a:r>
            <a:r>
              <a:rPr lang="en-US" altLang="en-US" sz="2000" i="1"/>
              <a:t>b</a:t>
            </a:r>
            <a:r>
              <a:rPr lang="en-US" altLang="en-US" sz="2000">
                <a:latin typeface="Verdana" pitchFamily="34" charset="0"/>
              </a:rPr>
              <a:t>):</a:t>
            </a:r>
            <a:br>
              <a:rPr lang="en-US" altLang="en-US" sz="2000">
                <a:latin typeface="Verdana" pitchFamily="34" charset="0"/>
              </a:rPr>
            </a:b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return  </a:t>
            </a:r>
          </a:p>
        </p:txBody>
      </p:sp>
      <p:pic>
        <p:nvPicPr>
          <p:cNvPr id="106087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5699125"/>
            <a:ext cx="422275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FDF-E434-4526-BDDB-2F8B450709A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Robot Motion</a:t>
            </a:r>
          </a:p>
        </p:txBody>
      </p:sp>
      <p:pic>
        <p:nvPicPr>
          <p:cNvPr id="1069059" name="Picture 3" descr="odometry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598738"/>
            <a:ext cx="4052888" cy="3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060" name="Picture 4" descr="real-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381375"/>
            <a:ext cx="3670300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611188" y="1306513"/>
            <a:ext cx="84105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85750" algn="l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800"/>
              <a:t>Robot motion is inherently uncertain.</a:t>
            </a:r>
          </a:p>
          <a:p>
            <a:pPr>
              <a:lnSpc>
                <a:spcPct val="100000"/>
              </a:lnSpc>
            </a:pPr>
            <a:r>
              <a:rPr lang="en-US" altLang="en-US" sz="2800"/>
              <a:t>How can we model this uncertainty?</a:t>
            </a:r>
          </a:p>
          <a:p>
            <a:pPr>
              <a:lnSpc>
                <a:spcPct val="10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947C-4FEE-462F-89F6-07845E15F5A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8424863" cy="641350"/>
          </a:xfrm>
        </p:spPr>
        <p:txBody>
          <a:bodyPr/>
          <a:lstStyle/>
          <a:p>
            <a:r>
              <a:rPr lang="en-US" altLang="en-US"/>
              <a:t>Normally Distributed Samples</a:t>
            </a:r>
            <a:endParaRPr lang="de-DE" altLang="en-US"/>
          </a:p>
        </p:txBody>
      </p:sp>
      <p:sp>
        <p:nvSpPr>
          <p:cNvPr id="1063950" name="Text Box 14"/>
          <p:cNvSpPr txBox="1">
            <a:spLocks noChangeArrowheads="1"/>
          </p:cNvSpPr>
          <p:nvPr/>
        </p:nvSpPr>
        <p:spPr bwMode="auto">
          <a:xfrm>
            <a:off x="4048125" y="6013450"/>
            <a:ext cx="171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10</a:t>
            </a:r>
            <a:r>
              <a:rPr lang="en-US" altLang="en-US" sz="2000" baseline="30000"/>
              <a:t>6 </a:t>
            </a:r>
            <a:r>
              <a:rPr lang="en-US" altLang="en-US" sz="2000"/>
              <a:t>samples</a:t>
            </a:r>
            <a:endParaRPr lang="de-DE" altLang="en-US" sz="2000"/>
          </a:p>
        </p:txBody>
      </p:sp>
      <p:pic>
        <p:nvPicPr>
          <p:cNvPr id="1063951" name="Picture 15" descr="nor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1462088"/>
            <a:ext cx="5849937" cy="447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1119-1602-43C3-92EA-F4898193AFA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4863" cy="641350"/>
          </a:xfrm>
        </p:spPr>
        <p:txBody>
          <a:bodyPr/>
          <a:lstStyle/>
          <a:p>
            <a:r>
              <a:rPr lang="en-US" altLang="en-US"/>
              <a:t>For Triangular Distribution</a:t>
            </a:r>
            <a:endParaRPr lang="de-DE" altLang="en-US"/>
          </a:p>
        </p:txBody>
      </p:sp>
      <p:grpSp>
        <p:nvGrpSpPr>
          <p:cNvPr id="1061900" name="Group 12"/>
          <p:cNvGrpSpPr>
            <a:grpSpLocks/>
          </p:cNvGrpSpPr>
          <p:nvPr/>
        </p:nvGrpSpPr>
        <p:grpSpPr bwMode="auto">
          <a:xfrm>
            <a:off x="763588" y="1119188"/>
            <a:ext cx="3071812" cy="2708275"/>
            <a:chOff x="481" y="705"/>
            <a:chExt cx="1935" cy="1706"/>
          </a:xfrm>
        </p:grpSpPr>
        <p:pic>
          <p:nvPicPr>
            <p:cNvPr id="1061892" name="Picture 4" descr="triangle10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" y="705"/>
              <a:ext cx="1935" cy="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1896" name="Text Box 8"/>
            <p:cNvSpPr txBox="1">
              <a:spLocks noChangeArrowheads="1"/>
            </p:cNvSpPr>
            <p:nvPr/>
          </p:nvSpPr>
          <p:spPr bwMode="auto">
            <a:xfrm>
              <a:off x="902" y="2180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10</a:t>
              </a:r>
              <a:r>
                <a:rPr lang="en-US" altLang="en-US" sz="2000" baseline="30000"/>
                <a:t>3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  <p:grpSp>
        <p:nvGrpSpPr>
          <p:cNvPr id="1061901" name="Group 13"/>
          <p:cNvGrpSpPr>
            <a:grpSpLocks/>
          </p:cNvGrpSpPr>
          <p:nvPr/>
        </p:nvGrpSpPr>
        <p:grpSpPr bwMode="auto">
          <a:xfrm>
            <a:off x="5106988" y="1157288"/>
            <a:ext cx="3016250" cy="2708275"/>
            <a:chOff x="3217" y="729"/>
            <a:chExt cx="1900" cy="1706"/>
          </a:xfrm>
        </p:grpSpPr>
        <p:pic>
          <p:nvPicPr>
            <p:cNvPr id="1061893" name="Picture 5" descr="triangle100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" y="729"/>
              <a:ext cx="1900" cy="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1897" name="Text Box 9"/>
            <p:cNvSpPr txBox="1">
              <a:spLocks noChangeArrowheads="1"/>
            </p:cNvSpPr>
            <p:nvPr/>
          </p:nvSpPr>
          <p:spPr bwMode="auto">
            <a:xfrm>
              <a:off x="3694" y="2204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10</a:t>
              </a:r>
              <a:r>
                <a:rPr lang="en-US" altLang="en-US" sz="2000" baseline="30000"/>
                <a:t>4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  <p:grpSp>
        <p:nvGrpSpPr>
          <p:cNvPr id="1061903" name="Group 15"/>
          <p:cNvGrpSpPr>
            <a:grpSpLocks/>
          </p:cNvGrpSpPr>
          <p:nvPr/>
        </p:nvGrpSpPr>
        <p:grpSpPr bwMode="auto">
          <a:xfrm>
            <a:off x="5106988" y="4002088"/>
            <a:ext cx="3071812" cy="2720975"/>
            <a:chOff x="3217" y="2521"/>
            <a:chExt cx="1935" cy="1714"/>
          </a:xfrm>
        </p:grpSpPr>
        <p:pic>
          <p:nvPicPr>
            <p:cNvPr id="1061895" name="Picture 7" descr="triangle10000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" y="2521"/>
              <a:ext cx="1935" cy="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1898" name="Text Box 10"/>
            <p:cNvSpPr txBox="1">
              <a:spLocks noChangeArrowheads="1"/>
            </p:cNvSpPr>
            <p:nvPr/>
          </p:nvSpPr>
          <p:spPr bwMode="auto">
            <a:xfrm>
              <a:off x="3702" y="4004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10</a:t>
              </a:r>
              <a:r>
                <a:rPr lang="en-US" altLang="en-US" sz="2000" baseline="30000"/>
                <a:t>6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  <p:grpSp>
        <p:nvGrpSpPr>
          <p:cNvPr id="1061902" name="Group 14"/>
          <p:cNvGrpSpPr>
            <a:grpSpLocks/>
          </p:cNvGrpSpPr>
          <p:nvPr/>
        </p:nvGrpSpPr>
        <p:grpSpPr bwMode="auto">
          <a:xfrm>
            <a:off x="750888" y="4027488"/>
            <a:ext cx="3071812" cy="2708275"/>
            <a:chOff x="473" y="2537"/>
            <a:chExt cx="1935" cy="1706"/>
          </a:xfrm>
        </p:grpSpPr>
        <p:pic>
          <p:nvPicPr>
            <p:cNvPr id="1061894" name="Picture 6" descr="triangle1000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2537"/>
              <a:ext cx="1935" cy="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1899" name="Text Box 11"/>
            <p:cNvSpPr txBox="1">
              <a:spLocks noChangeArrowheads="1"/>
            </p:cNvSpPr>
            <p:nvPr/>
          </p:nvSpPr>
          <p:spPr bwMode="auto">
            <a:xfrm>
              <a:off x="918" y="4012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10</a:t>
              </a:r>
              <a:r>
                <a:rPr lang="en-US" altLang="en-US" sz="2000" baseline="30000"/>
                <a:t>5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CC7B-CBAD-4D27-A83A-4644409EDCA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2600"/>
            <a:ext cx="8424863" cy="641350"/>
          </a:xfrm>
        </p:spPr>
        <p:txBody>
          <a:bodyPr/>
          <a:lstStyle/>
          <a:p>
            <a:r>
              <a:rPr lang="en-US" altLang="en-US"/>
              <a:t>Rejection Sampling</a:t>
            </a:r>
            <a:endParaRPr lang="de-DE" altLang="en-US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85913"/>
            <a:ext cx="8410575" cy="4799012"/>
          </a:xfrm>
        </p:spPr>
        <p:txBody>
          <a:bodyPr/>
          <a:lstStyle/>
          <a:p>
            <a:r>
              <a:rPr lang="en-US" altLang="en-US" sz="2800"/>
              <a:t>Sampling from arbitrary distributions</a:t>
            </a:r>
          </a:p>
        </p:txBody>
      </p:sp>
      <p:grpSp>
        <p:nvGrpSpPr>
          <p:cNvPr id="1064976" name="Group 16"/>
          <p:cNvGrpSpPr>
            <a:grpSpLocks/>
          </p:cNvGrpSpPr>
          <p:nvPr/>
        </p:nvGrpSpPr>
        <p:grpSpPr bwMode="auto">
          <a:xfrm>
            <a:off x="1068388" y="2398713"/>
            <a:ext cx="6708775" cy="2476500"/>
            <a:chOff x="673" y="1471"/>
            <a:chExt cx="4226" cy="1560"/>
          </a:xfrm>
        </p:grpSpPr>
        <p:sp>
          <p:nvSpPr>
            <p:cNvPr id="1064965" name="Rectangle 5"/>
            <p:cNvSpPr>
              <a:spLocks noChangeArrowheads="1"/>
            </p:cNvSpPr>
            <p:nvPr/>
          </p:nvSpPr>
          <p:spPr bwMode="auto">
            <a:xfrm>
              <a:off x="673" y="1471"/>
              <a:ext cx="4226" cy="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algn="l">
                <a:spcBef>
                  <a:spcPct val="0"/>
                </a:spcBef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90600" indent="-533400" algn="l">
                <a:spcBef>
                  <a:spcPct val="0"/>
                </a:spcBef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14450" indent="-457200" algn="l">
                <a:spcBef>
                  <a:spcPct val="0"/>
                </a:spcBef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52600" indent="-381000" algn="l">
                <a:spcBef>
                  <a:spcPct val="0"/>
                </a:spcBef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09800" indent="-381000" algn="l">
                <a:spcBef>
                  <a:spcPct val="0"/>
                </a:spcBef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667000" indent="-381000" fontAlgn="base">
                <a:spcBef>
                  <a:spcPct val="0"/>
                </a:spcBef>
                <a:spcAft>
                  <a:spcPct val="0"/>
                </a:spcAft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124200" indent="-381000" fontAlgn="base">
                <a:spcBef>
                  <a:spcPct val="0"/>
                </a:spcBef>
                <a:spcAft>
                  <a:spcPct val="0"/>
                </a:spcAft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581400" indent="-381000" fontAlgn="base">
                <a:spcBef>
                  <a:spcPct val="0"/>
                </a:spcBef>
                <a:spcAft>
                  <a:spcPct val="0"/>
                </a:spcAft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038600" indent="-381000" fontAlgn="base">
                <a:spcBef>
                  <a:spcPct val="0"/>
                </a:spcBef>
                <a:spcAft>
                  <a:spcPct val="0"/>
                </a:spcAft>
                <a:tabLst>
                  <a:tab pos="1092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Algorithm </a:t>
              </a:r>
              <a:r>
                <a:rPr lang="en-US" altLang="en-US" sz="2000" b="1">
                  <a:solidFill>
                    <a:schemeClr val="folHlink"/>
                  </a:solidFill>
                  <a:latin typeface="Verdana" pitchFamily="34" charset="0"/>
                </a:rPr>
                <a:t>sample_distribution</a:t>
              </a:r>
              <a:r>
                <a:rPr lang="en-US" altLang="en-US" sz="2000">
                  <a:latin typeface="Verdana" pitchFamily="34" charset="0"/>
                </a:rPr>
                <a:t>(</a:t>
              </a:r>
              <a:r>
                <a:rPr lang="en-US" altLang="en-US" sz="2000" i="1"/>
                <a:t>f,b</a:t>
              </a:r>
              <a:r>
                <a:rPr lang="en-US" altLang="en-US" sz="2000">
                  <a:latin typeface="Verdana" pitchFamily="34" charset="0"/>
                </a:rPr>
                <a:t>): 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repeat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 	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 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until  (                )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en-US" sz="2000">
                  <a:solidFill>
                    <a:schemeClr val="folHlink"/>
                  </a:solidFill>
                  <a:latin typeface="Verdana" pitchFamily="34" charset="0"/>
                </a:rPr>
                <a:t>return</a:t>
              </a:r>
              <a:endParaRPr lang="en-US" altLang="en-US" sz="2000" i="1"/>
            </a:p>
          </p:txBody>
        </p:sp>
        <p:pic>
          <p:nvPicPr>
            <p:cNvPr id="1064971" name="Picture 1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" y="2067"/>
              <a:ext cx="3349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4973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626"/>
              <a:ext cx="90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4975" name="Picture 1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2942"/>
              <a:ext cx="107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072-ED99-435E-A2AB-50A2A231819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de-DE" altLang="en-US"/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8713"/>
            <a:ext cx="8410575" cy="4799012"/>
          </a:xfrm>
        </p:spPr>
        <p:txBody>
          <a:bodyPr/>
          <a:lstStyle/>
          <a:p>
            <a:r>
              <a:rPr lang="en-US" altLang="en-US"/>
              <a:t>Sampling from </a:t>
            </a:r>
            <a:endParaRPr lang="de-DE" altLang="en-US"/>
          </a:p>
        </p:txBody>
      </p:sp>
      <p:pic>
        <p:nvPicPr>
          <p:cNvPr id="106598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828800"/>
            <a:ext cx="49657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990" name="Picture 6" descr="abs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900363"/>
            <a:ext cx="4986337" cy="381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Odometry Motion Model</a:t>
            </a:r>
          </a:p>
        </p:txBody>
      </p:sp>
      <p:sp>
        <p:nvSpPr>
          <p:cNvPr id="1053699" name="Rectangle 3"/>
          <p:cNvSpPr>
            <a:spLocks noChangeArrowheads="1"/>
          </p:cNvSpPr>
          <p:nvPr/>
        </p:nvSpPr>
        <p:spPr bwMode="auto">
          <a:xfrm>
            <a:off x="611188" y="1217613"/>
            <a:ext cx="84105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144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sample_motion_model</a:t>
            </a:r>
            <a:r>
              <a:rPr lang="en-US" altLang="en-US" sz="2000">
                <a:latin typeface="Verdana" pitchFamily="34" charset="0"/>
              </a:rPr>
              <a:t>(u, x):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sz="2000" i="1">
                <a:latin typeface="Verdana" pitchFamily="34" charset="0"/>
              </a:rPr>
              <a:t>      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 i="1">
                <a:latin typeface="Verdana" pitchFamily="34" charset="0"/>
              </a:rPr>
              <a:t> </a:t>
            </a:r>
            <a:endParaRPr lang="en-US" altLang="en-US" sz="2000">
              <a:latin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  <a:br>
              <a:rPr lang="en-US" altLang="en-US" sz="2000">
                <a:latin typeface="Verdana" pitchFamily="34" charset="0"/>
              </a:rPr>
            </a:br>
            <a:endParaRPr lang="en-US" altLang="en-US" sz="2000">
              <a:latin typeface="Verdana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  <a:br>
              <a:rPr lang="en-US" altLang="en-US" sz="2000">
                <a:latin typeface="Verdana" pitchFamily="34" charset="0"/>
              </a:rPr>
            </a:br>
            <a:r>
              <a:rPr lang="en-US" altLang="en-US" sz="2000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Return  </a:t>
            </a:r>
          </a:p>
        </p:txBody>
      </p:sp>
      <p:graphicFrame>
        <p:nvGraphicFramePr>
          <p:cNvPr id="1053700" name="Object 4"/>
          <p:cNvGraphicFramePr>
            <a:graphicFrameLocks noChangeAspect="1"/>
          </p:cNvGraphicFramePr>
          <p:nvPr/>
        </p:nvGraphicFramePr>
        <p:xfrm>
          <a:off x="1219200" y="2095500"/>
          <a:ext cx="4535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13" name="Equation" r:id="rId3" imgW="2450880" imgH="253800" progId="Equation.3">
                  <p:embed/>
                </p:oleObj>
              </mc:Choice>
              <mc:Fallback>
                <p:oleObj name="Equation" r:id="rId3" imgW="24508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95500"/>
                        <a:ext cx="4535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1" name="Object 5"/>
          <p:cNvGraphicFramePr>
            <a:graphicFrameLocks noChangeAspect="1"/>
          </p:cNvGraphicFramePr>
          <p:nvPr/>
        </p:nvGraphicFramePr>
        <p:xfrm>
          <a:off x="1206500" y="2501900"/>
          <a:ext cx="5875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14" name="Equation" r:id="rId5" imgW="3174840" imgH="253800" progId="Equation.3">
                  <p:embed/>
                </p:oleObj>
              </mc:Choice>
              <mc:Fallback>
                <p:oleObj name="Equation" r:id="rId5" imgW="31748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501900"/>
                        <a:ext cx="58753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2" name="Object 6"/>
          <p:cNvGraphicFramePr>
            <a:graphicFrameLocks noChangeAspect="1"/>
          </p:cNvGraphicFramePr>
          <p:nvPr/>
        </p:nvGraphicFramePr>
        <p:xfrm>
          <a:off x="1219200" y="2946400"/>
          <a:ext cx="4629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15" name="Equation" r:id="rId7" imgW="2501640" imgH="253800" progId="Equation.3">
                  <p:embed/>
                </p:oleObj>
              </mc:Choice>
              <mc:Fallback>
                <p:oleObj name="Equation" r:id="rId7" imgW="25016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46400"/>
                        <a:ext cx="4629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3" name="Object 7"/>
          <p:cNvGraphicFramePr>
            <a:graphicFrameLocks noChangeAspect="1"/>
          </p:cNvGraphicFramePr>
          <p:nvPr/>
        </p:nvGraphicFramePr>
        <p:xfrm>
          <a:off x="1238250" y="3721100"/>
          <a:ext cx="2914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16" name="Equation" r:id="rId9" imgW="1574640" imgH="253800" progId="Equation.3">
                  <p:embed/>
                </p:oleObj>
              </mc:Choice>
              <mc:Fallback>
                <p:oleObj name="Equation" r:id="rId9" imgW="157464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721100"/>
                        <a:ext cx="29146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4" name="Object 8"/>
          <p:cNvGraphicFramePr>
            <a:graphicFrameLocks noChangeAspect="1"/>
          </p:cNvGraphicFramePr>
          <p:nvPr/>
        </p:nvGraphicFramePr>
        <p:xfrm>
          <a:off x="1238250" y="4114800"/>
          <a:ext cx="28908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17" name="Equation" r:id="rId11" imgW="1562040" imgH="253800" progId="Equation.3">
                  <p:embed/>
                </p:oleObj>
              </mc:Choice>
              <mc:Fallback>
                <p:oleObj name="Equation" r:id="rId11" imgW="15620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114800"/>
                        <a:ext cx="28908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5" name="Object 9"/>
          <p:cNvGraphicFramePr>
            <a:graphicFrameLocks noChangeAspect="1"/>
          </p:cNvGraphicFramePr>
          <p:nvPr/>
        </p:nvGraphicFramePr>
        <p:xfrm>
          <a:off x="1238250" y="4610100"/>
          <a:ext cx="2114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18" name="Equation" r:id="rId13" imgW="1143000" imgH="253800" progId="Equation.3">
                  <p:embed/>
                </p:oleObj>
              </mc:Choice>
              <mc:Fallback>
                <p:oleObj name="Equation" r:id="rId13" imgW="11430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610100"/>
                        <a:ext cx="21145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6" name="Object 10"/>
          <p:cNvGraphicFramePr>
            <a:graphicFrameLocks noChangeAspect="1"/>
          </p:cNvGraphicFramePr>
          <p:nvPr/>
        </p:nvGraphicFramePr>
        <p:xfrm>
          <a:off x="2305050" y="5384800"/>
          <a:ext cx="1150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19" name="Equation" r:id="rId15" imgW="622080" imgH="253800" progId="Equation.3">
                  <p:embed/>
                </p:oleObj>
              </mc:Choice>
              <mc:Fallback>
                <p:oleObj name="Equation" r:id="rId15" imgW="6220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384800"/>
                        <a:ext cx="1150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7" name="Object 11"/>
          <p:cNvGraphicFramePr>
            <a:graphicFrameLocks noChangeAspect="1"/>
          </p:cNvGraphicFramePr>
          <p:nvPr/>
        </p:nvGraphicFramePr>
        <p:xfrm>
          <a:off x="1274763" y="1663700"/>
          <a:ext cx="3736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20" name="Equation" r:id="rId17" imgW="2019240" imgH="253800" progId="Equation.3">
                  <p:embed/>
                </p:oleObj>
              </mc:Choice>
              <mc:Fallback>
                <p:oleObj name="Equation" r:id="rId17" imgW="201924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663700"/>
                        <a:ext cx="3736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3712" name="Group 16"/>
          <p:cNvGrpSpPr>
            <a:grpSpLocks/>
          </p:cNvGrpSpPr>
          <p:nvPr/>
        </p:nvGrpSpPr>
        <p:grpSpPr bwMode="auto">
          <a:xfrm>
            <a:off x="3352800" y="2451100"/>
            <a:ext cx="5562600" cy="2189163"/>
            <a:chOff x="2112" y="1544"/>
            <a:chExt cx="3504" cy="1379"/>
          </a:xfrm>
        </p:grpSpPr>
        <p:sp>
          <p:nvSpPr>
            <p:cNvPr id="1053708" name="Rectangle 12"/>
            <p:cNvSpPr>
              <a:spLocks noChangeArrowheads="1"/>
            </p:cNvSpPr>
            <p:nvPr/>
          </p:nvSpPr>
          <p:spPr bwMode="auto">
            <a:xfrm>
              <a:off x="2945" y="2692"/>
              <a:ext cx="26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solidFill>
                    <a:schemeClr val="folHlink"/>
                  </a:solidFill>
                </a:rPr>
                <a:t>sample_normal_distribution</a:t>
              </a:r>
              <a:endParaRPr lang="de-DE" altLang="en-US" sz="2000" i="1"/>
            </a:p>
          </p:txBody>
        </p:sp>
        <p:sp>
          <p:nvSpPr>
            <p:cNvPr id="1053709" name="Line 13"/>
            <p:cNvSpPr>
              <a:spLocks noChangeShapeType="1"/>
            </p:cNvSpPr>
            <p:nvPr/>
          </p:nvSpPr>
          <p:spPr bwMode="auto">
            <a:xfrm flipH="1" flipV="1">
              <a:off x="2216" y="2136"/>
              <a:ext cx="992" cy="5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3710" name="Line 14"/>
            <p:cNvSpPr>
              <a:spLocks noChangeShapeType="1"/>
            </p:cNvSpPr>
            <p:nvPr/>
          </p:nvSpPr>
          <p:spPr bwMode="auto">
            <a:xfrm flipH="1" flipV="1">
              <a:off x="2120" y="1544"/>
              <a:ext cx="1552" cy="1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3711" name="Line 15"/>
            <p:cNvSpPr>
              <a:spLocks noChangeShapeType="1"/>
            </p:cNvSpPr>
            <p:nvPr/>
          </p:nvSpPr>
          <p:spPr bwMode="auto">
            <a:xfrm flipH="1" flipV="1">
              <a:off x="2112" y="1832"/>
              <a:ext cx="1368" cy="84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0025"/>
            <a:ext cx="8424863" cy="1190625"/>
          </a:xfrm>
        </p:spPr>
        <p:txBody>
          <a:bodyPr/>
          <a:lstStyle/>
          <a:p>
            <a:r>
              <a:rPr lang="en-US" altLang="en-US"/>
              <a:t>Sampling from Our Motion Model</a:t>
            </a:r>
          </a:p>
        </p:txBody>
      </p:sp>
      <p:grpSp>
        <p:nvGrpSpPr>
          <p:cNvPr id="1039365" name="Group 5"/>
          <p:cNvGrpSpPr>
            <a:grpSpLocks/>
          </p:cNvGrpSpPr>
          <p:nvPr/>
        </p:nvGrpSpPr>
        <p:grpSpPr bwMode="auto">
          <a:xfrm>
            <a:off x="1906588" y="1984375"/>
            <a:ext cx="5434012" cy="4324350"/>
            <a:chOff x="1201" y="994"/>
            <a:chExt cx="3423" cy="2724"/>
          </a:xfrm>
        </p:grpSpPr>
        <p:pic>
          <p:nvPicPr>
            <p:cNvPr id="1039363" name="Picture 3" descr="mot1c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" y="994"/>
              <a:ext cx="3423" cy="272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364" name="Text Box 4"/>
            <p:cNvSpPr txBox="1">
              <a:spLocks noChangeArrowheads="1"/>
            </p:cNvSpPr>
            <p:nvPr/>
          </p:nvSpPr>
          <p:spPr bwMode="auto">
            <a:xfrm>
              <a:off x="1871" y="2698"/>
              <a:ext cx="67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Start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(Odometry-Based)</a:t>
            </a:r>
          </a:p>
        </p:txBody>
      </p:sp>
      <p:pic>
        <p:nvPicPr>
          <p:cNvPr id="1050627" name="Picture 3" descr="obsmode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173163"/>
            <a:ext cx="22987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628" name="Picture 4" descr="obsmodel2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138613"/>
            <a:ext cx="2427287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629" name="Picture 5" descr="obsmode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1131888"/>
            <a:ext cx="214153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630" name="Picture 6" descr="obsmodel3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3949700"/>
            <a:ext cx="20653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631" name="Picture 7" descr="obsmodel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350963"/>
            <a:ext cx="25781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632" name="Picture 8" descr="obsmodel4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279900"/>
            <a:ext cx="2578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DF7-B200-438C-BAC6-091908D5200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Velocity-Based Model</a:t>
            </a:r>
            <a:endParaRPr lang="de-DE" altLang="en-US"/>
          </a:p>
        </p:txBody>
      </p:sp>
      <p:pic>
        <p:nvPicPr>
          <p:cNvPr id="1074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44600"/>
            <a:ext cx="6475413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BB24-1B24-49CF-A406-B567D8C5007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 for the Velocity Model</a:t>
            </a:r>
            <a:endParaRPr lang="de-DE" altLang="en-US"/>
          </a:p>
        </p:txBody>
      </p:sp>
      <p:pic>
        <p:nvPicPr>
          <p:cNvPr id="1080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454275"/>
            <a:ext cx="63801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0326" name="Text Box 6"/>
          <p:cNvSpPr txBox="1">
            <a:spLocks noChangeArrowheads="1"/>
          </p:cNvSpPr>
          <p:nvPr/>
        </p:nvSpPr>
        <p:spPr bwMode="auto">
          <a:xfrm>
            <a:off x="987425" y="1641475"/>
            <a:ext cx="305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Center of circle:</a:t>
            </a:r>
            <a:endParaRPr lang="de-DE" altLang="en-US"/>
          </a:p>
        </p:txBody>
      </p:sp>
      <p:pic>
        <p:nvPicPr>
          <p:cNvPr id="10803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067175"/>
            <a:ext cx="458311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0328" name="Text Box 8"/>
          <p:cNvSpPr txBox="1">
            <a:spLocks noChangeArrowheads="1"/>
          </p:cNvSpPr>
          <p:nvPr/>
        </p:nvSpPr>
        <p:spPr bwMode="auto">
          <a:xfrm>
            <a:off x="1012825" y="3444875"/>
            <a:ext cx="936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with</a:t>
            </a:r>
            <a:endParaRPr lang="de-D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A7A8-712F-449F-B460-AD999391919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78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90550" y="-6350"/>
            <a:ext cx="8424863" cy="1190625"/>
          </a:xfrm>
        </p:spPr>
        <p:txBody>
          <a:bodyPr/>
          <a:lstStyle/>
          <a:p>
            <a:r>
              <a:rPr lang="en-US" altLang="en-US"/>
              <a:t>Posterior Probability for Velocity Model</a:t>
            </a:r>
            <a:endParaRPr lang="de-DE" altLang="en-US"/>
          </a:p>
        </p:txBody>
      </p:sp>
      <p:pic>
        <p:nvPicPr>
          <p:cNvPr id="1078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339850"/>
            <a:ext cx="7996237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38E-5B15-4F29-9366-BBDBF530B08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8534400" cy="1190625"/>
          </a:xfrm>
        </p:spPr>
        <p:txBody>
          <a:bodyPr/>
          <a:lstStyle/>
          <a:p>
            <a:r>
              <a:rPr lang="en-US" altLang="en-US"/>
              <a:t>Dynamic Bayesian Network for Controls, States, and Sensations</a:t>
            </a:r>
            <a:endParaRPr lang="de-DE" altLang="en-US"/>
          </a:p>
        </p:txBody>
      </p:sp>
      <p:pic>
        <p:nvPicPr>
          <p:cNvPr id="1055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76388"/>
            <a:ext cx="8186738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0FDF-4093-421D-891F-3A2E8BBBC43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0"/>
            <a:ext cx="8424863" cy="641350"/>
          </a:xfrm>
        </p:spPr>
        <p:txBody>
          <a:bodyPr/>
          <a:lstStyle/>
          <a:p>
            <a:r>
              <a:rPr lang="en-US" altLang="en-US"/>
              <a:t>Sampling from Velocity Model</a:t>
            </a:r>
            <a:endParaRPr lang="de-DE" altLang="en-US"/>
          </a:p>
        </p:txBody>
      </p:sp>
      <p:pic>
        <p:nvPicPr>
          <p:cNvPr id="1076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538288"/>
            <a:ext cx="8534400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(velocity based)</a:t>
            </a:r>
          </a:p>
        </p:txBody>
      </p:sp>
      <p:pic>
        <p:nvPicPr>
          <p:cNvPr id="1051651" name="Picture 3" descr="velmo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12850"/>
            <a:ext cx="2568575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652" name="Picture 4" descr="velmodel1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010025"/>
            <a:ext cx="256857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653" name="Picture 5" descr="velmod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1212850"/>
            <a:ext cx="25685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654" name="Picture 6" descr="velmodel2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4010025"/>
            <a:ext cx="2568575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655" name="Picture 7" descr="velmodel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212850"/>
            <a:ext cx="2568575" cy="21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656" name="Picture 8" descr="velmodel3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010025"/>
            <a:ext cx="2568575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Map-Consistent Motion Model</a:t>
            </a:r>
          </a:p>
        </p:txBody>
      </p:sp>
      <p:grpSp>
        <p:nvGrpSpPr>
          <p:cNvPr id="1052689" name="Group 17"/>
          <p:cNvGrpSpPr>
            <a:grpSpLocks/>
          </p:cNvGrpSpPr>
          <p:nvPr/>
        </p:nvGrpSpPr>
        <p:grpSpPr bwMode="auto">
          <a:xfrm>
            <a:off x="352425" y="1258888"/>
            <a:ext cx="3941763" cy="4200525"/>
            <a:chOff x="222" y="793"/>
            <a:chExt cx="2483" cy="2646"/>
          </a:xfrm>
        </p:grpSpPr>
        <p:graphicFrame>
          <p:nvGraphicFramePr>
            <p:cNvPr id="1052677" name="Object 5"/>
            <p:cNvGraphicFramePr>
              <a:graphicFrameLocks noChangeAspect="1"/>
            </p:cNvGraphicFramePr>
            <p:nvPr/>
          </p:nvGraphicFramePr>
          <p:xfrm>
            <a:off x="965" y="3132"/>
            <a:ext cx="101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693" name="Equation" r:id="rId3" imgW="672840" imgH="203040" progId="Equation.3">
                    <p:embed/>
                  </p:oleObj>
                </mc:Choice>
                <mc:Fallback>
                  <p:oleObj name="Equation" r:id="rId3" imgW="67284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3132"/>
                          <a:ext cx="101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5268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793"/>
              <a:ext cx="2483" cy="2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2692" name="Group 20"/>
          <p:cNvGrpSpPr>
            <a:grpSpLocks/>
          </p:cNvGrpSpPr>
          <p:nvPr/>
        </p:nvGrpSpPr>
        <p:grpSpPr bwMode="auto">
          <a:xfrm>
            <a:off x="4011613" y="1284288"/>
            <a:ext cx="4695825" cy="4183062"/>
            <a:chOff x="2527" y="809"/>
            <a:chExt cx="2958" cy="2635"/>
          </a:xfrm>
        </p:grpSpPr>
        <p:pic>
          <p:nvPicPr>
            <p:cNvPr id="105268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809"/>
              <a:ext cx="2607" cy="2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52688" name="Group 16"/>
            <p:cNvGrpSpPr>
              <a:grpSpLocks/>
            </p:cNvGrpSpPr>
            <p:nvPr/>
          </p:nvGrpSpPr>
          <p:grpSpPr bwMode="auto">
            <a:xfrm>
              <a:off x="2527" y="3130"/>
              <a:ext cx="2140" cy="314"/>
              <a:chOff x="2527" y="3130"/>
              <a:chExt cx="2140" cy="314"/>
            </a:xfrm>
          </p:grpSpPr>
          <p:graphicFrame>
            <p:nvGraphicFramePr>
              <p:cNvPr id="1052683" name="Object 11"/>
              <p:cNvGraphicFramePr>
                <a:graphicFrameLocks noChangeAspect="1"/>
              </p:cNvGraphicFramePr>
              <p:nvPr/>
            </p:nvGraphicFramePr>
            <p:xfrm>
              <a:off x="3434" y="3130"/>
              <a:ext cx="1233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694" name="Equation" r:id="rId7" imgW="838080" imgH="203040" progId="Equation.3">
                      <p:embed/>
                    </p:oleObj>
                  </mc:Choice>
                  <mc:Fallback>
                    <p:oleObj name="Equation" r:id="rId7" imgW="838080" imgH="2030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4" y="3130"/>
                            <a:ext cx="1233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2687" name="Text Box 15"/>
              <p:cNvSpPr txBox="1">
                <a:spLocks noChangeArrowheads="1"/>
              </p:cNvSpPr>
              <p:nvPr/>
            </p:nvSpPr>
            <p:spPr bwMode="auto">
              <a:xfrm>
                <a:off x="2527" y="3144"/>
                <a:ext cx="23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DE" altLang="en-US">
                    <a:sym typeface="Symbol" pitchFamily="18" charset="2"/>
                  </a:rPr>
                  <a:t></a:t>
                </a:r>
              </a:p>
            </p:txBody>
          </p:sp>
        </p:grpSp>
      </p:grpSp>
      <p:grpSp>
        <p:nvGrpSpPr>
          <p:cNvPr id="1052691" name="Group 19"/>
          <p:cNvGrpSpPr>
            <a:grpSpLocks/>
          </p:cNvGrpSpPr>
          <p:nvPr/>
        </p:nvGrpSpPr>
        <p:grpSpPr bwMode="auto">
          <a:xfrm>
            <a:off x="530225" y="5834063"/>
            <a:ext cx="8367713" cy="485775"/>
            <a:chOff x="334" y="3675"/>
            <a:chExt cx="5271" cy="306"/>
          </a:xfrm>
        </p:grpSpPr>
        <p:graphicFrame>
          <p:nvGraphicFramePr>
            <p:cNvPr id="1052680" name="Object 8"/>
            <p:cNvGraphicFramePr>
              <a:graphicFrameLocks noChangeAspect="1"/>
            </p:cNvGraphicFramePr>
            <p:nvPr/>
          </p:nvGraphicFramePr>
          <p:xfrm>
            <a:off x="2223" y="3675"/>
            <a:ext cx="338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695" name="Equation" r:id="rId9" imgW="2247840" imgH="203040" progId="Equation.3">
                    <p:embed/>
                  </p:oleObj>
                </mc:Choice>
                <mc:Fallback>
                  <p:oleObj name="Equation" r:id="rId9" imgW="22478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3675"/>
                          <a:ext cx="338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2690" name="Text Box 18"/>
            <p:cNvSpPr txBox="1">
              <a:spLocks noChangeArrowheads="1"/>
            </p:cNvSpPr>
            <p:nvPr/>
          </p:nvSpPr>
          <p:spPr bwMode="auto">
            <a:xfrm>
              <a:off x="334" y="3676"/>
              <a:ext cx="185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Approximation:</a:t>
              </a:r>
              <a:endParaRPr lang="de-DE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37FC-BB7A-4376-B738-C8167AA835C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de-DE" altLang="en-US"/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400"/>
              <a:t>We discussed motion models for odometry-based and velocity-based systems</a:t>
            </a:r>
            <a:endParaRPr lang="de-DE" altLang="en-US" sz="2400"/>
          </a:p>
          <a:p>
            <a:pPr>
              <a:spcBef>
                <a:spcPct val="30000"/>
              </a:spcBef>
            </a:pPr>
            <a:r>
              <a:rPr lang="en-US" altLang="en-US" sz="2400"/>
              <a:t>We discussed ways to calculate the posterior probability </a:t>
            </a:r>
            <a:r>
              <a:rPr lang="en-US" altLang="en-US" sz="2400" i="1">
                <a:latin typeface="Times New Roman" pitchFamily="18" charset="0"/>
              </a:rPr>
              <a:t>p(x| x’, u)</a:t>
            </a:r>
            <a:r>
              <a:rPr lang="en-US" altLang="en-US" sz="2400"/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sz="2400"/>
              <a:t>We also described how to sample from </a:t>
            </a:r>
            <a:r>
              <a:rPr lang="en-US" altLang="en-US" sz="2400" i="1">
                <a:latin typeface="Times New Roman" pitchFamily="18" charset="0"/>
              </a:rPr>
              <a:t>p(x| x’, u)</a:t>
            </a:r>
            <a:r>
              <a:rPr lang="en-US" altLang="en-US" sz="2400"/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sz="2400"/>
              <a:t>Typically the calculations are done in fixed time intervals </a:t>
            </a:r>
            <a:r>
              <a:rPr lang="en-US" altLang="en-US" sz="2400">
                <a:sym typeface="Symbol" pitchFamily="18" charset="2"/>
              </a:rPr>
              <a:t></a:t>
            </a:r>
            <a:r>
              <a:rPr lang="en-US" altLang="en-US" sz="2400" i="1">
                <a:latin typeface="Times New Roman" pitchFamily="18" charset="0"/>
              </a:rPr>
              <a:t>t</a:t>
            </a:r>
            <a:r>
              <a:rPr lang="en-US" altLang="en-US" sz="2400"/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sz="2400"/>
              <a:t>In practice, the parameters of the models have to be learned.</a:t>
            </a:r>
          </a:p>
          <a:p>
            <a:pPr>
              <a:spcBef>
                <a:spcPct val="30000"/>
              </a:spcBef>
            </a:pPr>
            <a:r>
              <a:rPr lang="en-US" altLang="en-US" sz="2400"/>
              <a:t>We also discussed an extended motion model that takes the map into account.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008-FA50-4F06-ABF7-2146104C61B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Probabilistic Motion Models</a:t>
            </a:r>
            <a:endParaRPr lang="de-DE" altLang="en-US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016875" cy="4799012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/>
              <a:t>To implement the Bayes Filter, we need the transition model </a:t>
            </a:r>
            <a:r>
              <a:rPr lang="en-US" altLang="en-US" i="1">
                <a:latin typeface="Times New Roman" pitchFamily="18" charset="0"/>
              </a:rPr>
              <a:t>p(x </a:t>
            </a:r>
            <a:r>
              <a:rPr lang="en-US" altLang="en-US">
                <a:latin typeface="cmsy10" pitchFamily="34" charset="0"/>
              </a:rPr>
              <a:t>|</a:t>
            </a:r>
            <a:r>
              <a:rPr lang="en-US" altLang="en-US" i="1">
                <a:latin typeface="Times New Roman" pitchFamily="18" charset="0"/>
              </a:rPr>
              <a:t> x’, u)</a:t>
            </a:r>
            <a:r>
              <a:rPr lang="en-US" altLang="en-US"/>
              <a:t>.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The term </a:t>
            </a:r>
            <a:r>
              <a:rPr lang="en-US" altLang="en-US" i="1">
                <a:latin typeface="Times New Roman" pitchFamily="18" charset="0"/>
              </a:rPr>
              <a:t>p(x </a:t>
            </a:r>
            <a:r>
              <a:rPr lang="en-US" altLang="en-US">
                <a:latin typeface="cmsy10" pitchFamily="34" charset="0"/>
              </a:rPr>
              <a:t>|</a:t>
            </a:r>
            <a:r>
              <a:rPr lang="en-US" altLang="en-US" i="1">
                <a:latin typeface="Times New Roman" pitchFamily="18" charset="0"/>
              </a:rPr>
              <a:t> x’, u)</a:t>
            </a:r>
            <a:r>
              <a:rPr lang="en-US" altLang="en-US"/>
              <a:t> specifies a posterior probability, that action </a:t>
            </a:r>
            <a:r>
              <a:rPr lang="en-US" altLang="en-US" i="1">
                <a:latin typeface="Times New Roman" pitchFamily="18" charset="0"/>
              </a:rPr>
              <a:t>u</a:t>
            </a:r>
            <a:r>
              <a:rPr lang="en-US" altLang="en-US"/>
              <a:t> carries the robot from </a:t>
            </a:r>
            <a:r>
              <a:rPr lang="en-US" altLang="en-US" i="1">
                <a:latin typeface="Times New Roman" pitchFamily="18" charset="0"/>
              </a:rPr>
              <a:t>x’</a:t>
            </a:r>
            <a:r>
              <a:rPr lang="en-US" altLang="en-US"/>
              <a:t> to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/>
              <a:t>.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In this section we will specify, how </a:t>
            </a:r>
            <a:br>
              <a:rPr lang="en-US" altLang="en-US"/>
            </a:br>
            <a:r>
              <a:rPr lang="en-US" altLang="en-US" i="1">
                <a:latin typeface="Times New Roman" pitchFamily="18" charset="0"/>
              </a:rPr>
              <a:t>p(x </a:t>
            </a:r>
            <a:r>
              <a:rPr lang="en-US" altLang="en-US">
                <a:latin typeface="cmsy10" pitchFamily="34" charset="0"/>
              </a:rPr>
              <a:t>|</a:t>
            </a:r>
            <a:r>
              <a:rPr lang="en-US" altLang="en-US" i="1">
                <a:latin typeface="Times New Roman" pitchFamily="18" charset="0"/>
              </a:rPr>
              <a:t> x’, u)</a:t>
            </a:r>
            <a:r>
              <a:rPr lang="en-US" altLang="en-US"/>
              <a:t> can be modeled based on the motion equations.</a:t>
            </a:r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F9E-3AB8-4DDE-9DB6-25CB7D2EC6E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 Systems</a:t>
            </a:r>
            <a:endParaRPr lang="de-DE" altLang="en-US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010525" cy="29797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In general the configuration of a robot can be described by six parameters.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Three-dimensional cartesian coordinates plus three Euler angles pitch, roll, and tilt.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Throughout this section, we consider robots operating on a planar surface.</a:t>
            </a:r>
          </a:p>
        </p:txBody>
      </p:sp>
      <p:pic>
        <p:nvPicPr>
          <p:cNvPr id="1070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3960813"/>
            <a:ext cx="4078287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609600" y="3997325"/>
            <a:ext cx="4305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Verdana" pitchFamily="34" charset="0"/>
              </a:rPr>
              <a:t>The state space of such systems is three-dimensional (x,y,</a:t>
            </a:r>
            <a:r>
              <a:rPr lang="en-US" altLang="en-US">
                <a:latin typeface="Verdana" pitchFamily="34" charset="0"/>
                <a:sym typeface="Symbol" pitchFamily="18" charset="2"/>
              </a:rPr>
              <a:t></a:t>
            </a:r>
            <a:r>
              <a:rPr lang="en-US" altLang="en-US">
                <a:latin typeface="Verdana" pitchFamily="34" charset="0"/>
              </a:rPr>
              <a:t>).</a:t>
            </a:r>
            <a:endParaRPr lang="de-DE" alt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6BE2-36D6-4960-819E-EBF447572B2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Motion Models</a:t>
            </a:r>
            <a:endParaRPr lang="de-DE" altLang="en-US"/>
          </a:p>
        </p:txBody>
      </p:sp>
      <p:sp>
        <p:nvSpPr>
          <p:cNvPr id="1058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410575" cy="517048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800"/>
              <a:t>In practice, one often finds two types of motion models:</a:t>
            </a:r>
          </a:p>
          <a:p>
            <a:pPr lvl="1">
              <a:spcBef>
                <a:spcPct val="4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Odometry-based</a:t>
            </a:r>
          </a:p>
          <a:p>
            <a:pPr lvl="1">
              <a:spcBef>
                <a:spcPct val="4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Velocity-based</a:t>
            </a:r>
            <a:r>
              <a:rPr lang="en-US" altLang="en-US" sz="2400"/>
              <a:t> (</a:t>
            </a:r>
            <a:r>
              <a:rPr lang="en-US" altLang="en-US" sz="2400" b="1">
                <a:solidFill>
                  <a:schemeClr val="folHlink"/>
                </a:solidFill>
              </a:rPr>
              <a:t>dead reckoning</a:t>
            </a:r>
            <a:r>
              <a:rPr lang="en-US" altLang="en-US" sz="2400"/>
              <a:t>)</a:t>
            </a:r>
          </a:p>
          <a:p>
            <a:pPr>
              <a:spcBef>
                <a:spcPct val="40000"/>
              </a:spcBef>
            </a:pPr>
            <a:r>
              <a:rPr lang="en-US" altLang="en-US" sz="2800"/>
              <a:t>Odometry-based models are used when systems are equipped with wheel encoders.</a:t>
            </a:r>
          </a:p>
          <a:p>
            <a:pPr>
              <a:spcBef>
                <a:spcPct val="40000"/>
              </a:spcBef>
            </a:pPr>
            <a:r>
              <a:rPr lang="en-US" altLang="en-US" sz="2800"/>
              <a:t>Velocity-based models have to be applied when no wheel encoders are given. </a:t>
            </a:r>
          </a:p>
          <a:p>
            <a:pPr>
              <a:spcBef>
                <a:spcPct val="40000"/>
              </a:spcBef>
            </a:pPr>
            <a:r>
              <a:rPr lang="en-US" altLang="en-US" sz="2800"/>
              <a:t>They calculate the new pose based on the velocities and the time elapsed.</a:t>
            </a:r>
            <a:endParaRPr lang="de-DE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0180-FBFA-4CAF-A4C8-BBDDACEF026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4325"/>
            <a:ext cx="8424863" cy="641350"/>
          </a:xfrm>
        </p:spPr>
        <p:txBody>
          <a:bodyPr/>
          <a:lstStyle/>
          <a:p>
            <a:r>
              <a:rPr lang="en-US" altLang="en-US"/>
              <a:t>Example Wheel Encoders</a:t>
            </a:r>
            <a:endParaRPr lang="de-DE" altLang="en-US"/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87438"/>
            <a:ext cx="3467100" cy="44942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These modules require +5V and GND to power them, and provide a 0 to 5V output. They provide +5V output when they "see" white, and a 0V output when they "see" black. </a:t>
            </a:r>
          </a:p>
        </p:txBody>
      </p:sp>
      <p:pic>
        <p:nvPicPr>
          <p:cNvPr id="1084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338263"/>
            <a:ext cx="5133975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4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943350"/>
            <a:ext cx="46561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4422" name="Rectangle 6"/>
          <p:cNvSpPr>
            <a:spLocks noChangeArrowheads="1"/>
          </p:cNvSpPr>
          <p:nvPr/>
        </p:nvSpPr>
        <p:spPr bwMode="auto">
          <a:xfrm>
            <a:off x="5068888" y="3803650"/>
            <a:ext cx="373221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000"/>
              <a:t>These disks are manufactured out of high quality laminated color plastic to offer a very crisp black to white transition. This enables a wheel encoder sensor to easily see the transitions. </a:t>
            </a:r>
          </a:p>
        </p:txBody>
      </p:sp>
      <p:sp>
        <p:nvSpPr>
          <p:cNvPr id="1084423" name="Text Box 7"/>
          <p:cNvSpPr txBox="1">
            <a:spLocks noChangeArrowheads="1"/>
          </p:cNvSpPr>
          <p:nvPr/>
        </p:nvSpPr>
        <p:spPr bwMode="auto">
          <a:xfrm>
            <a:off x="2309813" y="6383338"/>
            <a:ext cx="4259262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Source: </a:t>
            </a:r>
            <a:r>
              <a:rPr lang="de-DE" altLang="en-US" sz="1600"/>
              <a:t>http://www.active-robots.com/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B33-07ED-4626-AA9E-8767BE7A965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4325"/>
            <a:ext cx="8424863" cy="641350"/>
          </a:xfrm>
        </p:spPr>
        <p:txBody>
          <a:bodyPr/>
          <a:lstStyle/>
          <a:p>
            <a:r>
              <a:rPr lang="en-US" altLang="en-US"/>
              <a:t>Dead Reckoning</a:t>
            </a:r>
            <a:endParaRPr lang="de-DE" altLang="en-US"/>
          </a:p>
        </p:txBody>
      </p:sp>
      <p:sp>
        <p:nvSpPr>
          <p:cNvPr id="1085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4988" y="1217613"/>
            <a:ext cx="8410575" cy="4799012"/>
          </a:xfrm>
        </p:spPr>
        <p:txBody>
          <a:bodyPr/>
          <a:lstStyle/>
          <a:p>
            <a:r>
              <a:rPr lang="en-US" altLang="en-US"/>
              <a:t>Derived from “deduced reckoning.”</a:t>
            </a:r>
          </a:p>
          <a:p>
            <a:r>
              <a:rPr lang="en-US" altLang="en-US"/>
              <a:t>Mathematical procedure for determining the present location of a vehicle.</a:t>
            </a:r>
          </a:p>
          <a:p>
            <a:r>
              <a:rPr lang="en-US" altLang="en-US"/>
              <a:t>Achieved by calculating the current pose of the vehicle based on its velocities and the time elapsed.</a:t>
            </a:r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3D9-151C-4A7A-94D7-0F9377D3E56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Motion Errors</a:t>
            </a:r>
            <a:endParaRPr lang="de-DE" altLang="en-US"/>
          </a:p>
        </p:txBody>
      </p:sp>
      <p:grpSp>
        <p:nvGrpSpPr>
          <p:cNvPr id="1072150" name="Group 22"/>
          <p:cNvGrpSpPr>
            <a:grpSpLocks/>
          </p:cNvGrpSpPr>
          <p:nvPr/>
        </p:nvGrpSpPr>
        <p:grpSpPr bwMode="auto">
          <a:xfrm>
            <a:off x="1047750" y="4057650"/>
            <a:ext cx="2124075" cy="1768475"/>
            <a:chOff x="2496" y="2754"/>
            <a:chExt cx="1338" cy="1114"/>
          </a:xfrm>
        </p:grpSpPr>
        <p:grpSp>
          <p:nvGrpSpPr>
            <p:cNvPr id="1072141" name="Group 13"/>
            <p:cNvGrpSpPr>
              <a:grpSpLocks/>
            </p:cNvGrpSpPr>
            <p:nvPr/>
          </p:nvGrpSpPr>
          <p:grpSpPr bwMode="auto">
            <a:xfrm>
              <a:off x="2496" y="2754"/>
              <a:ext cx="1338" cy="720"/>
              <a:chOff x="2562" y="2772"/>
              <a:chExt cx="1338" cy="720"/>
            </a:xfrm>
          </p:grpSpPr>
          <p:sp>
            <p:nvSpPr>
              <p:cNvPr id="1072136" name="Freeform 8"/>
              <p:cNvSpPr>
                <a:spLocks/>
              </p:cNvSpPr>
              <p:nvPr/>
            </p:nvSpPr>
            <p:spPr bwMode="auto">
              <a:xfrm>
                <a:off x="2720" y="3420"/>
                <a:ext cx="130" cy="72"/>
              </a:xfrm>
              <a:custGeom>
                <a:avLst/>
                <a:gdLst>
                  <a:gd name="T0" fmla="*/ 4 w 238"/>
                  <a:gd name="T1" fmla="*/ 120 h 162"/>
                  <a:gd name="T2" fmla="*/ 100 w 238"/>
                  <a:gd name="T3" fmla="*/ 84 h 162"/>
                  <a:gd name="T4" fmla="*/ 166 w 238"/>
                  <a:gd name="T5" fmla="*/ 0 h 162"/>
                  <a:gd name="T6" fmla="*/ 184 w 238"/>
                  <a:gd name="T7" fmla="*/ 12 h 162"/>
                  <a:gd name="T8" fmla="*/ 190 w 238"/>
                  <a:gd name="T9" fmla="*/ 30 h 162"/>
                  <a:gd name="T10" fmla="*/ 238 w 238"/>
                  <a:gd name="T11" fmla="*/ 42 h 162"/>
                  <a:gd name="T12" fmla="*/ 178 w 238"/>
                  <a:gd name="T13" fmla="*/ 78 h 162"/>
                  <a:gd name="T14" fmla="*/ 130 w 238"/>
                  <a:gd name="T15" fmla="*/ 162 h 162"/>
                  <a:gd name="T16" fmla="*/ 76 w 238"/>
                  <a:gd name="T17" fmla="*/ 150 h 162"/>
                  <a:gd name="T18" fmla="*/ 4 w 238"/>
                  <a:gd name="T19" fmla="*/ 12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8" h="162">
                    <a:moveTo>
                      <a:pt x="4" y="120"/>
                    </a:moveTo>
                    <a:cubicBezTo>
                      <a:pt x="16" y="61"/>
                      <a:pt x="36" y="79"/>
                      <a:pt x="100" y="84"/>
                    </a:cubicBezTo>
                    <a:cubicBezTo>
                      <a:pt x="141" y="70"/>
                      <a:pt x="116" y="17"/>
                      <a:pt x="166" y="0"/>
                    </a:cubicBezTo>
                    <a:cubicBezTo>
                      <a:pt x="172" y="4"/>
                      <a:pt x="179" y="6"/>
                      <a:pt x="184" y="12"/>
                    </a:cubicBezTo>
                    <a:cubicBezTo>
                      <a:pt x="188" y="17"/>
                      <a:pt x="186" y="26"/>
                      <a:pt x="190" y="30"/>
                    </a:cubicBezTo>
                    <a:cubicBezTo>
                      <a:pt x="202" y="42"/>
                      <a:pt x="222" y="39"/>
                      <a:pt x="238" y="42"/>
                    </a:cubicBezTo>
                    <a:cubicBezTo>
                      <a:pt x="222" y="75"/>
                      <a:pt x="214" y="71"/>
                      <a:pt x="178" y="78"/>
                    </a:cubicBezTo>
                    <a:cubicBezTo>
                      <a:pt x="151" y="105"/>
                      <a:pt x="156" y="136"/>
                      <a:pt x="130" y="162"/>
                    </a:cubicBezTo>
                    <a:cubicBezTo>
                      <a:pt x="112" y="158"/>
                      <a:pt x="93" y="157"/>
                      <a:pt x="76" y="150"/>
                    </a:cubicBezTo>
                    <a:cubicBezTo>
                      <a:pt x="0" y="116"/>
                      <a:pt x="47" y="106"/>
                      <a:pt x="4" y="12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72137" name="Group 9"/>
              <p:cNvGrpSpPr>
                <a:grpSpLocks/>
              </p:cNvGrpSpPr>
              <p:nvPr/>
            </p:nvGrpSpPr>
            <p:grpSpPr bwMode="auto">
              <a:xfrm rot="238349">
                <a:off x="2562" y="2772"/>
                <a:ext cx="1338" cy="720"/>
                <a:chOff x="1164" y="2514"/>
                <a:chExt cx="1338" cy="720"/>
              </a:xfrm>
            </p:grpSpPr>
            <p:sp>
              <p:nvSpPr>
                <p:cNvPr id="1072138" name="Rectangle 10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2139" name="Rectangle 11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2140" name="Rectangle 12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72142" name="Text Box 14"/>
            <p:cNvSpPr txBox="1">
              <a:spLocks noChangeArrowheads="1"/>
            </p:cNvSpPr>
            <p:nvPr/>
          </p:nvSpPr>
          <p:spPr bwMode="auto">
            <a:xfrm>
              <a:off x="2778" y="3568"/>
              <a:ext cx="7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bump</a:t>
              </a:r>
              <a:endParaRPr lang="de-DE" altLang="en-US"/>
            </a:p>
          </p:txBody>
        </p:sp>
      </p:grpSp>
      <p:grpSp>
        <p:nvGrpSpPr>
          <p:cNvPr id="1072149" name="Group 21"/>
          <p:cNvGrpSpPr>
            <a:grpSpLocks/>
          </p:cNvGrpSpPr>
          <p:nvPr/>
        </p:nvGrpSpPr>
        <p:grpSpPr bwMode="auto">
          <a:xfrm>
            <a:off x="981075" y="1571625"/>
            <a:ext cx="2124075" cy="1758950"/>
            <a:chOff x="624" y="2748"/>
            <a:chExt cx="1338" cy="1108"/>
          </a:xfrm>
        </p:grpSpPr>
        <p:grpSp>
          <p:nvGrpSpPr>
            <p:cNvPr id="1072135" name="Group 7"/>
            <p:cNvGrpSpPr>
              <a:grpSpLocks/>
            </p:cNvGrpSpPr>
            <p:nvPr/>
          </p:nvGrpSpPr>
          <p:grpSpPr bwMode="auto">
            <a:xfrm>
              <a:off x="624" y="2748"/>
              <a:ext cx="1338" cy="720"/>
              <a:chOff x="1164" y="2514"/>
              <a:chExt cx="1338" cy="720"/>
            </a:xfrm>
          </p:grpSpPr>
          <p:sp>
            <p:nvSpPr>
              <p:cNvPr id="1072134" name="Rectangle 6"/>
              <p:cNvSpPr>
                <a:spLocks noChangeArrowheads="1"/>
              </p:cNvSpPr>
              <p:nvPr/>
            </p:nvSpPr>
            <p:spPr bwMode="auto">
              <a:xfrm>
                <a:off x="1164" y="2844"/>
                <a:ext cx="1338" cy="6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2132" name="Rectangle 4"/>
              <p:cNvSpPr>
                <a:spLocks noChangeArrowheads="1"/>
              </p:cNvSpPr>
              <p:nvPr/>
            </p:nvSpPr>
            <p:spPr bwMode="auto">
              <a:xfrm>
                <a:off x="1290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2133" name="Rectangle 5"/>
              <p:cNvSpPr>
                <a:spLocks noChangeArrowheads="1"/>
              </p:cNvSpPr>
              <p:nvPr/>
            </p:nvSpPr>
            <p:spPr bwMode="auto">
              <a:xfrm>
                <a:off x="2202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72143" name="Text Box 15"/>
            <p:cNvSpPr txBox="1">
              <a:spLocks noChangeArrowheads="1"/>
            </p:cNvSpPr>
            <p:nvPr/>
          </p:nvSpPr>
          <p:spPr bwMode="auto">
            <a:xfrm>
              <a:off x="722" y="3556"/>
              <a:ext cx="122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ideal case</a:t>
              </a:r>
              <a:endParaRPr lang="de-DE" altLang="en-US"/>
            </a:p>
          </p:txBody>
        </p:sp>
      </p:grpSp>
      <p:grpSp>
        <p:nvGrpSpPr>
          <p:cNvPr id="1072151" name="Group 23"/>
          <p:cNvGrpSpPr>
            <a:grpSpLocks/>
          </p:cNvGrpSpPr>
          <p:nvPr/>
        </p:nvGrpSpPr>
        <p:grpSpPr bwMode="auto">
          <a:xfrm>
            <a:off x="5467350" y="1428750"/>
            <a:ext cx="2854325" cy="2206625"/>
            <a:chOff x="3786" y="1182"/>
            <a:chExt cx="1798" cy="1390"/>
          </a:xfrm>
        </p:grpSpPr>
        <p:sp>
          <p:nvSpPr>
            <p:cNvPr id="1072145" name="Rectangle 17"/>
            <p:cNvSpPr>
              <a:spLocks noChangeArrowheads="1"/>
            </p:cNvSpPr>
            <p:nvPr/>
          </p:nvSpPr>
          <p:spPr bwMode="auto">
            <a:xfrm rot="228844">
              <a:off x="3912" y="1512"/>
              <a:ext cx="1338" cy="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2146" name="Rectangle 18"/>
            <p:cNvSpPr>
              <a:spLocks noChangeArrowheads="1"/>
            </p:cNvSpPr>
            <p:nvPr/>
          </p:nvSpPr>
          <p:spPr bwMode="auto">
            <a:xfrm>
              <a:off x="4038" y="1182"/>
              <a:ext cx="192" cy="72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2147" name="Rectangle 19"/>
            <p:cNvSpPr>
              <a:spLocks noChangeArrowheads="1"/>
            </p:cNvSpPr>
            <p:nvPr/>
          </p:nvSpPr>
          <p:spPr bwMode="auto">
            <a:xfrm>
              <a:off x="4950" y="1224"/>
              <a:ext cx="192" cy="678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2148" name="Rectangle 20"/>
            <p:cNvSpPr>
              <a:spLocks noChangeArrowheads="1"/>
            </p:cNvSpPr>
            <p:nvPr/>
          </p:nvSpPr>
          <p:spPr bwMode="auto">
            <a:xfrm>
              <a:off x="3786" y="1976"/>
              <a:ext cx="17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different wheel</a:t>
              </a:r>
              <a:br>
                <a:rPr lang="en-US" altLang="en-US"/>
              </a:br>
              <a:r>
                <a:rPr lang="en-US" altLang="en-US"/>
                <a:t>diameters</a:t>
              </a:r>
              <a:endParaRPr lang="de-DE" altLang="en-US"/>
            </a:p>
          </p:txBody>
        </p:sp>
      </p:grpSp>
      <p:grpSp>
        <p:nvGrpSpPr>
          <p:cNvPr id="1072163" name="Group 35"/>
          <p:cNvGrpSpPr>
            <a:grpSpLocks/>
          </p:cNvGrpSpPr>
          <p:nvPr/>
        </p:nvGrpSpPr>
        <p:grpSpPr bwMode="auto">
          <a:xfrm>
            <a:off x="5619750" y="4305300"/>
            <a:ext cx="2181225" cy="1758950"/>
            <a:chOff x="3540" y="2790"/>
            <a:chExt cx="1374" cy="1108"/>
          </a:xfrm>
        </p:grpSpPr>
        <p:grpSp>
          <p:nvGrpSpPr>
            <p:cNvPr id="1072160" name="Group 32"/>
            <p:cNvGrpSpPr>
              <a:grpSpLocks/>
            </p:cNvGrpSpPr>
            <p:nvPr/>
          </p:nvGrpSpPr>
          <p:grpSpPr bwMode="auto">
            <a:xfrm>
              <a:off x="3552" y="3486"/>
              <a:ext cx="1362" cy="102"/>
              <a:chOff x="2484" y="3636"/>
              <a:chExt cx="1362" cy="102"/>
            </a:xfrm>
          </p:grpSpPr>
          <p:sp>
            <p:nvSpPr>
              <p:cNvPr id="1072158" name="Rectangle 30"/>
              <p:cNvSpPr>
                <a:spLocks noChangeArrowheads="1"/>
              </p:cNvSpPr>
              <p:nvPr/>
            </p:nvSpPr>
            <p:spPr bwMode="auto">
              <a:xfrm>
                <a:off x="2490" y="3636"/>
                <a:ext cx="1350" cy="96"/>
              </a:xfrm>
              <a:prstGeom prst="rect">
                <a:avLst/>
              </a:prstGeom>
              <a:pattFill prst="dashVert">
                <a:fgClr>
                  <a:srgbClr val="000000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2159" name="Line 31"/>
              <p:cNvSpPr>
                <a:spLocks noChangeShapeType="1"/>
              </p:cNvSpPr>
              <p:nvPr/>
            </p:nvSpPr>
            <p:spPr bwMode="auto">
              <a:xfrm>
                <a:off x="2484" y="3732"/>
                <a:ext cx="1362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72152" name="Group 24"/>
            <p:cNvGrpSpPr>
              <a:grpSpLocks/>
            </p:cNvGrpSpPr>
            <p:nvPr/>
          </p:nvGrpSpPr>
          <p:grpSpPr bwMode="auto">
            <a:xfrm>
              <a:off x="3540" y="2790"/>
              <a:ext cx="1338" cy="1108"/>
              <a:chOff x="624" y="2748"/>
              <a:chExt cx="1338" cy="1108"/>
            </a:xfrm>
          </p:grpSpPr>
          <p:grpSp>
            <p:nvGrpSpPr>
              <p:cNvPr id="1072153" name="Group 25"/>
              <p:cNvGrpSpPr>
                <a:grpSpLocks/>
              </p:cNvGrpSpPr>
              <p:nvPr/>
            </p:nvGrpSpPr>
            <p:grpSpPr bwMode="auto">
              <a:xfrm>
                <a:off x="624" y="2748"/>
                <a:ext cx="1338" cy="720"/>
                <a:chOff x="1164" y="2514"/>
                <a:chExt cx="1338" cy="720"/>
              </a:xfrm>
            </p:grpSpPr>
            <p:sp>
              <p:nvSpPr>
                <p:cNvPr id="10721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2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21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2157" name="Text Box 29"/>
              <p:cNvSpPr txBox="1">
                <a:spLocks noChangeArrowheads="1"/>
              </p:cNvSpPr>
              <p:nvPr/>
            </p:nvSpPr>
            <p:spPr bwMode="auto">
              <a:xfrm>
                <a:off x="924" y="3556"/>
                <a:ext cx="82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carpet</a:t>
                </a:r>
                <a:endParaRPr lang="de-DE" altLang="en-US"/>
              </a:p>
            </p:txBody>
          </p:sp>
        </p:grpSp>
        <p:sp>
          <p:nvSpPr>
            <p:cNvPr id="1072161" name="Rectangle 33"/>
            <p:cNvSpPr>
              <a:spLocks noChangeArrowheads="1"/>
            </p:cNvSpPr>
            <p:nvPr/>
          </p:nvSpPr>
          <p:spPr bwMode="auto">
            <a:xfrm>
              <a:off x="3672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2162" name="Rectangle 34"/>
            <p:cNvSpPr>
              <a:spLocks noChangeArrowheads="1"/>
            </p:cNvSpPr>
            <p:nvPr/>
          </p:nvSpPr>
          <p:spPr bwMode="auto">
            <a:xfrm>
              <a:off x="4578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2164" name="Text Box 36"/>
          <p:cNvSpPr txBox="1">
            <a:spLocks noChangeArrowheads="1"/>
          </p:cNvSpPr>
          <p:nvPr/>
        </p:nvSpPr>
        <p:spPr bwMode="auto">
          <a:xfrm>
            <a:off x="833438" y="6026150"/>
            <a:ext cx="3435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and many more …</a:t>
            </a:r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99"/>
  <p:tag name="DEFAULTHEIGHT" val="3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f(x) &amp; = &amp; &#10;\left\{\begin{array}{ll}&#10;{\rm abs}(x) &amp; x \in [-1;1] \\&#10;0 &amp; \mbox{otherwise}\\&#10;\end{array}\right.&#10;\end{eqnarray*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89"/>
  <p:tag name="BOXFONT" val="10"/>
  <p:tag name="BOXWRAP" val="False"/>
  <p:tag name="WORKAROUNDTRANSPARENCYBUG" val="False"/>
  <p:tag name="BITMAPFORMAT" val="pngmono"/>
  <p:tag name="DEBUGINTERACTIVE" val="True"/>
  <p:tag name="ORIGWIDTH" val="297"/>
  <p:tag name="PICTUREFILESIZE" val="199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{\rm atan2}(y, x) &amp;=&amp; \left\{\begin{array}{ll}&#10;{\rm atan} (y/x) &amp; \mbox{if}\; x &gt; 0\\&#10;{\rm sign}(y)\; (\pi - {\rm atan} (|y/x|))&amp; \mbox{if}\;  x &lt; 0\\&#10;0&amp; \mbox{if}\;  x = y = 0\\&#10;{\rm sign}(y)\; \pi/2 &amp; \mbox{if}\; x = 0, y\neq 0&#10;\end{array}\right.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14"/>
  <p:tag name="BOXFONT" val="10"/>
  <p:tag name="BOXWRAP" val="False"/>
  <p:tag name="WORKAROUNDTRANSPARENCYBUG" val="False"/>
  <p:tag name="BITMAPFORMAT" val="pngmono"/>
  <p:tag name="DEBUGINTERACTIVE" val="True"/>
  <p:tag name="ORIGWIDTH" val="579"/>
  <p:tag name="PICTUREFILESIZE" val="597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1}{\sqrt{2\pi\;b^2}}\;\exp\left\{-\frac{1}{2}\frac{a^2}{b^2}\right\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10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156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max\left\{0, \frac{1}{\sqrt{6}\;b} - \frac{|a|}{6\;b^2}\right\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14"/>
  <p:tag name="BOXFONT" val="10"/>
  <p:tag name="BOXWRAP" val="False"/>
  <p:tag name="WORKAROUNDTRANSPARENCYBUG" val="False"/>
  <p:tag name="BITMAPFORMAT" val="pngmono"/>
  <p:tag name="DEBUGINTERACTIVE" val="True"/>
  <p:tag name="ORIGWIDTH" val="205"/>
  <p:tag name="PICTUREFILESIZE" val="143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\sqrt{6}}{2}\;[{\bf rand}(-b,b)+{\bf rand}(-b,b)]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00"/>
  <p:tag name="BOXFONT" val="10"/>
  <p:tag name="BOXWRAP" val="False"/>
  <p:tag name="WORKAROUNDTRANSPARENCYBUG" val="False"/>
  <p:tag name="BITMAPFORMAT" val="pngmono"/>
  <p:tag name="DEBUGINTERACTIVE" val="True"/>
  <p:tag name="ORIGWIDTH" val="297"/>
  <p:tag name="PICTUREFILESIZE" val="163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1}{2}\sum_{i=1}^{12}rand(-b,b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84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24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 &amp; = &amp; {\bf rand}(-b,b)\\&#10;y &amp; = &amp; {\bf rand}(0, \max\{f(x)\mid x \in (-b, b)\}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266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 &amp; \leq &amp; f(x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0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861"/>
</p:tagLst>
</file>

<file path=ppt/theme/theme1.xml><?xml version="1.0" encoding="utf-8"?>
<a:theme xmlns:a="http://schemas.openxmlformats.org/drawingml/2006/main" name="prob-robotics">
  <a:themeElements>
    <a:clrScheme name="">
      <a:dk1>
        <a:srgbClr val="000000"/>
      </a:dk1>
      <a:lt1>
        <a:srgbClr val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3300"/>
      </a:hlink>
      <a:folHlink>
        <a:srgbClr val="0033CC"/>
      </a:folHlink>
    </a:clrScheme>
    <a:fontScheme name="prob-robotic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120000"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120000"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b-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b-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b-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b-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C:\WINDOWS\Anwendungsdaten\Microsoft\Vorlagen\prob-robotics.pot</Template>
  <TotalTime>0</TotalTime>
  <Words>688</Words>
  <Application>Microsoft Office PowerPoint</Application>
  <PresentationFormat>On-screen Show (4:3)</PresentationFormat>
  <Paragraphs>162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Times New Roman</vt:lpstr>
      <vt:lpstr>Verdana</vt:lpstr>
      <vt:lpstr>Wingdings</vt:lpstr>
      <vt:lpstr>Arial</vt:lpstr>
      <vt:lpstr>cmsy10</vt:lpstr>
      <vt:lpstr>Symbol</vt:lpstr>
      <vt:lpstr>prob-robotics</vt:lpstr>
      <vt:lpstr>Microsoft Equation 3.0</vt:lpstr>
      <vt:lpstr> Probabilistic Robotics</vt:lpstr>
      <vt:lpstr>Robot Motion</vt:lpstr>
      <vt:lpstr>Dynamic Bayesian Network for Controls, States, and Sensations</vt:lpstr>
      <vt:lpstr>Probabilistic Motion Models</vt:lpstr>
      <vt:lpstr>Coordinate Systems</vt:lpstr>
      <vt:lpstr>Typical Motion Models</vt:lpstr>
      <vt:lpstr>Example Wheel Encoders</vt:lpstr>
      <vt:lpstr>Dead Reckoning</vt:lpstr>
      <vt:lpstr>Reasons for Motion Errors</vt:lpstr>
      <vt:lpstr>Odometry Model</vt:lpstr>
      <vt:lpstr>The atan2 Function</vt:lpstr>
      <vt:lpstr>Noise Model for Odometry</vt:lpstr>
      <vt:lpstr>Typical Distributions for Probabilistic Motion Models</vt:lpstr>
      <vt:lpstr>Calculating the Probability (zero-centered)</vt:lpstr>
      <vt:lpstr>Calculating the Posterior  Given x, x’, and u</vt:lpstr>
      <vt:lpstr>Application</vt:lpstr>
      <vt:lpstr>Sample-based Density Representation </vt:lpstr>
      <vt:lpstr>Sample-based Density Representation </vt:lpstr>
      <vt:lpstr>How to Sample from Normal or Triangular Distributions?</vt:lpstr>
      <vt:lpstr>Normally Distributed Samples</vt:lpstr>
      <vt:lpstr>For Triangular Distribution</vt:lpstr>
      <vt:lpstr>Rejection Sampling</vt:lpstr>
      <vt:lpstr>Example</vt:lpstr>
      <vt:lpstr>Sample Odometry Motion Model</vt:lpstr>
      <vt:lpstr>Sampling from Our Motion Model</vt:lpstr>
      <vt:lpstr>Examples (Odometry-Based)</vt:lpstr>
      <vt:lpstr>Velocity-Based Model</vt:lpstr>
      <vt:lpstr>Equation for the Velocity Model</vt:lpstr>
      <vt:lpstr>Posterior Probability for Velocity Model</vt:lpstr>
      <vt:lpstr>Sampling from Velocity Model</vt:lpstr>
      <vt:lpstr>Examples (velocity based)</vt:lpstr>
      <vt:lpstr>Map-Consistent Motion Model</vt:lpstr>
      <vt:lpstr>Summary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Robotics</dc:title>
  <dc:creator>SCS</dc:creator>
  <cp:lastModifiedBy>Test!!</cp:lastModifiedBy>
  <cp:revision>1432</cp:revision>
  <dcterms:created xsi:type="dcterms:W3CDTF">2000-05-13T15:49:16Z</dcterms:created>
  <dcterms:modified xsi:type="dcterms:W3CDTF">2017-09-20T20:27:00Z</dcterms:modified>
</cp:coreProperties>
</file>