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3" r:id="rId2"/>
    <p:sldId id="272" r:id="rId3"/>
    <p:sldId id="268" r:id="rId4"/>
    <p:sldId id="270" r:id="rId5"/>
    <p:sldId id="269" r:id="rId6"/>
    <p:sldId id="267" r:id="rId7"/>
    <p:sldId id="266" r:id="rId8"/>
    <p:sldId id="274" r:id="rId9"/>
    <p:sldId id="263" r:id="rId10"/>
    <p:sldId id="258" r:id="rId11"/>
    <p:sldId id="259" r:id="rId12"/>
    <p:sldId id="262" r:id="rId13"/>
    <p:sldId id="257" r:id="rId14"/>
    <p:sldId id="260" r:id="rId15"/>
    <p:sldId id="279" r:id="rId16"/>
    <p:sldId id="276" r:id="rId17"/>
    <p:sldId id="277" r:id="rId18"/>
    <p:sldId id="278" r:id="rId19"/>
    <p:sldId id="275"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12" d="100"/>
          <a:sy n="112" d="100"/>
        </p:scale>
        <p:origin x="-74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9F45A-0349-48D7-BEAD-5F887E66A039}" type="datetimeFigureOut">
              <a:rPr lang="en-US" smtClean="0"/>
              <a:t>12/11/2017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F524E-6FB4-4133-8045-5B6322DADB67}" type="slidenum">
              <a:rPr lang="en-US" smtClean="0"/>
              <a:t>‹#›</a:t>
            </a:fld>
            <a:endParaRPr lang="en-US"/>
          </a:p>
        </p:txBody>
      </p:sp>
    </p:spTree>
    <p:extLst>
      <p:ext uri="{BB962C8B-B14F-4D97-AF65-F5344CB8AC3E}">
        <p14:creationId xmlns:p14="http://schemas.microsoft.com/office/powerpoint/2010/main" val="337223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Richard Stallman source: http://www.stuffyouwillhate.com/wp-content/uploads/richard-stallman.jpg</a:t>
            </a:r>
          </a:p>
          <a:p>
            <a:r>
              <a:rPr lang="en-US" baseline="0" dirty="0" smtClean="0"/>
              <a:t>Linux Torvalds source: https://netfiles.uiuc.edu/rhasan/linux/Linus_Torvalds.jpg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79771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What is Linux? source: http://www.kernel.org/pub/linux/kernel/README and http://en.wikipedia.org/wiki/Linux and http://en.wikipedia.org/wiki/Unix</a:t>
            </a:r>
          </a:p>
          <a:p>
            <a:endParaRPr lang="en-US" dirty="0" smtClean="0"/>
          </a:p>
          <a:p>
            <a:r>
              <a:rPr lang="en-US" dirty="0" smtClean="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a:t>
            </a:fld>
            <a:endParaRPr lang="en-US"/>
          </a:p>
        </p:txBody>
      </p:sp>
    </p:spTree>
    <p:extLst>
      <p:ext uri="{BB962C8B-B14F-4D97-AF65-F5344CB8AC3E}">
        <p14:creationId xmlns:p14="http://schemas.microsoft.com/office/powerpoint/2010/main" val="50536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Logos source: http://www.muylinux.com/wp-content/uploads/2009/04/logos-distros.jpg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a:t>
            </a:fld>
            <a:endParaRPr lang="en-US"/>
          </a:p>
        </p:txBody>
      </p:sp>
    </p:spTree>
    <p:extLst>
      <p:ext uri="{BB962C8B-B14F-4D97-AF65-F5344CB8AC3E}">
        <p14:creationId xmlns:p14="http://schemas.microsoft.com/office/powerpoint/2010/main" val="37197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Lab image source:</a:t>
            </a:r>
            <a:r>
              <a:rPr lang="en-US" baseline="0" dirty="0" smtClean="0"/>
              <a:t> </a:t>
            </a:r>
            <a:r>
              <a:rPr lang="en-US" dirty="0" smtClean="0"/>
              <a:t>http://www.sidekickcomicsuk.com/blogs/media/blogs/sidekick//frankenstein_lab.jpg</a:t>
            </a:r>
          </a:p>
          <a:p>
            <a:r>
              <a:rPr lang="en-US" dirty="0" smtClean="0"/>
              <a:t>Frankenstein image source: http://4.bp.blogspot.com/_OcNNOGpvVSI/RyZDUhUpE2I/AAAAAAAAAEU/e-i67sz7_8U/s1600/2007_7young-frankenstein.jpg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6</a:t>
            </a:fld>
            <a:endParaRPr lang="en-US"/>
          </a:p>
        </p:txBody>
      </p:sp>
    </p:spTree>
    <p:extLst>
      <p:ext uri="{BB962C8B-B14F-4D97-AF65-F5344CB8AC3E}">
        <p14:creationId xmlns:p14="http://schemas.microsoft.com/office/powerpoint/2010/main" val="258173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Source: http://www.tuxmachines.org/images/linux_file_structure.jpg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7</a:t>
            </a:fld>
            <a:endParaRPr lang="en-US"/>
          </a:p>
        </p:txBody>
      </p:sp>
    </p:spTree>
    <p:extLst>
      <p:ext uri="{BB962C8B-B14F-4D97-AF65-F5344CB8AC3E}">
        <p14:creationId xmlns:p14="http://schemas.microsoft.com/office/powerpoint/2010/main" val="156602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68549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16926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70321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49033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C5F202-3DD9-4D71-BBDA-356EBAE30AC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2865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5F202-3DD9-4D71-BBDA-356EBAE30ACE}"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89664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5F202-3DD9-4D71-BBDA-356EBAE30ACE}" type="datetimeFigureOut">
              <a:rPr lang="en-US" smtClean="0"/>
              <a:t>12/11/2017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58347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5F202-3DD9-4D71-BBDA-356EBAE30ACE}"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0316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5F202-3DD9-4D71-BBDA-356EBAE30ACE}" type="datetimeFigureOut">
              <a:rPr lang="en-US" smtClean="0"/>
              <a:t>12/11/2017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9811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06112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74939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5F202-3DD9-4D71-BBDA-356EBAE30ACE}" type="datetimeFigureOut">
              <a:rPr lang="en-US" smtClean="0"/>
              <a:t>12/11/2017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962BB-EB06-48AE-8CB3-4386C98CF995}" type="slidenum">
              <a:rPr lang="en-US" smtClean="0"/>
              <a:t>‹#›</a:t>
            </a:fld>
            <a:endParaRPr lang="en-US"/>
          </a:p>
        </p:txBody>
      </p:sp>
    </p:spTree>
    <p:extLst>
      <p:ext uri="{BB962C8B-B14F-4D97-AF65-F5344CB8AC3E}">
        <p14:creationId xmlns:p14="http://schemas.microsoft.com/office/powerpoint/2010/main" val="26574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linuxcommand.or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linu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36" y="1460707"/>
            <a:ext cx="6254184" cy="512668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linu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65" y="1708840"/>
            <a:ext cx="1893094" cy="2990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2" y="5058191"/>
            <a:ext cx="2442438" cy="153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193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8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You can’t read, write, edit or execute a file without permission!</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b="45496"/>
          <a:stretch>
            <a:fillRect/>
          </a:stretch>
        </p:blipFill>
        <p:spPr bwMode="auto">
          <a:xfrm>
            <a:off x="1646636" y="1709740"/>
            <a:ext cx="5850731"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1591867" y="4119565"/>
            <a:ext cx="154781" cy="2047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1591866" y="4370390"/>
            <a:ext cx="52388" cy="4032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5" name="TextBox 7"/>
          <p:cNvSpPr txBox="1">
            <a:spLocks noChangeArrowheads="1"/>
          </p:cNvSpPr>
          <p:nvPr/>
        </p:nvSpPr>
        <p:spPr bwMode="auto">
          <a:xfrm>
            <a:off x="1176339" y="48196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Directory</a:t>
            </a:r>
          </a:p>
        </p:txBody>
      </p:sp>
      <p:sp>
        <p:nvSpPr>
          <p:cNvPr id="10" name="Oval 9"/>
          <p:cNvSpPr/>
          <p:nvPr/>
        </p:nvSpPr>
        <p:spPr>
          <a:xfrm>
            <a:off x="2456261" y="4117975"/>
            <a:ext cx="154781" cy="20478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48138" idx="0"/>
          </p:cNvCxnSpPr>
          <p:nvPr/>
        </p:nvCxnSpPr>
        <p:spPr>
          <a:xfrm flipV="1">
            <a:off x="2437807" y="4398963"/>
            <a:ext cx="94653" cy="914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8" name="TextBox 11"/>
          <p:cNvSpPr txBox="1">
            <a:spLocks noChangeArrowheads="1"/>
          </p:cNvSpPr>
          <p:nvPr/>
        </p:nvSpPr>
        <p:spPr bwMode="auto">
          <a:xfrm>
            <a:off x="1746649"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Number of files in Directory</a:t>
            </a:r>
          </a:p>
        </p:txBody>
      </p:sp>
      <p:cxnSp>
        <p:nvCxnSpPr>
          <p:cNvPr id="14" name="Straight Arrow Connector 13"/>
          <p:cNvCxnSpPr/>
          <p:nvPr/>
        </p:nvCxnSpPr>
        <p:spPr>
          <a:xfrm flipV="1">
            <a:off x="2961085" y="4364038"/>
            <a:ext cx="0" cy="4810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0" name="TextBox 15"/>
          <p:cNvSpPr txBox="1">
            <a:spLocks noChangeArrowheads="1"/>
          </p:cNvSpPr>
          <p:nvPr/>
        </p:nvSpPr>
        <p:spPr bwMode="auto">
          <a:xfrm>
            <a:off x="2532460" y="4821240"/>
            <a:ext cx="130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 Owner</a:t>
            </a:r>
          </a:p>
        </p:txBody>
      </p:sp>
      <p:cxnSp>
        <p:nvCxnSpPr>
          <p:cNvPr id="19" name="Straight Arrow Connector 18"/>
          <p:cNvCxnSpPr>
            <a:stCxn id="48142" idx="0"/>
          </p:cNvCxnSpPr>
          <p:nvPr/>
        </p:nvCxnSpPr>
        <p:spPr>
          <a:xfrm flipH="1" flipV="1">
            <a:off x="3520680" y="4376741"/>
            <a:ext cx="360164" cy="936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2" name="TextBox 20"/>
          <p:cNvSpPr txBox="1">
            <a:spLocks noChangeArrowheads="1"/>
          </p:cNvSpPr>
          <p:nvPr/>
        </p:nvSpPr>
        <p:spPr bwMode="auto">
          <a:xfrm>
            <a:off x="3189686"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Group Owner belongs to</a:t>
            </a:r>
          </a:p>
        </p:txBody>
      </p:sp>
      <p:cxnSp>
        <p:nvCxnSpPr>
          <p:cNvPr id="22" name="Straight Arrow Connector 21"/>
          <p:cNvCxnSpPr/>
          <p:nvPr/>
        </p:nvCxnSpPr>
        <p:spPr>
          <a:xfrm flipH="1" flipV="1">
            <a:off x="4337448" y="4352925"/>
            <a:ext cx="234553" cy="4206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4" name="TextBox 22"/>
          <p:cNvSpPr txBox="1">
            <a:spLocks noChangeArrowheads="1"/>
          </p:cNvSpPr>
          <p:nvPr/>
        </p:nvSpPr>
        <p:spPr bwMode="auto">
          <a:xfrm>
            <a:off x="3920730" y="4651377"/>
            <a:ext cx="13823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Size of file in </a:t>
            </a:r>
            <a:r>
              <a:rPr lang="en-US" altLang="en-US" dirty="0" smtClean="0"/>
              <a:t>bytes</a:t>
            </a:r>
            <a:endParaRPr lang="en-US" altLang="en-US" dirty="0"/>
          </a:p>
        </p:txBody>
      </p:sp>
      <p:cxnSp>
        <p:nvCxnSpPr>
          <p:cNvPr id="32" name="Straight Arrow Connector 31"/>
          <p:cNvCxnSpPr/>
          <p:nvPr/>
        </p:nvCxnSpPr>
        <p:spPr>
          <a:xfrm flipH="1" flipV="1">
            <a:off x="5709048" y="4341813"/>
            <a:ext cx="177403" cy="514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6" name="TextBox 33"/>
          <p:cNvSpPr txBox="1">
            <a:spLocks noChangeArrowheads="1"/>
          </p:cNvSpPr>
          <p:nvPr/>
        </p:nvSpPr>
        <p:spPr bwMode="auto">
          <a:xfrm>
            <a:off x="5447111" y="4856165"/>
            <a:ext cx="1133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Filename</a:t>
            </a:r>
          </a:p>
        </p:txBody>
      </p:sp>
      <p:sp>
        <p:nvSpPr>
          <p:cNvPr id="35" name="Oval 34"/>
          <p:cNvSpPr/>
          <p:nvPr/>
        </p:nvSpPr>
        <p:spPr>
          <a:xfrm>
            <a:off x="4455319" y="3913189"/>
            <a:ext cx="991791" cy="2682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6" name="Straight Arrow Connector 35"/>
          <p:cNvCxnSpPr/>
          <p:nvPr/>
        </p:nvCxnSpPr>
        <p:spPr>
          <a:xfrm flipH="1" flipV="1">
            <a:off x="4949428" y="4181477"/>
            <a:ext cx="442913" cy="1228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9" name="TextBox 37"/>
          <p:cNvSpPr txBox="1">
            <a:spLocks noChangeArrowheads="1"/>
          </p:cNvSpPr>
          <p:nvPr/>
        </p:nvSpPr>
        <p:spPr bwMode="auto">
          <a:xfrm>
            <a:off x="4656536" y="5410202"/>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File Date or Time Stamp</a:t>
            </a:r>
          </a:p>
        </p:txBody>
      </p:sp>
    </p:spTree>
    <p:extLst>
      <p:ext uri="{BB962C8B-B14F-4D97-AF65-F5344CB8AC3E}">
        <p14:creationId xmlns:p14="http://schemas.microsoft.com/office/powerpoint/2010/main" val="143531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pic>
        <p:nvPicPr>
          <p:cNvPr id="49155" name="Picture 2"/>
          <p:cNvPicPr>
            <a:picLocks noChangeAspect="1"/>
          </p:cNvPicPr>
          <p:nvPr/>
        </p:nvPicPr>
        <p:blipFill>
          <a:blip r:embed="rId2">
            <a:extLst>
              <a:ext uri="{28A0092B-C50C-407E-A947-70E740481C1C}">
                <a14:useLocalDpi xmlns:a14="http://schemas.microsoft.com/office/drawing/2010/main" val="0"/>
              </a:ext>
            </a:extLst>
          </a:blip>
          <a:srcRect b="75578"/>
          <a:stretch>
            <a:fillRect/>
          </a:stretch>
        </p:blipFill>
        <p:spPr bwMode="auto">
          <a:xfrm>
            <a:off x="1646636" y="1709738"/>
            <a:ext cx="5850731"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p:cNvSpPr txBox="1">
            <a:spLocks/>
          </p:cNvSpPr>
          <p:nvPr/>
        </p:nvSpPr>
        <p:spPr>
          <a:xfrm>
            <a:off x="1485901" y="1160463"/>
            <a:ext cx="6369844" cy="531812"/>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Reading and understanding permissions</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 name="Oval 4"/>
          <p:cNvSpPr/>
          <p:nvPr/>
        </p:nvSpPr>
        <p:spPr>
          <a:xfrm>
            <a:off x="1526383" y="2503488"/>
            <a:ext cx="992981" cy="38576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stCxn id="49159" idx="0"/>
          </p:cNvCxnSpPr>
          <p:nvPr/>
        </p:nvCxnSpPr>
        <p:spPr>
          <a:xfrm flipH="1" flipV="1">
            <a:off x="2034779" y="2901953"/>
            <a:ext cx="214005" cy="70326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9159" name="TextBox 6"/>
          <p:cNvSpPr txBox="1">
            <a:spLocks noChangeArrowheads="1"/>
          </p:cNvSpPr>
          <p:nvPr/>
        </p:nvSpPr>
        <p:spPr bwMode="auto">
          <a:xfrm>
            <a:off x="1394223" y="3605213"/>
            <a:ext cx="1709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Permissions</a:t>
            </a:r>
          </a:p>
        </p:txBody>
      </p:sp>
      <p:pic>
        <p:nvPicPr>
          <p:cNvPr id="491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8699" y="3482975"/>
            <a:ext cx="3901679"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p:nvPr/>
        </p:nvSpPr>
        <p:spPr>
          <a:xfrm>
            <a:off x="3079988" y="3724083"/>
            <a:ext cx="583250" cy="184666"/>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
        <p:nvSpPr>
          <p:cNvPr id="2" name="TextBox 1"/>
          <p:cNvSpPr txBox="1"/>
          <p:nvPr/>
        </p:nvSpPr>
        <p:spPr>
          <a:xfrm>
            <a:off x="4083240" y="3235881"/>
            <a:ext cx="1696298" cy="369332"/>
          </a:xfrm>
          <a:prstGeom prst="rect">
            <a:avLst/>
          </a:prstGeom>
          <a:solidFill>
            <a:schemeClr val="accent1"/>
          </a:solidFill>
        </p:spPr>
        <p:txBody>
          <a:bodyPr wrap="none" rtlCol="0">
            <a:spAutoFit/>
          </a:bodyPr>
          <a:lstStyle/>
          <a:p>
            <a:r>
              <a:rPr lang="en-US" dirty="0" err="1" smtClean="0"/>
              <a:t>Usr</a:t>
            </a:r>
            <a:r>
              <a:rPr lang="en-US" dirty="0" smtClean="0"/>
              <a:t>  Grp  Owner</a:t>
            </a:r>
            <a:endParaRPr lang="en-US" dirty="0"/>
          </a:p>
        </p:txBody>
      </p:sp>
    </p:spTree>
    <p:extLst>
      <p:ext uri="{BB962C8B-B14F-4D97-AF65-F5344CB8AC3E}">
        <p14:creationId xmlns:p14="http://schemas.microsoft.com/office/powerpoint/2010/main" val="3804740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p:cNvSpPr>
          <p:nvPr/>
        </p:nvSpPr>
        <p:spPr bwMode="auto">
          <a:xfrm>
            <a:off x="1746646" y="344488"/>
            <a:ext cx="711976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3" name="Content Placeholder 2"/>
          <p:cNvSpPr txBox="1">
            <a:spLocks/>
          </p:cNvSpPr>
          <p:nvPr/>
        </p:nvSpPr>
        <p:spPr>
          <a:xfrm>
            <a:off x="653144" y="1160465"/>
            <a:ext cx="7886700" cy="5697537"/>
          </a:xfrm>
          <a:prstGeom prst="rect">
            <a:avLst/>
          </a:prstGeom>
        </p:spPr>
        <p:txBody>
          <a:bodyPr>
            <a:normAutofit fontScale="7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600" dirty="0">
                <a:latin typeface="Arial" pitchFamily="34" charset="0"/>
                <a:cs typeface="Arial" pitchFamily="34" charset="0"/>
              </a:rPr>
              <a:t>For a Complete List of Linux Commands and Explanations see</a:t>
            </a:r>
          </a:p>
          <a:p>
            <a:pPr lvl="1" eaLnBrk="1" fontAlgn="auto" hangingPunct="1">
              <a:spcAft>
                <a:spcPts val="0"/>
              </a:spcAft>
              <a:buFont typeface="Arial" pitchFamily="34" charset="0"/>
              <a:buChar char="•"/>
              <a:defRPr/>
            </a:pPr>
            <a:r>
              <a:rPr lang="en-US" sz="2300" dirty="0">
                <a:latin typeface="Arial" pitchFamily="34" charset="0"/>
                <a:cs typeface="Arial" pitchFamily="34" charset="0"/>
                <a:hlinkClick r:id="rId2"/>
              </a:rPr>
              <a:t>http://linuxcommand.org/</a:t>
            </a:r>
            <a:endParaRPr lang="en-US" sz="2300" dirty="0">
              <a:latin typeface="Arial" pitchFamily="34" charset="0"/>
              <a:cs typeface="Arial" pitchFamily="34" charset="0"/>
            </a:endParaRPr>
          </a:p>
          <a:p>
            <a:pPr lvl="1" eaLnBrk="1" fontAlgn="auto" hangingPunct="1">
              <a:spcAft>
                <a:spcPts val="0"/>
              </a:spcAft>
              <a:buFont typeface="Arial" pitchFamily="34" charset="0"/>
              <a:buChar char="•"/>
              <a:defRPr/>
            </a:pPr>
            <a:r>
              <a:rPr lang="en-US" sz="2300" dirty="0">
                <a:solidFill>
                  <a:srgbClr val="FF0000"/>
                </a:solidFill>
                <a:latin typeface="Arial" pitchFamily="34" charset="0"/>
                <a:cs typeface="Arial" pitchFamily="34" charset="0"/>
              </a:rPr>
              <a:t>Or the book “Linux in a Nutshell”</a:t>
            </a:r>
          </a:p>
          <a:p>
            <a:pPr marL="457200" lvl="1" indent="0" eaLnBrk="1" fontAlgn="auto" hangingPunct="1">
              <a:spcAft>
                <a:spcPts val="0"/>
              </a:spcAft>
              <a:buNone/>
              <a:defRPr/>
            </a:pPr>
            <a:endParaRPr lang="en-US" sz="1400" dirty="0">
              <a:latin typeface="Arial" pitchFamily="34" charset="0"/>
              <a:cs typeface="Arial" pitchFamily="34" charset="0"/>
            </a:endParaRPr>
          </a:p>
          <a:p>
            <a:pPr eaLnBrk="1" fontAlgn="auto" hangingPunct="1">
              <a:spcAft>
                <a:spcPts val="0"/>
              </a:spcAft>
              <a:buFont typeface="Arial" pitchFamily="34" charset="0"/>
              <a:buChar char="‒"/>
              <a:defRPr/>
            </a:pPr>
            <a:r>
              <a:rPr lang="en-US" sz="2600" dirty="0">
                <a:latin typeface="Arial" pitchFamily="34" charset="0"/>
                <a:cs typeface="Arial" pitchFamily="34" charset="0"/>
              </a:rPr>
              <a:t>Some Other Common Commands</a:t>
            </a:r>
            <a:r>
              <a:rPr lang="en-US" sz="24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echo “</a:t>
            </a:r>
            <a:r>
              <a:rPr lang="en-US" sz="2300" i="1" dirty="0">
                <a:latin typeface="Arial" pitchFamily="34" charset="0"/>
                <a:cs typeface="Arial" pitchFamily="34" charset="0"/>
              </a:rPr>
              <a:t>text” – </a:t>
            </a:r>
            <a:r>
              <a:rPr lang="en-US" sz="2300" dirty="0">
                <a:solidFill>
                  <a:srgbClr val="FF0000"/>
                </a:solidFill>
                <a:latin typeface="Arial" pitchFamily="34" charset="0"/>
                <a:cs typeface="Arial" pitchFamily="34" charset="0"/>
              </a:rPr>
              <a:t>display or print </a:t>
            </a:r>
            <a:r>
              <a:rPr lang="en-US" sz="2300" i="1" dirty="0">
                <a:solidFill>
                  <a:srgbClr val="FF0000"/>
                </a:solidFill>
                <a:latin typeface="Arial" pitchFamily="34" charset="0"/>
                <a:cs typeface="Arial" pitchFamily="34" charset="0"/>
              </a:rPr>
              <a:t>text</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exit</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close a terminal</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clear</a:t>
            </a:r>
            <a:r>
              <a:rPr lang="en-US" sz="2300" dirty="0">
                <a:solidFill>
                  <a:srgbClr val="FF0000"/>
                </a:solidFill>
                <a:latin typeface="Arial" pitchFamily="34" charset="0"/>
                <a:cs typeface="Arial" pitchFamily="34" charset="0"/>
              </a:rPr>
              <a:t> – clear all text in a </a:t>
            </a:r>
            <a:r>
              <a:rPr lang="en-US" sz="2300" dirty="0" smtClean="0">
                <a:solidFill>
                  <a:srgbClr val="FF0000"/>
                </a:solidFill>
                <a:latin typeface="Arial" pitchFamily="34" charset="0"/>
                <a:cs typeface="Arial" pitchFamily="34" charset="0"/>
              </a:rPr>
              <a:t>terminal</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pico</a:t>
            </a:r>
            <a:r>
              <a:rPr lang="en-US" sz="2300" b="1"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b="1" dirty="0" smtClean="0">
                <a:solidFill>
                  <a:srgbClr val="FF0000"/>
                </a:solidFill>
                <a:latin typeface="Arial" pitchFamily="34" charset="0"/>
                <a:cs typeface="Arial" pitchFamily="34" charset="0"/>
              </a:rPr>
              <a:t> </a:t>
            </a:r>
            <a:r>
              <a:rPr lang="en-US" sz="2300" dirty="0" smtClean="0">
                <a:solidFill>
                  <a:srgbClr val="FF0000"/>
                </a:solidFill>
                <a:latin typeface="Arial" pitchFamily="34" charset="0"/>
                <a:cs typeface="Arial" pitchFamily="34" charset="0"/>
              </a:rPr>
              <a:t>– open a simple text editor</a:t>
            </a:r>
            <a:r>
              <a:rPr lang="en-US" sz="2300" b="1" dirty="0" smtClean="0">
                <a:solidFill>
                  <a:srgbClr val="FF0000"/>
                </a:solidFill>
                <a:latin typeface="Arial" pitchFamily="34" charset="0"/>
                <a:cs typeface="Arial" pitchFamily="34" charset="0"/>
              </a:rPr>
              <a:t> </a:t>
            </a:r>
            <a:endParaRPr lang="en-US" sz="2300" b="1" dirty="0">
              <a:latin typeface="Arial" pitchFamily="34" charset="0"/>
              <a:cs typeface="Arial" pitchFamily="34" charset="0"/>
            </a:endParaRP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mkdir</a:t>
            </a:r>
            <a:r>
              <a:rPr lang="en-US" sz="2300" dirty="0">
                <a:latin typeface="Arial" pitchFamily="34" charset="0"/>
                <a:cs typeface="Arial" pitchFamily="34" charset="0"/>
              </a:rPr>
              <a:t> </a:t>
            </a:r>
            <a:r>
              <a:rPr lang="en-US" sz="2300" i="1" dirty="0" smtClean="0">
                <a:latin typeface="Arial" pitchFamily="34" charset="0"/>
                <a:cs typeface="Arial" pitchFamily="34" charset="0"/>
              </a:rPr>
              <a:t>file </a:t>
            </a:r>
            <a:r>
              <a:rPr lang="en-US" sz="2300" dirty="0" smtClean="0">
                <a:latin typeface="Arial" pitchFamily="34" charset="0"/>
                <a:cs typeface="Arial" pitchFamily="34" charset="0"/>
              </a:rPr>
              <a:t>- </a:t>
            </a:r>
            <a:r>
              <a:rPr lang="en-US" sz="2300" dirty="0">
                <a:solidFill>
                  <a:srgbClr val="FF0000"/>
                </a:solidFill>
                <a:latin typeface="Arial" pitchFamily="34" charset="0"/>
                <a:cs typeface="Arial" pitchFamily="34" charset="0"/>
              </a:rPr>
              <a:t>make a new directory</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rm</a:t>
            </a:r>
            <a:r>
              <a:rPr lang="en-US" sz="2300" dirty="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 </a:t>
            </a:r>
            <a:r>
              <a:rPr lang="en-US" sz="2300" dirty="0">
                <a:solidFill>
                  <a:srgbClr val="FF0000"/>
                </a:solidFill>
                <a:latin typeface="Arial" pitchFamily="34" charset="0"/>
                <a:cs typeface="Arial" pitchFamily="34" charset="0"/>
              </a:rPr>
              <a:t>remove/delete file</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Mv</a:t>
            </a:r>
            <a:r>
              <a:rPr lang="en-US" sz="2300" b="1"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dirty="0">
                <a:latin typeface="Arial" pitchFamily="34" charset="0"/>
                <a:cs typeface="Arial" pitchFamily="34" charset="0"/>
              </a:rPr>
              <a:t>- </a:t>
            </a:r>
            <a:r>
              <a:rPr lang="en-US" sz="2300" dirty="0">
                <a:solidFill>
                  <a:srgbClr val="FF0000"/>
                </a:solidFill>
                <a:latin typeface="Arial" pitchFamily="34" charset="0"/>
                <a:cs typeface="Arial" pitchFamily="34" charset="0"/>
              </a:rPr>
              <a:t>moves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cp</a:t>
            </a:r>
            <a:r>
              <a:rPr lang="en-US" sz="2300" dirty="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 </a:t>
            </a:r>
            <a:r>
              <a:rPr lang="en-US" sz="2300" dirty="0">
                <a:solidFill>
                  <a:srgbClr val="FF0000"/>
                </a:solidFill>
                <a:latin typeface="Arial" pitchFamily="34" charset="0"/>
                <a:cs typeface="Arial" pitchFamily="34" charset="0"/>
              </a:rPr>
              <a:t>copies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ps</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lists all active user programs and display a PID (process identification   	      number)</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kill</a:t>
            </a:r>
            <a:r>
              <a:rPr lang="en-US" sz="2300" dirty="0">
                <a:latin typeface="Arial" pitchFamily="34" charset="0"/>
                <a:cs typeface="Arial" pitchFamily="34" charset="0"/>
              </a:rPr>
              <a:t> </a:t>
            </a:r>
            <a:r>
              <a:rPr lang="en-US" sz="2300" i="1" dirty="0" err="1">
                <a:latin typeface="Arial" pitchFamily="34" charset="0"/>
                <a:cs typeface="Arial" pitchFamily="34" charset="0"/>
              </a:rPr>
              <a:t>pid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kill (stop) the process with the listed </a:t>
            </a:r>
            <a:r>
              <a:rPr lang="en-US" sz="2300" i="1" dirty="0" err="1">
                <a:solidFill>
                  <a:srgbClr val="FF0000"/>
                </a:solidFill>
                <a:latin typeface="Arial" pitchFamily="34" charset="0"/>
                <a:cs typeface="Arial" pitchFamily="34" charset="0"/>
              </a:rPr>
              <a:t>pid</a:t>
            </a:r>
            <a:r>
              <a:rPr lang="en-US" sz="2300" dirty="0">
                <a:solidFill>
                  <a:srgbClr val="FF0000"/>
                </a:solidFill>
                <a:latin typeface="Arial" pitchFamily="34" charset="0"/>
                <a:cs typeface="Arial" pitchFamily="34" charset="0"/>
              </a:rPr>
              <a:t> number</a:t>
            </a:r>
            <a:r>
              <a:rPr lang="en-US" sz="23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man</a:t>
            </a:r>
            <a:r>
              <a:rPr lang="en-US" sz="2300" dirty="0">
                <a:latin typeface="Arial" pitchFamily="34" charset="0"/>
                <a:cs typeface="Arial" pitchFamily="34" charset="0"/>
              </a:rPr>
              <a:t> </a:t>
            </a:r>
            <a:r>
              <a:rPr lang="en-US" sz="2300" i="1" dirty="0">
                <a:latin typeface="Arial" pitchFamily="34" charset="0"/>
                <a:cs typeface="Arial" pitchFamily="34" charset="0"/>
              </a:rPr>
              <a:t>command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display the manual for the listed </a:t>
            </a:r>
            <a:r>
              <a:rPr lang="en-US" sz="2300" i="1" dirty="0">
                <a:solidFill>
                  <a:srgbClr val="FF0000"/>
                </a:solidFill>
                <a:latin typeface="Arial" pitchFamily="34" charset="0"/>
                <a:cs typeface="Arial" pitchFamily="34" charset="0"/>
              </a:rPr>
              <a:t>command</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cat</a:t>
            </a:r>
            <a:r>
              <a:rPr lang="en-US" sz="2300" i="1" dirty="0">
                <a:solidFill>
                  <a:srgbClr val="FF0000"/>
                </a:solidFill>
                <a:latin typeface="Arial" pitchFamily="34" charset="0"/>
                <a:cs typeface="Arial" pitchFamily="34" charset="0"/>
              </a:rPr>
              <a:t> </a:t>
            </a:r>
            <a:r>
              <a:rPr lang="en-US" sz="2300" i="1" dirty="0">
                <a:latin typeface="Arial" pitchFamily="34" charset="0"/>
                <a:cs typeface="Arial" pitchFamily="34" charset="0"/>
              </a:rPr>
              <a:t>file</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display the contents of a </a:t>
            </a:r>
            <a:r>
              <a:rPr lang="en-US" sz="2300" i="1" dirty="0">
                <a:solidFill>
                  <a:srgbClr val="FF0000"/>
                </a:solidFill>
                <a:latin typeface="Arial" pitchFamily="34" charset="0"/>
                <a:cs typeface="Arial" pitchFamily="34" charset="0"/>
              </a:rPr>
              <a:t>file </a:t>
            </a:r>
            <a:r>
              <a:rPr lang="en-US" sz="2300" dirty="0">
                <a:solidFill>
                  <a:srgbClr val="FF0000"/>
                </a:solidFill>
                <a:latin typeface="Arial" pitchFamily="34" charset="0"/>
                <a:cs typeface="Arial" pitchFamily="34" charset="0"/>
              </a:rPr>
              <a:t>(also used to combine or 			            concatenate multiple files</a:t>
            </a:r>
            <a:r>
              <a:rPr lang="en-US" sz="2300" dirty="0" smtClean="0">
                <a:solidFill>
                  <a:srgbClr val="FF0000"/>
                </a:solidFill>
                <a:latin typeface="Arial" pitchFamily="34" charset="0"/>
                <a:cs typeface="Arial" pitchFamily="34" charset="0"/>
              </a:rPr>
              <a:t>)</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chown</a:t>
            </a:r>
            <a:r>
              <a:rPr lang="en-US" sz="2300" b="1" dirty="0" smtClean="0">
                <a:latin typeface="Arial" pitchFamily="34" charset="0"/>
                <a:cs typeface="Arial" pitchFamily="34" charset="0"/>
              </a:rPr>
              <a:t> </a:t>
            </a:r>
            <a:r>
              <a:rPr lang="en-US" sz="2300" i="1" dirty="0" err="1" smtClean="0">
                <a:latin typeface="Arial" pitchFamily="34" charset="0"/>
                <a:cs typeface="Arial" pitchFamily="34" charset="0"/>
              </a:rPr>
              <a:t>usr:grp</a:t>
            </a:r>
            <a:r>
              <a:rPr lang="en-US" sz="2300" i="1" dirty="0" smtClean="0">
                <a:latin typeface="Arial" pitchFamily="34" charset="0"/>
                <a:cs typeface="Arial" pitchFamily="34" charset="0"/>
              </a:rPr>
              <a:t> file</a:t>
            </a:r>
            <a:r>
              <a:rPr lang="en-US" sz="2300" i="1" dirty="0" smtClean="0">
                <a:solidFill>
                  <a:srgbClr val="FF0000"/>
                </a:solidFill>
                <a:latin typeface="Arial" pitchFamily="34" charset="0"/>
                <a:cs typeface="Arial" pitchFamily="34" charset="0"/>
              </a:rPr>
              <a:t> </a:t>
            </a:r>
            <a:r>
              <a:rPr lang="en-US" sz="2300" dirty="0" smtClean="0">
                <a:solidFill>
                  <a:srgbClr val="FF0000"/>
                </a:solidFill>
                <a:latin typeface="Arial" pitchFamily="34" charset="0"/>
                <a:cs typeface="Arial" pitchFamily="34" charset="0"/>
              </a:rPr>
              <a:t>– changes the owner of a file</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chmod</a:t>
            </a:r>
            <a:r>
              <a:rPr lang="en-US" sz="2300" dirty="0" smtClean="0">
                <a:solidFill>
                  <a:srgbClr val="FF0000"/>
                </a:solidFill>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i="1" dirty="0" smtClean="0">
                <a:latin typeface="Arial" pitchFamily="34" charset="0"/>
                <a:cs typeface="Arial" pitchFamily="34" charset="0"/>
              </a:rPr>
              <a:t>flags</a:t>
            </a:r>
            <a:r>
              <a:rPr lang="en-US" sz="2300" dirty="0" smtClean="0">
                <a:latin typeface="Arial" pitchFamily="34" charset="0"/>
                <a:cs typeface="Arial" pitchFamily="34" charset="0"/>
              </a:rPr>
              <a:t> – </a:t>
            </a:r>
            <a:r>
              <a:rPr lang="en-US" sz="2300" dirty="0" smtClean="0">
                <a:solidFill>
                  <a:srgbClr val="FF0000"/>
                </a:solidFill>
                <a:latin typeface="Arial" pitchFamily="34" charset="0"/>
                <a:cs typeface="Arial" pitchFamily="34" charset="0"/>
              </a:rPr>
              <a:t>will change or set permissions for </a:t>
            </a:r>
            <a:r>
              <a:rPr lang="en-US" sz="2300" i="1" dirty="0" smtClean="0">
                <a:solidFill>
                  <a:srgbClr val="FF0000"/>
                </a:solidFill>
                <a:latin typeface="Arial" pitchFamily="34" charset="0"/>
                <a:cs typeface="Arial" pitchFamily="34" charset="0"/>
              </a:rPr>
              <a:t>file </a:t>
            </a:r>
            <a:r>
              <a:rPr lang="en-US" sz="2300" dirty="0" smtClean="0">
                <a:solidFill>
                  <a:srgbClr val="FF0000"/>
                </a:solidFill>
                <a:latin typeface="Arial" pitchFamily="34" charset="0"/>
                <a:cs typeface="Arial" pitchFamily="34" charset="0"/>
              </a:rPr>
              <a:t>defined by </a:t>
            </a:r>
            <a:r>
              <a:rPr lang="en-US" sz="2300" i="1" dirty="0" smtClean="0">
                <a:solidFill>
                  <a:srgbClr val="FF0000"/>
                </a:solidFill>
                <a:latin typeface="Arial" pitchFamily="34" charset="0"/>
                <a:cs typeface="Arial" pitchFamily="34" charset="0"/>
              </a:rPr>
              <a:t>flags</a:t>
            </a:r>
          </a:p>
          <a:p>
            <a:pPr lvl="1" eaLnBrk="1" fontAlgn="auto" hangingPunct="1">
              <a:spcAft>
                <a:spcPts val="0"/>
              </a:spcAft>
              <a:buFont typeface="Arial" pitchFamily="34" charset="0"/>
              <a:buChar char="•"/>
              <a:defRPr/>
            </a:pPr>
            <a:r>
              <a:rPr lang="en-US" sz="2300" b="1" dirty="0" smtClean="0">
                <a:latin typeface="Arial" pitchFamily="34" charset="0"/>
                <a:cs typeface="Arial" pitchFamily="34" charset="0"/>
              </a:rPr>
              <a:t>touch</a:t>
            </a:r>
            <a:r>
              <a:rPr lang="en-US" sz="2300"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dirty="0" smtClean="0">
                <a:solidFill>
                  <a:srgbClr val="FF0000"/>
                </a:solidFill>
                <a:latin typeface="Arial" pitchFamily="34" charset="0"/>
                <a:cs typeface="Arial" pitchFamily="34" charset="0"/>
              </a:rPr>
              <a:t>– create an empty file or update the access of an existing file</a:t>
            </a:r>
            <a:endParaRPr lang="en-US" sz="23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432816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p:cNvSpPr>
          <p:nvPr/>
        </p:nvSpPr>
        <p:spPr bwMode="auto">
          <a:xfrm>
            <a:off x="1746647" y="344488"/>
            <a:ext cx="701363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Content Placeholder 2"/>
          <p:cNvSpPr txBox="1">
            <a:spLocks/>
          </p:cNvSpPr>
          <p:nvPr/>
        </p:nvSpPr>
        <p:spPr>
          <a:xfrm>
            <a:off x="1485901" y="1160463"/>
            <a:ext cx="6369844" cy="5708650"/>
          </a:xfrm>
          <a:prstGeom prst="rect">
            <a:avLst/>
          </a:prstGeom>
        </p:spPr>
        <p:txBody>
          <a:bodyPr>
            <a:normAutofit fontScale="925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It Gets More Complicated!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A number of commands have a range of options that are implemented on the command line with a “flag”</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ls</a:t>
            </a:r>
            <a:r>
              <a:rPr lang="en-US" sz="1800" b="1" dirty="0">
                <a:latin typeface="Arial" pitchFamily="34" charset="0"/>
                <a:cs typeface="Arial" pitchFamily="34" charset="0"/>
              </a:rPr>
              <a:t> </a:t>
            </a:r>
            <a:r>
              <a:rPr lang="en-US" sz="1800" dirty="0">
                <a:latin typeface="Arial" pitchFamily="34" charset="0"/>
                <a:cs typeface="Arial" pitchFamily="34" charset="0"/>
              </a:rPr>
              <a:t>–l  - </a:t>
            </a:r>
            <a:r>
              <a:rPr lang="en-US" sz="1800" dirty="0">
                <a:solidFill>
                  <a:srgbClr val="FF0000"/>
                </a:solidFill>
                <a:latin typeface="Arial" pitchFamily="34" charset="0"/>
                <a:cs typeface="Arial" pitchFamily="34" charset="0"/>
              </a:rPr>
              <a:t>lists files and folders with associated permissions</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rm</a:t>
            </a:r>
            <a:r>
              <a:rPr lang="en-US" sz="1800" b="1" dirty="0">
                <a:latin typeface="Arial" pitchFamily="34" charset="0"/>
                <a:cs typeface="Arial" pitchFamily="34" charset="0"/>
              </a:rPr>
              <a:t> </a:t>
            </a:r>
            <a:r>
              <a:rPr lang="en-US" sz="1800" dirty="0">
                <a:latin typeface="Arial" pitchFamily="34" charset="0"/>
                <a:cs typeface="Arial" pitchFamily="34" charset="0"/>
              </a:rPr>
              <a:t>–</a:t>
            </a:r>
            <a:r>
              <a:rPr lang="en-US" sz="1800" dirty="0" err="1" smtClean="0">
                <a:latin typeface="Arial" pitchFamily="34" charset="0"/>
                <a:cs typeface="Arial" pitchFamily="34" charset="0"/>
              </a:rPr>
              <a:t>Rf</a:t>
            </a:r>
            <a:r>
              <a:rPr lang="en-US" sz="1800" dirty="0" smtClean="0">
                <a:latin typeface="Arial" pitchFamily="34" charset="0"/>
                <a:cs typeface="Arial" pitchFamily="34" charset="0"/>
              </a:rPr>
              <a:t> </a:t>
            </a:r>
            <a:r>
              <a:rPr lang="en-US" sz="1800" i="1" dirty="0" smtClean="0">
                <a:latin typeface="Arial" pitchFamily="34" charset="0"/>
                <a:cs typeface="Arial" pitchFamily="34" charset="0"/>
              </a:rPr>
              <a:t>file</a:t>
            </a:r>
            <a:r>
              <a:rPr lang="en-US" sz="1800" dirty="0" smtClean="0">
                <a:latin typeface="Arial" pitchFamily="34" charset="0"/>
                <a:cs typeface="Arial" pitchFamily="34" charset="0"/>
              </a:rPr>
              <a:t> - </a:t>
            </a:r>
            <a:r>
              <a:rPr lang="en-US" sz="1800" dirty="0">
                <a:solidFill>
                  <a:srgbClr val="FF0000"/>
                </a:solidFill>
                <a:latin typeface="Arial" pitchFamily="34" charset="0"/>
                <a:cs typeface="Arial" pitchFamily="34" charset="0"/>
              </a:rPr>
              <a:t>remove/delete </a:t>
            </a:r>
            <a:r>
              <a:rPr lang="en-US" sz="1800" dirty="0" smtClean="0">
                <a:solidFill>
                  <a:srgbClr val="FF0000"/>
                </a:solidFill>
                <a:latin typeface="Arial" pitchFamily="34" charset="0"/>
                <a:cs typeface="Arial" pitchFamily="34" charset="0"/>
              </a:rPr>
              <a:t>folder, recursively and force</a:t>
            </a:r>
          </a:p>
          <a:p>
            <a:pPr lvl="1" eaLnBrk="1" fontAlgn="auto" hangingPunct="1">
              <a:spcAft>
                <a:spcPts val="0"/>
              </a:spcAft>
              <a:buFont typeface="Arial" pitchFamily="34" charset="0"/>
              <a:buChar char="•"/>
              <a:defRPr/>
            </a:pPr>
            <a:r>
              <a:rPr lang="en-US" sz="1800" b="1" dirty="0" smtClean="0">
                <a:latin typeface="Arial" pitchFamily="34" charset="0"/>
                <a:cs typeface="Arial" pitchFamily="34" charset="0"/>
              </a:rPr>
              <a:t>ls </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alh</a:t>
            </a:r>
            <a:r>
              <a:rPr lang="en-US" sz="1800" dirty="0" smtClean="0">
                <a:latin typeface="Arial" pitchFamily="34" charset="0"/>
                <a:cs typeface="Arial" pitchFamily="34" charset="0"/>
              </a:rPr>
              <a:t> – </a:t>
            </a:r>
            <a:r>
              <a:rPr lang="en-US" sz="1800" dirty="0" smtClean="0">
                <a:solidFill>
                  <a:srgbClr val="FF0000"/>
                </a:solidFill>
                <a:latin typeface="Arial" pitchFamily="34" charset="0"/>
                <a:cs typeface="Arial" pitchFamily="34" charset="0"/>
              </a:rPr>
              <a:t>list all files (including hidden) with permissions and make file size human readable</a:t>
            </a:r>
          </a:p>
          <a:p>
            <a:pPr lvl="1" eaLnBrk="1" fontAlgn="auto" hangingPunct="1">
              <a:spcAft>
                <a:spcPts val="0"/>
              </a:spcAft>
              <a:buFont typeface="Arial" pitchFamily="34" charset="0"/>
              <a:buChar char="•"/>
              <a:defRPr/>
            </a:pPr>
            <a:r>
              <a:rPr lang="en-US" sz="1800" b="1" dirty="0" err="1" smtClean="0">
                <a:latin typeface="Arial" pitchFamily="34" charset="0"/>
                <a:cs typeface="Arial" pitchFamily="34" charset="0"/>
              </a:rPr>
              <a:t>cp</a:t>
            </a:r>
            <a:r>
              <a:rPr lang="en-US" sz="1800" b="1" dirty="0" smtClean="0">
                <a:latin typeface="Arial" pitchFamily="34" charset="0"/>
                <a:cs typeface="Arial" pitchFamily="34" charset="0"/>
              </a:rPr>
              <a:t> </a:t>
            </a:r>
            <a:r>
              <a:rPr lang="en-US" sz="1800" dirty="0" smtClean="0">
                <a:latin typeface="Arial" pitchFamily="34" charset="0"/>
                <a:cs typeface="Arial" pitchFamily="34" charset="0"/>
              </a:rPr>
              <a:t>–u</a:t>
            </a:r>
            <a:r>
              <a:rPr lang="en-US" sz="1800" b="1" dirty="0" smtClean="0">
                <a:latin typeface="Arial" pitchFamily="34" charset="0"/>
                <a:cs typeface="Arial" pitchFamily="34" charset="0"/>
              </a:rPr>
              <a:t> </a:t>
            </a:r>
            <a:r>
              <a:rPr lang="en-US" sz="1800" dirty="0" smtClean="0">
                <a:latin typeface="Arial" pitchFamily="34" charset="0"/>
                <a:cs typeface="Arial" pitchFamily="34" charset="0"/>
              </a:rPr>
              <a:t>–</a:t>
            </a:r>
            <a:r>
              <a:rPr lang="en-US" sz="1800" b="1" dirty="0" smtClean="0">
                <a:latin typeface="Arial" pitchFamily="34" charset="0"/>
                <a:cs typeface="Arial" pitchFamily="34" charset="0"/>
              </a:rPr>
              <a:t> </a:t>
            </a:r>
            <a:r>
              <a:rPr lang="en-US" sz="1800" dirty="0" smtClean="0">
                <a:solidFill>
                  <a:srgbClr val="FF0000"/>
                </a:solidFill>
                <a:latin typeface="Arial" pitchFamily="34" charset="0"/>
                <a:cs typeface="Arial" pitchFamily="34" charset="0"/>
              </a:rPr>
              <a:t>only overwrite an older file with the same name</a:t>
            </a:r>
          </a:p>
          <a:p>
            <a:pPr lvl="1" eaLnBrk="1" fontAlgn="auto" hangingPunct="1">
              <a:spcAft>
                <a:spcPts val="0"/>
              </a:spcAft>
              <a:buFont typeface="Arial" pitchFamily="34" charset="0"/>
              <a:buChar char="•"/>
              <a:defRPr/>
            </a:pPr>
            <a:r>
              <a:rPr lang="en-US" sz="1800" b="1" dirty="0" err="1" smtClean="0">
                <a:latin typeface="Arial" pitchFamily="34" charset="0"/>
                <a:cs typeface="Arial" pitchFamily="34" charset="0"/>
              </a:rPr>
              <a:t>chmod</a:t>
            </a:r>
            <a:r>
              <a:rPr lang="en-US" sz="1800" b="1" dirty="0" smtClean="0">
                <a:latin typeface="Arial" pitchFamily="34" charset="0"/>
                <a:cs typeface="Arial" pitchFamily="34" charset="0"/>
              </a:rPr>
              <a:t> </a:t>
            </a:r>
            <a:r>
              <a:rPr lang="en-US" sz="1800" dirty="0" err="1" smtClean="0">
                <a:latin typeface="Arial" pitchFamily="34" charset="0"/>
                <a:cs typeface="Arial" pitchFamily="34" charset="0"/>
              </a:rPr>
              <a:t>a+x</a:t>
            </a:r>
            <a:r>
              <a:rPr lang="en-US" sz="1800" dirty="0" smtClean="0">
                <a:latin typeface="Arial" pitchFamily="34" charset="0"/>
                <a:cs typeface="Arial" pitchFamily="34" charset="0"/>
              </a:rPr>
              <a:t> </a:t>
            </a:r>
            <a:r>
              <a:rPr lang="en-US" sz="1800" i="1" dirty="0" smtClean="0">
                <a:latin typeface="Arial" pitchFamily="34" charset="0"/>
                <a:cs typeface="Arial" pitchFamily="34" charset="0"/>
              </a:rPr>
              <a:t>file</a:t>
            </a:r>
            <a:r>
              <a:rPr lang="en-US" sz="1800" dirty="0" smtClean="0">
                <a:latin typeface="Arial" pitchFamily="34" charset="0"/>
                <a:cs typeface="Arial" pitchFamily="34" charset="0"/>
              </a:rPr>
              <a:t> – </a:t>
            </a:r>
            <a:r>
              <a:rPr lang="en-US" sz="1800" dirty="0" smtClean="0">
                <a:solidFill>
                  <a:srgbClr val="FF0000"/>
                </a:solidFill>
                <a:latin typeface="Arial" pitchFamily="34" charset="0"/>
                <a:cs typeface="Arial" pitchFamily="34" charset="0"/>
              </a:rPr>
              <a:t>allow anyone to execute file</a:t>
            </a:r>
          </a:p>
          <a:p>
            <a:pPr lvl="1" eaLnBrk="1" fontAlgn="auto" hangingPunct="1">
              <a:spcAft>
                <a:spcPts val="0"/>
              </a:spcAft>
              <a:buFont typeface="Arial" pitchFamily="34" charset="0"/>
              <a:buChar char="•"/>
              <a:defRPr/>
            </a:pPr>
            <a:r>
              <a:rPr lang="en-US" sz="1800" b="1" dirty="0" err="1" smtClean="0">
                <a:latin typeface="Arial" pitchFamily="34" charset="0"/>
                <a:cs typeface="Arial" pitchFamily="34" charset="0"/>
              </a:rPr>
              <a:t>chmod</a:t>
            </a:r>
            <a:r>
              <a:rPr lang="en-US" sz="1800" b="1" dirty="0" smtClean="0">
                <a:latin typeface="Arial" pitchFamily="34" charset="0"/>
                <a:cs typeface="Arial" pitchFamily="34" charset="0"/>
              </a:rPr>
              <a:t> </a:t>
            </a:r>
            <a:r>
              <a:rPr lang="en-US" sz="1800" dirty="0">
                <a:latin typeface="Arial" pitchFamily="34" charset="0"/>
                <a:cs typeface="Arial" pitchFamily="34" charset="0"/>
              </a:rPr>
              <a:t>755 </a:t>
            </a:r>
            <a:r>
              <a:rPr lang="en-US" sz="1800" i="1" dirty="0">
                <a:latin typeface="Arial" pitchFamily="34" charset="0"/>
                <a:cs typeface="Arial" pitchFamily="34" charset="0"/>
              </a:rPr>
              <a:t>file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change file’s permission such that file's owner may read, write, and execute the file. All others may only read and execute the file</a:t>
            </a:r>
            <a:r>
              <a:rPr lang="en-US" sz="1800" dirty="0" smtClean="0">
                <a:solidFill>
                  <a:srgbClr val="FF0000"/>
                </a:solidFill>
                <a:latin typeface="Arial" pitchFamily="34" charset="0"/>
                <a:cs typeface="Arial" pitchFamily="34" charset="0"/>
              </a:rPr>
              <a:t>.</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a:t>
            </a:r>
            <a:r>
              <a:rPr lang="en-US" sz="1800" b="1" dirty="0" err="1" smtClean="0">
                <a:latin typeface="Arial" pitchFamily="34" charset="0"/>
                <a:cs typeface="Arial" pitchFamily="34" charset="0"/>
              </a:rPr>
              <a:t>hown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pi:pi</a:t>
            </a:r>
            <a:r>
              <a:rPr lang="en-US" sz="1800" dirty="0" smtClean="0">
                <a:latin typeface="Arial" pitchFamily="34" charset="0"/>
                <a:cs typeface="Arial" pitchFamily="34" charset="0"/>
              </a:rPr>
              <a:t> -R /</a:t>
            </a:r>
            <a:r>
              <a:rPr lang="en-US" sz="1800" dirty="0" err="1" smtClean="0">
                <a:latin typeface="Arial" pitchFamily="34" charset="0"/>
                <a:cs typeface="Arial" pitchFamily="34" charset="0"/>
              </a:rPr>
              <a:t>my_folder</a:t>
            </a:r>
            <a:r>
              <a:rPr lang="en-US" sz="1800" dirty="0" smtClean="0">
                <a:latin typeface="Arial" pitchFamily="34" charset="0"/>
                <a:cs typeface="Arial" pitchFamily="34" charset="0"/>
              </a:rPr>
              <a:t> – </a:t>
            </a:r>
            <a:r>
              <a:rPr lang="en-US" sz="1800" dirty="0" smtClean="0">
                <a:solidFill>
                  <a:srgbClr val="FF0000"/>
                </a:solidFill>
                <a:latin typeface="Arial" pitchFamily="34" charset="0"/>
                <a:cs typeface="Arial" pitchFamily="34" charset="0"/>
              </a:rPr>
              <a:t>change user/grp to pi and do it recursively for the following folder</a:t>
            </a:r>
            <a:endParaRPr lang="en-US" sz="1800" dirty="0">
              <a:solidFill>
                <a:srgbClr val="FF0000"/>
              </a:solidFill>
              <a:latin typeface="Arial" pitchFamily="34" charset="0"/>
              <a:cs typeface="Arial" pitchFamily="34" charset="0"/>
            </a:endParaRPr>
          </a:p>
          <a:p>
            <a:pPr marL="457200" lvl="1" indent="0" eaLnBrk="1" fontAlgn="auto" hangingPunct="1">
              <a:spcAft>
                <a:spcPts val="0"/>
              </a:spcAft>
              <a:buNone/>
              <a:defRPr/>
            </a:pPr>
            <a:endParaRPr lang="en-US" sz="18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Multiple flags can be used simultaneously</a:t>
            </a:r>
          </a:p>
          <a:p>
            <a:pPr lvl="1" eaLnBrk="1" fontAlgn="auto" hangingPunct="1">
              <a:spcAft>
                <a:spcPts val="0"/>
              </a:spcAft>
              <a:buFont typeface="Arial" pitchFamily="34" charset="0"/>
              <a:buChar char="•"/>
              <a:defRPr/>
            </a:pPr>
            <a:r>
              <a:rPr lang="en-US" sz="1600" dirty="0">
                <a:solidFill>
                  <a:srgbClr val="FF0000"/>
                </a:solidFill>
                <a:latin typeface="Arial" pitchFamily="34" charset="0"/>
                <a:cs typeface="Arial" pitchFamily="34" charset="0"/>
              </a:rPr>
              <a:t>Again, man pages, Linux web site and reference books provide more details</a:t>
            </a:r>
          </a:p>
        </p:txBody>
      </p:sp>
    </p:spTree>
    <p:extLst>
      <p:ext uri="{BB962C8B-B14F-4D97-AF65-F5344CB8AC3E}">
        <p14:creationId xmlns:p14="http://schemas.microsoft.com/office/powerpoint/2010/main" val="1131872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850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Where did the 755 come from in the </a:t>
            </a:r>
            <a:r>
              <a:rPr lang="en-US" sz="2000" b="1" dirty="0" err="1">
                <a:latin typeface="Arial" pitchFamily="34" charset="0"/>
                <a:cs typeface="Arial" pitchFamily="34" charset="0"/>
              </a:rPr>
              <a:t>chmod</a:t>
            </a:r>
            <a:r>
              <a:rPr lang="en-US" sz="2000" dirty="0">
                <a:latin typeface="Arial" pitchFamily="34" charset="0"/>
                <a:cs typeface="Arial" pitchFamily="34" charset="0"/>
              </a:rPr>
              <a:t> command?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0180" name="Rectangle 3"/>
          <p:cNvSpPr>
            <a:spLocks noChangeArrowheads="1"/>
          </p:cNvSpPr>
          <p:nvPr/>
        </p:nvSpPr>
        <p:spPr bwMode="auto">
          <a:xfrm>
            <a:off x="1746647" y="1835152"/>
            <a:ext cx="469106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7030A0"/>
                </a:solidFill>
              </a:rPr>
              <a:t>Think of the permission settings as a series of bits :</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rwx rwx = 111 111 111</a:t>
            </a:r>
          </a:p>
          <a:p>
            <a:pPr eaLnBrk="1" hangingPunct="1"/>
            <a:r>
              <a:rPr lang="en-US" altLang="en-US">
                <a:latin typeface="Courier New" panose="02070309020205020404" pitchFamily="49" charset="0"/>
                <a:cs typeface="Courier New" panose="02070309020205020404" pitchFamily="49" charset="0"/>
              </a:rPr>
              <a:t>	rw- rw- rw- = 110 110 110</a:t>
            </a:r>
          </a:p>
          <a:p>
            <a:pPr eaLnBrk="1" hangingPunct="1"/>
            <a:r>
              <a:rPr lang="en-US" altLang="en-US">
                <a:latin typeface="Courier New" panose="02070309020205020404" pitchFamily="49" charset="0"/>
                <a:cs typeface="Courier New" panose="02070309020205020404" pitchFamily="49" charset="0"/>
              </a:rPr>
              <a:t>	rwx --- --- = 111 000 000</a:t>
            </a:r>
          </a:p>
          <a:p>
            <a:pPr eaLnBrk="1" hangingPunct="1"/>
            <a:endParaRPr lang="en-US" altLang="en-US"/>
          </a:p>
          <a:p>
            <a:pPr eaLnBrk="1" hangingPunct="1"/>
            <a:r>
              <a:rPr lang="en-US" altLang="en-US">
                <a:solidFill>
                  <a:srgbClr val="7030A0"/>
                </a:solidFill>
              </a:rPr>
              <a:t>and so on...</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 111 in binary = 7</a:t>
            </a:r>
          </a:p>
          <a:p>
            <a:pPr eaLnBrk="1" hangingPunct="1"/>
            <a:r>
              <a:rPr lang="en-US" altLang="en-US">
                <a:latin typeface="Courier New" panose="02070309020205020404" pitchFamily="49" charset="0"/>
                <a:cs typeface="Courier New" panose="02070309020205020404" pitchFamily="49" charset="0"/>
              </a:rPr>
              <a:t>	rw- = 110 in binary = 6</a:t>
            </a:r>
          </a:p>
          <a:p>
            <a:pPr eaLnBrk="1" hangingPunct="1"/>
            <a:r>
              <a:rPr lang="en-US" altLang="en-US">
                <a:latin typeface="Courier New" panose="02070309020205020404" pitchFamily="49" charset="0"/>
                <a:cs typeface="Courier New" panose="02070309020205020404" pitchFamily="49" charset="0"/>
              </a:rPr>
              <a:t>	r-x = 101 in binary = 5</a:t>
            </a:r>
          </a:p>
          <a:p>
            <a:pPr eaLnBrk="1" hangingPunct="1"/>
            <a:r>
              <a:rPr lang="en-US" altLang="en-US">
                <a:latin typeface="Courier New" panose="02070309020205020404" pitchFamily="49" charset="0"/>
                <a:cs typeface="Courier New" panose="02070309020205020404" pitchFamily="49" charset="0"/>
              </a:rPr>
              <a:t>	r-- = 100 in binary = 4</a:t>
            </a:r>
          </a:p>
          <a:p>
            <a:pPr eaLnBrk="1" hangingPunct="1"/>
            <a:r>
              <a:rPr lang="en-US" altLang="en-US">
                <a:latin typeface="Courier New" panose="02070309020205020404" pitchFamily="49" charset="0"/>
                <a:cs typeface="Courier New" panose="02070309020205020404" pitchFamily="49" charset="0"/>
              </a:rPr>
              <a:t>	-xx = 011 in binary = 3</a:t>
            </a:r>
          </a:p>
          <a:p>
            <a:pPr eaLnBrk="1" hangingPunct="1"/>
            <a:r>
              <a:rPr lang="en-US" altLang="en-US">
                <a:latin typeface="Courier New" panose="02070309020205020404" pitchFamily="49" charset="0"/>
                <a:cs typeface="Courier New" panose="02070309020205020404" pitchFamily="49" charset="0"/>
              </a:rPr>
              <a:t>	-x- = 010 in binary = 2</a:t>
            </a:r>
          </a:p>
          <a:p>
            <a:pPr eaLnBrk="1" hangingPunct="1"/>
            <a:r>
              <a:rPr lang="en-US" altLang="en-US">
                <a:latin typeface="Courier New" panose="02070309020205020404" pitchFamily="49" charset="0"/>
                <a:cs typeface="Courier New" panose="02070309020205020404" pitchFamily="49" charset="0"/>
              </a:rPr>
              <a:t>	--x = 001 in binary = 1</a:t>
            </a:r>
          </a:p>
          <a:p>
            <a:pPr eaLnBrk="1" hangingPunct="1"/>
            <a:r>
              <a:rPr lang="en-US" altLang="en-US">
                <a:latin typeface="Courier New" panose="02070309020205020404" pitchFamily="49" charset="0"/>
                <a:cs typeface="Courier New" panose="02070309020205020404" pitchFamily="49" charset="0"/>
              </a:rPr>
              <a:t>	--- = 000 in binary = 0</a:t>
            </a:r>
          </a:p>
        </p:txBody>
      </p:sp>
      <p:sp>
        <p:nvSpPr>
          <p:cNvPr id="2" name="Right Brace 1"/>
          <p:cNvSpPr/>
          <p:nvPr/>
        </p:nvSpPr>
        <p:spPr>
          <a:xfrm>
            <a:off x="6041892" y="4349773"/>
            <a:ext cx="715618" cy="2355574"/>
          </a:xfrm>
          <a:prstGeom prst="rightBrace">
            <a:avLst>
              <a:gd name="adj1" fmla="val 479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757510" y="5342894"/>
            <a:ext cx="855875" cy="369332"/>
          </a:xfrm>
          <a:prstGeom prst="rect">
            <a:avLst/>
          </a:prstGeom>
          <a:noFill/>
        </p:spPr>
        <p:txBody>
          <a:bodyPr wrap="none" rtlCol="0">
            <a:spAutoFit/>
          </a:bodyPr>
          <a:lstStyle/>
          <a:p>
            <a:r>
              <a:rPr lang="en-US" dirty="0" smtClean="0"/>
              <a:t>Binary!</a:t>
            </a:r>
            <a:endParaRPr lang="en-US" dirty="0"/>
          </a:p>
        </p:txBody>
      </p:sp>
    </p:spTree>
    <p:extLst>
      <p:ext uri="{BB962C8B-B14F-4D97-AF65-F5344CB8AC3E}">
        <p14:creationId xmlns:p14="http://schemas.microsoft.com/office/powerpoint/2010/main" val="343131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pattFill prst="wd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solidFill>
        </p:spPr>
        <p:txBody>
          <a:bodyPr>
            <a:normAutofit/>
          </a:bodyPr>
          <a:lstStyle/>
          <a:p>
            <a:pPr algn="ctr"/>
            <a:r>
              <a:rPr lang="en-US" sz="8800" b="1" dirty="0" smtClean="0">
                <a:solidFill>
                  <a:srgbClr val="FF0000"/>
                </a:solidFill>
              </a:rPr>
              <a:t>DANGER</a:t>
            </a:r>
            <a:endParaRPr lang="en-US" sz="8800" b="1" dirty="0">
              <a:solidFill>
                <a:srgbClr val="FF0000"/>
              </a:solidFill>
            </a:endParaRPr>
          </a:p>
        </p:txBody>
      </p:sp>
      <p:sp>
        <p:nvSpPr>
          <p:cNvPr id="3" name="Title 1"/>
          <p:cNvSpPr txBox="1">
            <a:spLocks/>
          </p:cNvSpPr>
          <p:nvPr/>
        </p:nvSpPr>
        <p:spPr>
          <a:xfrm>
            <a:off x="729011" y="5111828"/>
            <a:ext cx="78867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smtClean="0">
                <a:solidFill>
                  <a:srgbClr val="FF0000"/>
                </a:solidFill>
              </a:rPr>
              <a:t>DANGER</a:t>
            </a:r>
            <a:endParaRPr lang="en-US" sz="8800" b="1" dirty="0">
              <a:solidFill>
                <a:srgbClr val="FF0000"/>
              </a:solidFill>
            </a:endParaRPr>
          </a:p>
        </p:txBody>
      </p:sp>
      <p:sp>
        <p:nvSpPr>
          <p:cNvPr id="4" name="TextBox 3"/>
          <p:cNvSpPr txBox="1"/>
          <p:nvPr/>
        </p:nvSpPr>
        <p:spPr>
          <a:xfrm>
            <a:off x="992458" y="2639123"/>
            <a:ext cx="7159083" cy="1477328"/>
          </a:xfrm>
          <a:prstGeom prst="rect">
            <a:avLst/>
          </a:prstGeom>
          <a:solidFill>
            <a:schemeClr val="bg1"/>
          </a:solidFill>
        </p:spPr>
        <p:txBody>
          <a:bodyPr wrap="square" rtlCol="0">
            <a:spAutoFit/>
          </a:bodyPr>
          <a:lstStyle/>
          <a:p>
            <a:r>
              <a:rPr lang="en-US" b="1" dirty="0" err="1" smtClean="0">
                <a:solidFill>
                  <a:srgbClr val="7030A0"/>
                </a:solidFill>
              </a:rPr>
              <a:t>rm</a:t>
            </a:r>
            <a:r>
              <a:rPr lang="en-US" b="1" dirty="0" smtClean="0">
                <a:solidFill>
                  <a:srgbClr val="7030A0"/>
                </a:solidFill>
              </a:rPr>
              <a:t> –</a:t>
            </a:r>
            <a:r>
              <a:rPr lang="en-US" b="1" dirty="0" err="1" smtClean="0">
                <a:solidFill>
                  <a:srgbClr val="7030A0"/>
                </a:solidFill>
              </a:rPr>
              <a:t>Rf</a:t>
            </a:r>
            <a:r>
              <a:rPr lang="en-US" b="1" dirty="0" smtClean="0">
                <a:solidFill>
                  <a:srgbClr val="7030A0"/>
                </a:solidFill>
              </a:rPr>
              <a:t> </a:t>
            </a:r>
            <a:r>
              <a:rPr lang="en-US" dirty="0" smtClean="0"/>
              <a:t>is very powerful … you can wipe out </a:t>
            </a:r>
            <a:r>
              <a:rPr lang="en-US" b="1" dirty="0" smtClean="0">
                <a:solidFill>
                  <a:srgbClr val="00B0F0"/>
                </a:solidFill>
              </a:rPr>
              <a:t>all of your work </a:t>
            </a:r>
            <a:r>
              <a:rPr lang="en-US" dirty="0" smtClean="0"/>
              <a:t>and the </a:t>
            </a:r>
            <a:r>
              <a:rPr lang="en-US" b="1" dirty="0" smtClean="0">
                <a:solidFill>
                  <a:srgbClr val="00B0F0"/>
                </a:solidFill>
              </a:rPr>
              <a:t>operating system </a:t>
            </a:r>
            <a:r>
              <a:rPr lang="en-US" dirty="0" smtClean="0"/>
              <a:t>if used incorrectly!</a:t>
            </a:r>
          </a:p>
          <a:p>
            <a:endParaRPr lang="en-US" dirty="0"/>
          </a:p>
          <a:p>
            <a:r>
              <a:rPr lang="en-US" dirty="0" smtClean="0"/>
              <a:t>I suggest </a:t>
            </a:r>
            <a:r>
              <a:rPr lang="en-US" b="1" dirty="0" smtClean="0">
                <a:solidFill>
                  <a:srgbClr val="FF0000"/>
                </a:solidFill>
              </a:rPr>
              <a:t>NEVER</a:t>
            </a:r>
            <a:r>
              <a:rPr lang="en-US" dirty="0" smtClean="0">
                <a:solidFill>
                  <a:srgbClr val="FF0000"/>
                </a:solidFill>
              </a:rPr>
              <a:t> </a:t>
            </a:r>
            <a:r>
              <a:rPr lang="en-US" dirty="0" smtClean="0"/>
              <a:t>deleting anything and if you do, just use </a:t>
            </a:r>
            <a:r>
              <a:rPr lang="en-US" b="1" dirty="0" smtClean="0">
                <a:solidFill>
                  <a:srgbClr val="7030A0"/>
                </a:solidFill>
              </a:rPr>
              <a:t>rm</a:t>
            </a:r>
            <a:r>
              <a:rPr lang="en-US" dirty="0" smtClean="0"/>
              <a:t>. The recursive and force can be vary dangerous … you have been warned.</a:t>
            </a:r>
            <a:endParaRPr lang="en-US" dirty="0"/>
          </a:p>
        </p:txBody>
      </p:sp>
    </p:spTree>
    <p:extLst>
      <p:ext uri="{BB962C8B-B14F-4D97-AF65-F5344CB8AC3E}">
        <p14:creationId xmlns:p14="http://schemas.microsoft.com/office/powerpoint/2010/main" val="3191714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htop</a:t>
            </a:r>
            <a:r>
              <a:rPr lang="en-US" dirty="0" smtClean="0"/>
              <a:t> (only on </a:t>
            </a:r>
            <a:r>
              <a:rPr lang="en-US" dirty="0" err="1" smtClean="0"/>
              <a:t>linux</a:t>
            </a:r>
            <a:r>
              <a:rPr lang="en-US" dirty="0" smtClean="0"/>
              <a:t>)</a:t>
            </a:r>
            <a:endParaRPr lang="en-US" dirty="0"/>
          </a:p>
        </p:txBody>
      </p:sp>
      <p:sp>
        <p:nvSpPr>
          <p:cNvPr id="3" name="TextBox 2"/>
          <p:cNvSpPr txBox="1"/>
          <p:nvPr/>
        </p:nvSpPr>
        <p:spPr>
          <a:xfrm>
            <a:off x="3427142" y="6108493"/>
            <a:ext cx="3773662" cy="369332"/>
          </a:xfrm>
          <a:prstGeom prst="rect">
            <a:avLst/>
          </a:prstGeom>
          <a:noFill/>
        </p:spPr>
        <p:txBody>
          <a:bodyPr wrap="none" rtlCol="0">
            <a:spAutoFit/>
          </a:bodyPr>
          <a:lstStyle/>
          <a:p>
            <a:r>
              <a:rPr lang="en-US" dirty="0" err="1"/>
              <a:t>p</a:t>
            </a:r>
            <a:r>
              <a:rPr lang="en-US" dirty="0" err="1" smtClean="0"/>
              <a:t>s</a:t>
            </a:r>
            <a:r>
              <a:rPr lang="en-US" dirty="0" smtClean="0"/>
              <a:t> and top are </a:t>
            </a:r>
            <a:r>
              <a:rPr lang="en-US" dirty="0" smtClean="0"/>
              <a:t>nice, but </a:t>
            </a:r>
            <a:r>
              <a:rPr lang="en-US" dirty="0" err="1" smtClean="0"/>
              <a:t>htop</a:t>
            </a:r>
            <a:r>
              <a:rPr lang="en-US" dirty="0" smtClean="0"/>
              <a:t> is better </a:t>
            </a:r>
            <a:endParaRPr lang="en-US" dirty="0"/>
          </a:p>
        </p:txBody>
      </p:sp>
      <p:pic>
        <p:nvPicPr>
          <p:cNvPr id="1028"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737" y="1489497"/>
            <a:ext cx="6794810" cy="46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9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a:t>
            </a:r>
            <a:r>
              <a:rPr lang="en-US" dirty="0" smtClean="0"/>
              <a:t> (only on </a:t>
            </a:r>
            <a:r>
              <a:rPr lang="en-US" dirty="0" err="1" smtClean="0"/>
              <a:t>liux</a:t>
            </a:r>
            <a:r>
              <a:rPr lang="en-US" dirty="0" smtClean="0"/>
              <a:t>)</a:t>
            </a:r>
            <a:endParaRPr lang="en-US" dirty="0"/>
          </a:p>
        </p:txBody>
      </p:sp>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77" y="1830386"/>
            <a:ext cx="6997835" cy="44291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02000" y="6334668"/>
            <a:ext cx="2731838" cy="369332"/>
          </a:xfrm>
          <a:prstGeom prst="rect">
            <a:avLst/>
          </a:prstGeom>
          <a:noFill/>
        </p:spPr>
        <p:txBody>
          <a:bodyPr wrap="none" rtlCol="0">
            <a:spAutoFit/>
          </a:bodyPr>
          <a:lstStyle/>
          <a:p>
            <a:r>
              <a:rPr lang="en-US" dirty="0" smtClean="0"/>
              <a:t>If you love vi, it is there too</a:t>
            </a:r>
            <a:endParaRPr lang="en-US" dirty="0"/>
          </a:p>
        </p:txBody>
      </p:sp>
    </p:spTree>
    <p:extLst>
      <p:ext uri="{BB962C8B-B14F-4D97-AF65-F5344CB8AC3E}">
        <p14:creationId xmlns:p14="http://schemas.microsoft.com/office/powerpoint/2010/main" val="762651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a:xfrm>
            <a:off x="662518" y="1419225"/>
            <a:ext cx="7886700" cy="5244041"/>
          </a:xfrm>
        </p:spPr>
        <p:txBody>
          <a:bodyPr>
            <a:normAutofit fontScale="77500" lnSpcReduction="20000"/>
          </a:bodyPr>
          <a:lstStyle/>
          <a:p>
            <a:r>
              <a:rPr lang="en-US" dirty="0" smtClean="0">
                <a:solidFill>
                  <a:srgbClr val="FF0000"/>
                </a:solidFill>
              </a:rPr>
              <a:t>Individually</a:t>
            </a:r>
            <a:r>
              <a:rPr lang="en-US" dirty="0" smtClean="0"/>
              <a:t> log into your </a:t>
            </a:r>
            <a:r>
              <a:rPr lang="en-US" dirty="0" err="1" smtClean="0"/>
              <a:t>roomba</a:t>
            </a:r>
            <a:r>
              <a:rPr lang="en-US" dirty="0" smtClean="0"/>
              <a:t> robot.</a:t>
            </a:r>
          </a:p>
          <a:p>
            <a:pPr lvl="1"/>
            <a:r>
              <a:rPr lang="en-US" dirty="0" smtClean="0"/>
              <a:t>Join its </a:t>
            </a:r>
            <a:r>
              <a:rPr lang="en-US" dirty="0" err="1" smtClean="0"/>
              <a:t>wifi</a:t>
            </a:r>
            <a:r>
              <a:rPr lang="en-US" dirty="0" smtClean="0"/>
              <a:t> network</a:t>
            </a:r>
          </a:p>
          <a:p>
            <a:pPr lvl="1"/>
            <a:r>
              <a:rPr lang="en-US" dirty="0" smtClean="0"/>
              <a:t>Login:</a:t>
            </a:r>
            <a:endParaRPr lang="en-US" dirty="0" smtClean="0"/>
          </a:p>
          <a:p>
            <a:pPr lvl="2"/>
            <a:r>
              <a:rPr lang="en-US" dirty="0"/>
              <a:t>u</a:t>
            </a:r>
            <a:r>
              <a:rPr lang="en-US" dirty="0" smtClean="0"/>
              <a:t>sername: </a:t>
            </a:r>
            <a:r>
              <a:rPr lang="en-US" dirty="0" err="1" smtClean="0"/>
              <a:t>mday</a:t>
            </a:r>
            <a:r>
              <a:rPr lang="en-US" dirty="0" smtClean="0"/>
              <a:t> or </a:t>
            </a:r>
            <a:r>
              <a:rPr lang="en-US" dirty="0" err="1" smtClean="0"/>
              <a:t>tday</a:t>
            </a:r>
            <a:endParaRPr lang="en-US" dirty="0" smtClean="0"/>
          </a:p>
          <a:p>
            <a:pPr lvl="2"/>
            <a:r>
              <a:rPr lang="en-US" dirty="0" smtClean="0"/>
              <a:t>password: </a:t>
            </a:r>
            <a:r>
              <a:rPr lang="en-US" dirty="0" smtClean="0"/>
              <a:t>raspberry</a:t>
            </a:r>
          </a:p>
          <a:p>
            <a:pPr lvl="1"/>
            <a:r>
              <a:rPr lang="en-US" b="1" dirty="0" smtClean="0">
                <a:solidFill>
                  <a:srgbClr val="FF0000"/>
                </a:solidFill>
              </a:rPr>
              <a:t>NEVER LOG IN AS ANOTHER DAY</a:t>
            </a:r>
            <a:endParaRPr lang="en-US" b="1" dirty="0" smtClean="0">
              <a:solidFill>
                <a:srgbClr val="FF0000"/>
              </a:solidFill>
            </a:endParaRPr>
          </a:p>
          <a:p>
            <a:r>
              <a:rPr lang="en-US" dirty="0" smtClean="0"/>
              <a:t>Refer to the cheat sheet on the webpage for help with these commands (or these slides)</a:t>
            </a:r>
          </a:p>
          <a:p>
            <a:r>
              <a:rPr lang="en-US" dirty="0" smtClean="0"/>
              <a:t>Try:</a:t>
            </a:r>
          </a:p>
          <a:p>
            <a:pPr lvl="1"/>
            <a:r>
              <a:rPr lang="en-US" dirty="0" smtClean="0"/>
              <a:t>Make a directory called </a:t>
            </a:r>
            <a:r>
              <a:rPr lang="en-US" dirty="0" err="1" smtClean="0">
                <a:solidFill>
                  <a:srgbClr val="00B050"/>
                </a:solidFill>
              </a:rPr>
              <a:t>your_name</a:t>
            </a:r>
            <a:r>
              <a:rPr lang="en-US" dirty="0" smtClean="0"/>
              <a:t> </a:t>
            </a:r>
            <a:r>
              <a:rPr lang="en-US" dirty="0" smtClean="0"/>
              <a:t>(remember, others are login in too) and </a:t>
            </a:r>
            <a:r>
              <a:rPr lang="en-US" dirty="0" smtClean="0"/>
              <a:t>change into that directory</a:t>
            </a:r>
          </a:p>
          <a:p>
            <a:pPr lvl="1"/>
            <a:r>
              <a:rPr lang="en-US" dirty="0" smtClean="0"/>
              <a:t>Create a file with </a:t>
            </a:r>
            <a:r>
              <a:rPr lang="en-US" b="1" dirty="0" smtClean="0">
                <a:solidFill>
                  <a:srgbClr val="7030A0"/>
                </a:solidFill>
              </a:rPr>
              <a:t>touch</a:t>
            </a:r>
            <a:r>
              <a:rPr lang="en-US" dirty="0" smtClean="0"/>
              <a:t> called </a:t>
            </a:r>
            <a:r>
              <a:rPr lang="en-US" dirty="0" smtClean="0">
                <a:solidFill>
                  <a:srgbClr val="00B050"/>
                </a:solidFill>
              </a:rPr>
              <a:t>test.py</a:t>
            </a:r>
            <a:endParaRPr lang="en-US" dirty="0" smtClean="0">
              <a:solidFill>
                <a:srgbClr val="00B050"/>
              </a:solidFill>
            </a:endParaRPr>
          </a:p>
          <a:p>
            <a:pPr lvl="1"/>
            <a:r>
              <a:rPr lang="en-US" dirty="0" smtClean="0"/>
              <a:t>Edit it with </a:t>
            </a:r>
            <a:r>
              <a:rPr lang="en-US" b="1" dirty="0" err="1" smtClean="0">
                <a:solidFill>
                  <a:srgbClr val="7030A0"/>
                </a:solidFill>
              </a:rPr>
              <a:t>pico</a:t>
            </a:r>
            <a:r>
              <a:rPr lang="en-US" dirty="0" smtClean="0">
                <a:solidFill>
                  <a:srgbClr val="7030A0"/>
                </a:solidFill>
              </a:rPr>
              <a:t> </a:t>
            </a:r>
            <a:r>
              <a:rPr lang="en-US" dirty="0" smtClean="0"/>
              <a:t>and type:</a:t>
            </a:r>
          </a:p>
          <a:p>
            <a:pPr lvl="2"/>
            <a:r>
              <a:rPr lang="en-US" dirty="0" smtClean="0"/>
              <a:t>#!/</a:t>
            </a:r>
            <a:r>
              <a:rPr lang="en-US" dirty="0" err="1" smtClean="0"/>
              <a:t>usr</a:t>
            </a:r>
            <a:r>
              <a:rPr lang="en-US" dirty="0" smtClean="0"/>
              <a:t>/bin/</a:t>
            </a:r>
            <a:r>
              <a:rPr lang="en-US" dirty="0" err="1" smtClean="0"/>
              <a:t>env</a:t>
            </a:r>
            <a:r>
              <a:rPr lang="en-US" dirty="0" smtClean="0"/>
              <a:t> python</a:t>
            </a:r>
          </a:p>
          <a:p>
            <a:pPr lvl="2"/>
            <a:r>
              <a:rPr lang="en-US" dirty="0" smtClean="0"/>
              <a:t>print ‘hello world’</a:t>
            </a:r>
            <a:endParaRPr lang="en-US" dirty="0" smtClean="0"/>
          </a:p>
          <a:p>
            <a:pPr lvl="1"/>
            <a:r>
              <a:rPr lang="en-US" dirty="0" smtClean="0"/>
              <a:t>Make </a:t>
            </a:r>
            <a:r>
              <a:rPr lang="en-US" dirty="0" smtClean="0">
                <a:solidFill>
                  <a:srgbClr val="00B050"/>
                </a:solidFill>
              </a:rPr>
              <a:t>test.py</a:t>
            </a:r>
            <a:r>
              <a:rPr lang="en-US" dirty="0" smtClean="0"/>
              <a:t> executable with </a:t>
            </a:r>
            <a:r>
              <a:rPr lang="en-US" dirty="0" err="1" smtClean="0">
                <a:solidFill>
                  <a:srgbClr val="7030A0"/>
                </a:solidFill>
              </a:rPr>
              <a:t>chmod</a:t>
            </a:r>
            <a:r>
              <a:rPr lang="en-US" dirty="0" smtClean="0">
                <a:solidFill>
                  <a:srgbClr val="7030A0"/>
                </a:solidFill>
              </a:rPr>
              <a:t> </a:t>
            </a:r>
            <a:r>
              <a:rPr lang="en-US" dirty="0" err="1" smtClean="0">
                <a:solidFill>
                  <a:srgbClr val="7030A0"/>
                </a:solidFill>
              </a:rPr>
              <a:t>a+x</a:t>
            </a:r>
            <a:r>
              <a:rPr lang="en-US" dirty="0" smtClean="0">
                <a:solidFill>
                  <a:srgbClr val="7030A0"/>
                </a:solidFill>
              </a:rPr>
              <a:t> test.py</a:t>
            </a:r>
            <a:endParaRPr lang="en-US" dirty="0" smtClean="0">
              <a:solidFill>
                <a:srgbClr val="7030A0"/>
              </a:solidFill>
            </a:endParaRPr>
          </a:p>
          <a:p>
            <a:pPr lvl="1"/>
            <a:r>
              <a:rPr lang="en-US" dirty="0" smtClean="0"/>
              <a:t>Now run </a:t>
            </a:r>
            <a:r>
              <a:rPr lang="en-US" dirty="0" smtClean="0">
                <a:solidFill>
                  <a:srgbClr val="00B050"/>
                </a:solidFill>
              </a:rPr>
              <a:t>test.py</a:t>
            </a:r>
            <a:r>
              <a:rPr lang="en-US" dirty="0" smtClean="0"/>
              <a:t> by doing: </a:t>
            </a:r>
            <a:r>
              <a:rPr lang="en-US" dirty="0" smtClean="0">
                <a:solidFill>
                  <a:srgbClr val="7030A0"/>
                </a:solidFill>
              </a:rPr>
              <a:t>./test.py</a:t>
            </a:r>
          </a:p>
          <a:p>
            <a:pPr lvl="1"/>
            <a:r>
              <a:rPr lang="en-US" dirty="0" smtClean="0"/>
              <a:t>List </a:t>
            </a:r>
            <a:r>
              <a:rPr lang="en-US" dirty="0"/>
              <a:t>your home directory contents with: </a:t>
            </a:r>
            <a:r>
              <a:rPr lang="en-US" b="1" dirty="0">
                <a:solidFill>
                  <a:srgbClr val="7030A0"/>
                </a:solidFill>
              </a:rPr>
              <a:t>ls</a:t>
            </a:r>
            <a:r>
              <a:rPr lang="en-US" dirty="0"/>
              <a:t>, </a:t>
            </a:r>
            <a:r>
              <a:rPr lang="en-US" b="1" dirty="0">
                <a:solidFill>
                  <a:srgbClr val="7030A0"/>
                </a:solidFill>
              </a:rPr>
              <a:t>ls –l</a:t>
            </a:r>
            <a:r>
              <a:rPr lang="en-US" dirty="0"/>
              <a:t>, </a:t>
            </a:r>
            <a:r>
              <a:rPr lang="en-US" b="1" dirty="0">
                <a:solidFill>
                  <a:srgbClr val="7030A0"/>
                </a:solidFill>
              </a:rPr>
              <a:t>ls –</a:t>
            </a:r>
            <a:r>
              <a:rPr lang="en-US" b="1" dirty="0" err="1">
                <a:solidFill>
                  <a:srgbClr val="7030A0"/>
                </a:solidFill>
              </a:rPr>
              <a:t>alh</a:t>
            </a:r>
            <a:endParaRPr lang="en-US" b="1" dirty="0">
              <a:solidFill>
                <a:srgbClr val="7030A0"/>
              </a:solidFill>
            </a:endParaRPr>
          </a:p>
          <a:p>
            <a:pPr lvl="1"/>
            <a:r>
              <a:rPr lang="en-US" dirty="0" smtClean="0"/>
              <a:t>See </a:t>
            </a:r>
            <a:r>
              <a:rPr lang="en-US" dirty="0" smtClean="0"/>
              <a:t>what is running on your system with </a:t>
            </a:r>
            <a:r>
              <a:rPr lang="en-US" b="1" dirty="0" err="1" smtClean="0">
                <a:solidFill>
                  <a:srgbClr val="7030A0"/>
                </a:solidFill>
              </a:rPr>
              <a:t>htop</a:t>
            </a:r>
            <a:endParaRPr lang="en-US" b="1" dirty="0" smtClean="0">
              <a:solidFill>
                <a:srgbClr val="7030A0"/>
              </a:solidFill>
            </a:endParaRPr>
          </a:p>
          <a:p>
            <a:pPr lvl="1"/>
            <a:endParaRPr lang="en-US" dirty="0"/>
          </a:p>
        </p:txBody>
      </p:sp>
    </p:spTree>
    <p:extLst>
      <p:ext uri="{BB962C8B-B14F-4D97-AF65-F5344CB8AC3E}">
        <p14:creationId xmlns:p14="http://schemas.microsoft.com/office/powerpoint/2010/main" val="3190848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14305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expectation is you did the codeacademy.com “learn the command line” training and have a familiarity with the Linux/Unix tools</a:t>
            </a:r>
          </a:p>
          <a:p>
            <a:r>
              <a:rPr lang="en-US" dirty="0" smtClean="0"/>
              <a:t>Today we will brush over them and expand a little upon them</a:t>
            </a:r>
          </a:p>
          <a:p>
            <a:pPr lvl="1"/>
            <a:endParaRPr lang="en-US" dirty="0"/>
          </a:p>
        </p:txBody>
      </p:sp>
    </p:spTree>
    <p:extLst>
      <p:ext uri="{BB962C8B-B14F-4D97-AF65-F5344CB8AC3E}">
        <p14:creationId xmlns:p14="http://schemas.microsoft.com/office/powerpoint/2010/main" val="3902843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75197" y="1636713"/>
            <a:ext cx="6172200" cy="4233862"/>
          </a:xfrm>
        </p:spPr>
        <p:txBody>
          <a:bodyPr rtlCol="0">
            <a:normAutofit lnSpcReduction="10000"/>
          </a:bodyPr>
          <a:lstStyle/>
          <a:p>
            <a:pPr marL="0" indent="0">
              <a:buNone/>
              <a:defRPr/>
            </a:pPr>
            <a:r>
              <a:rPr lang="en-US" sz="2000" b="1" dirty="0">
                <a:latin typeface="Arial" pitchFamily="34" charset="0"/>
                <a:cs typeface="Arial" pitchFamily="34" charset="0"/>
              </a:rPr>
              <a:t>|</a:t>
            </a:r>
            <a:r>
              <a:rPr lang="en-US" sz="2000" dirty="0">
                <a:latin typeface="Arial" pitchFamily="34" charset="0"/>
                <a:cs typeface="Arial" pitchFamily="34" charset="0"/>
              </a:rPr>
              <a:t> (pipe) - </a:t>
            </a:r>
            <a:r>
              <a:rPr lang="en-US" sz="2000" dirty="0">
                <a:solidFill>
                  <a:srgbClr val="FF0000"/>
                </a:solidFill>
                <a:latin typeface="Arial" pitchFamily="34" charset="0"/>
                <a:cs typeface="Arial" pitchFamily="34" charset="0"/>
              </a:rPr>
              <a:t>passes output of one Linux command to the input of a 	      	  second command </a:t>
            </a:r>
          </a:p>
          <a:p>
            <a:pPr lvl="1">
              <a:defRPr/>
            </a:pPr>
            <a:r>
              <a:rPr lang="en-US" sz="1800" b="1" dirty="0">
                <a:solidFill>
                  <a:srgbClr val="002060"/>
                </a:solidFill>
                <a:latin typeface="Arial" pitchFamily="34" charset="0"/>
                <a:cs typeface="Arial" pitchFamily="34" charset="0"/>
              </a:rPr>
              <a:t>Example:</a:t>
            </a:r>
            <a:r>
              <a:rPr lang="en-US" sz="1800" b="1" dirty="0">
                <a:latin typeface="Arial" pitchFamily="34" charset="0"/>
                <a:cs typeface="Arial" pitchFamily="34" charset="0"/>
              </a:rPr>
              <a:t> ls </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wc</a:t>
            </a:r>
            <a:r>
              <a:rPr lang="en-US" sz="1800" b="1" dirty="0" smtClean="0">
                <a:latin typeface="Arial" pitchFamily="34" charset="0"/>
                <a:cs typeface="Arial" pitchFamily="34" charset="0"/>
              </a:rPr>
              <a:t> </a:t>
            </a:r>
            <a:r>
              <a:rPr lang="en-US" sz="1800" b="1" dirty="0">
                <a:latin typeface="Arial" pitchFamily="34" charset="0"/>
                <a:cs typeface="Arial" pitchFamily="34" charset="0"/>
              </a:rPr>
              <a:t>(</a:t>
            </a:r>
            <a:r>
              <a:rPr lang="en-US" sz="1600" b="1" dirty="0" err="1">
                <a:latin typeface="Arial" pitchFamily="34" charset="0"/>
                <a:cs typeface="Arial" pitchFamily="34" charset="0"/>
              </a:rPr>
              <a:t>wc</a:t>
            </a:r>
            <a:r>
              <a:rPr lang="en-US" sz="1600" b="1" dirty="0">
                <a:latin typeface="Arial" pitchFamily="34" charset="0"/>
                <a:cs typeface="Arial" pitchFamily="34" charset="0"/>
              </a:rPr>
              <a:t> </a:t>
            </a:r>
            <a:r>
              <a:rPr lang="en-US" sz="1600" dirty="0">
                <a:latin typeface="Arial" pitchFamily="34" charset="0"/>
                <a:cs typeface="Arial" pitchFamily="34" charset="0"/>
              </a:rPr>
              <a:t>– </a:t>
            </a:r>
            <a:r>
              <a:rPr lang="en-US" sz="1600" dirty="0">
                <a:solidFill>
                  <a:srgbClr val="0070C0"/>
                </a:solidFill>
                <a:latin typeface="Arial" pitchFamily="34" charset="0"/>
                <a:cs typeface="Arial" pitchFamily="34" charset="0"/>
              </a:rPr>
              <a:t>counts the number of characters, words and lines</a:t>
            </a:r>
            <a:r>
              <a:rPr lang="en-US" sz="1600" dirty="0">
                <a:latin typeface="Arial" pitchFamily="34" charset="0"/>
                <a:cs typeface="Arial" pitchFamily="34" charset="0"/>
              </a:rPr>
              <a:t>)</a:t>
            </a:r>
          </a:p>
          <a:p>
            <a:pPr lvl="1">
              <a:defRPr/>
            </a:pPr>
            <a:r>
              <a:rPr lang="en-US" sz="1800" dirty="0">
                <a:latin typeface="Arial" pitchFamily="34" charset="0"/>
                <a:cs typeface="Arial" pitchFamily="34" charset="0"/>
              </a:rPr>
              <a:t>Not limited to just one pipe,  can string multiple pipes together</a:t>
            </a:r>
          </a:p>
          <a:p>
            <a:pPr marL="457200" lvl="1" indent="0">
              <a:buNone/>
              <a:defRPr/>
            </a:pPr>
            <a:endParaRPr lang="en-US" sz="1800" dirty="0">
              <a:latin typeface="Arial" pitchFamily="34" charset="0"/>
              <a:cs typeface="Arial" pitchFamily="34" charset="0"/>
            </a:endParaRPr>
          </a:p>
          <a:p>
            <a:pPr marL="0" indent="0">
              <a:buNone/>
              <a:defRPr/>
            </a:pPr>
            <a:r>
              <a:rPr lang="en-US" sz="2000" b="1" dirty="0">
                <a:latin typeface="Arial" pitchFamily="34" charset="0"/>
                <a:cs typeface="Arial" pitchFamily="34" charset="0"/>
              </a:rPr>
              <a:t>&gt;, &lt;</a:t>
            </a:r>
            <a:r>
              <a:rPr lang="en-US" sz="2000" dirty="0">
                <a:latin typeface="Arial" pitchFamily="34" charset="0"/>
                <a:cs typeface="Arial" pitchFamily="34" charset="0"/>
              </a:rPr>
              <a:t>  - </a:t>
            </a:r>
            <a:r>
              <a:rPr lang="en-US" sz="2000" dirty="0">
                <a:solidFill>
                  <a:srgbClr val="FF0000"/>
                </a:solidFill>
                <a:latin typeface="Arial" pitchFamily="34" charset="0"/>
                <a:cs typeface="Arial" pitchFamily="34" charset="0"/>
              </a:rPr>
              <a:t>redirection of files </a:t>
            </a:r>
          </a:p>
          <a:p>
            <a:pPr lvl="1">
              <a:defRPr/>
            </a:pPr>
            <a:r>
              <a:rPr lang="en-US" sz="1800" b="1" dirty="0">
                <a:latin typeface="Arial" pitchFamily="34" charset="0"/>
                <a:cs typeface="Arial" pitchFamily="34" charset="0"/>
              </a:rPr>
              <a:t>command &gt;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output of command (or program) is sent to a file called </a:t>
            </a:r>
            <a:r>
              <a:rPr lang="en-US" sz="1800" i="1" dirty="0">
                <a:solidFill>
                  <a:srgbClr val="FF0000"/>
                </a:solidFill>
                <a:latin typeface="Arial" pitchFamily="34" charset="0"/>
                <a:cs typeface="Arial" pitchFamily="34" charset="0"/>
              </a:rPr>
              <a:t>filename </a:t>
            </a:r>
            <a:r>
              <a:rPr lang="en-US" sz="1800" dirty="0">
                <a:solidFill>
                  <a:srgbClr val="FF0000"/>
                </a:solidFill>
                <a:latin typeface="Arial" pitchFamily="34" charset="0"/>
                <a:cs typeface="Arial" pitchFamily="34" charset="0"/>
              </a:rPr>
              <a:t>instead of being displayed on the screen</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b="1" dirty="0">
                <a:latin typeface="Arial" pitchFamily="34" charset="0"/>
                <a:cs typeface="Arial" pitchFamily="34" charset="0"/>
              </a:rPr>
              <a:t> </a:t>
            </a:r>
            <a:r>
              <a:rPr lang="en-US" sz="1600" b="1" dirty="0" err="1">
                <a:latin typeface="Arial" pitchFamily="34" charset="0"/>
                <a:cs typeface="Arial" pitchFamily="34" charset="0"/>
              </a:rPr>
              <a:t>ls</a:t>
            </a:r>
            <a:r>
              <a:rPr lang="en-US" sz="1600" b="1" dirty="0">
                <a:latin typeface="Arial" pitchFamily="34" charset="0"/>
                <a:cs typeface="Arial" pitchFamily="34" charset="0"/>
              </a:rPr>
              <a:t> &gt; </a:t>
            </a:r>
            <a:r>
              <a:rPr lang="en-US" sz="1600" b="1" i="1" dirty="0" err="1">
                <a:latin typeface="Arial" pitchFamily="34" charset="0"/>
                <a:cs typeface="Arial" pitchFamily="34" charset="0"/>
              </a:rPr>
              <a:t>file_list</a:t>
            </a:r>
            <a:endParaRPr lang="en-US" sz="1600" b="1" i="1" dirty="0">
              <a:latin typeface="Arial" pitchFamily="34" charset="0"/>
              <a:cs typeface="Arial" pitchFamily="34" charset="0"/>
            </a:endParaRPr>
          </a:p>
          <a:p>
            <a:pPr marL="1371600" lvl="3" indent="0">
              <a:buNone/>
              <a:defRPr/>
            </a:pPr>
            <a:endParaRPr lang="en-US" sz="1600" b="1" i="1" dirty="0">
              <a:latin typeface="Arial" pitchFamily="34" charset="0"/>
              <a:cs typeface="Arial" pitchFamily="34" charset="0"/>
            </a:endParaRPr>
          </a:p>
          <a:p>
            <a:pPr lvl="1">
              <a:defRPr/>
            </a:pPr>
            <a:r>
              <a:rPr lang="en-US" sz="1800" b="1" dirty="0">
                <a:latin typeface="Arial" pitchFamily="34" charset="0"/>
                <a:cs typeface="Arial" pitchFamily="34" charset="0"/>
              </a:rPr>
              <a:t>command &lt;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the file </a:t>
            </a:r>
            <a:r>
              <a:rPr lang="en-US" sz="1800" i="1" dirty="0">
                <a:solidFill>
                  <a:srgbClr val="FF0000"/>
                </a:solidFill>
                <a:latin typeface="Arial" pitchFamily="34" charset="0"/>
                <a:cs typeface="Arial" pitchFamily="34" charset="0"/>
              </a:rPr>
              <a:t>filename</a:t>
            </a:r>
            <a:r>
              <a:rPr lang="en-US" sz="1800" dirty="0">
                <a:solidFill>
                  <a:srgbClr val="FF0000"/>
                </a:solidFill>
                <a:latin typeface="Arial" pitchFamily="34" charset="0"/>
                <a:cs typeface="Arial" pitchFamily="34" charset="0"/>
              </a:rPr>
              <a:t> is the input to the command or program</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i="1" dirty="0">
                <a:latin typeface="Arial" pitchFamily="34" charset="0"/>
                <a:cs typeface="Arial" pitchFamily="34" charset="0"/>
              </a:rPr>
              <a:t> </a:t>
            </a:r>
            <a:r>
              <a:rPr lang="en-US" sz="1600" b="1" dirty="0" err="1">
                <a:latin typeface="Arial" pitchFamily="34" charset="0"/>
                <a:cs typeface="Arial" pitchFamily="34" charset="0"/>
              </a:rPr>
              <a:t>xplor</a:t>
            </a:r>
            <a:r>
              <a:rPr lang="en-US" sz="1600" i="1" dirty="0">
                <a:latin typeface="Arial" pitchFamily="34" charset="0"/>
                <a:cs typeface="Arial" pitchFamily="34" charset="0"/>
              </a:rPr>
              <a:t> </a:t>
            </a:r>
            <a:r>
              <a:rPr lang="en-US" sz="1600" dirty="0">
                <a:latin typeface="Arial" pitchFamily="34" charset="0"/>
                <a:cs typeface="Arial" pitchFamily="34" charset="0"/>
              </a:rPr>
              <a:t>&lt; </a:t>
            </a:r>
            <a:r>
              <a:rPr lang="en-US" sz="1600" i="1" dirty="0">
                <a:latin typeface="Arial" pitchFamily="34" charset="0"/>
                <a:cs typeface="Arial" pitchFamily="34" charset="0"/>
              </a:rPr>
              <a:t>psf.inp</a:t>
            </a:r>
            <a:r>
              <a:rPr lang="en-US" sz="1600" dirty="0">
                <a:latin typeface="Arial" pitchFamily="34" charset="0"/>
                <a:cs typeface="Arial" pitchFamily="34" charset="0"/>
              </a:rPr>
              <a:t> </a:t>
            </a:r>
            <a:endParaRPr lang="en-US" sz="1600" i="1" dirty="0">
              <a:latin typeface="Arial" pitchFamily="34" charset="0"/>
              <a:cs typeface="Arial" pitchFamily="34" charset="0"/>
            </a:endParaRPr>
          </a:p>
          <a:p>
            <a:pPr marL="457200" lvl="1" indent="0">
              <a:buNone/>
              <a:defRPr/>
            </a:pPr>
            <a:endParaRPr lang="en-US" dirty="0" smtClean="0"/>
          </a:p>
          <a:p>
            <a:pPr>
              <a:buNone/>
              <a:defRPr/>
            </a:pPr>
            <a:endParaRPr lang="en-US" dirty="0"/>
          </a:p>
        </p:txBody>
      </p:sp>
      <p:sp>
        <p:nvSpPr>
          <p:cNvPr id="51203"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Pipes and Redirection</a:t>
            </a:r>
          </a:p>
        </p:txBody>
      </p:sp>
    </p:spTree>
    <p:extLst>
      <p:ext uri="{BB962C8B-B14F-4D97-AF65-F5344CB8AC3E}">
        <p14:creationId xmlns:p14="http://schemas.microsoft.com/office/powerpoint/2010/main" val="3112034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89484" y="4572000"/>
            <a:ext cx="3028950" cy="1600200"/>
          </a:xfrm>
        </p:spPr>
        <p:txBody>
          <a:bodyPr>
            <a:normAutofit fontScale="92500" lnSpcReduction="20000"/>
          </a:bodyPr>
          <a:lstStyle/>
          <a:p>
            <a:r>
              <a:rPr lang="en-US" dirty="0" smtClean="0"/>
              <a:t>Linux is an O/S kernel written by Linus Torvalds and others</a:t>
            </a:r>
          </a:p>
          <a:p>
            <a:pPr marL="109728" indent="0">
              <a:buNone/>
            </a:pPr>
            <a:endParaRPr lang="en-US" dirty="0" smtClean="0"/>
          </a:p>
        </p:txBody>
      </p:sp>
      <p:sp>
        <p:nvSpPr>
          <p:cNvPr id="6" name="Content Placeholder 5"/>
          <p:cNvSpPr>
            <a:spLocks noGrp="1"/>
          </p:cNvSpPr>
          <p:nvPr>
            <p:ph sz="half" idx="2"/>
          </p:nvPr>
        </p:nvSpPr>
        <p:spPr>
          <a:xfrm>
            <a:off x="4739978" y="4314465"/>
            <a:ext cx="3712646" cy="2314937"/>
          </a:xfrm>
        </p:spPr>
        <p:txBody>
          <a:bodyPr>
            <a:normAutofit fontScale="92500" lnSpcReduction="20000"/>
          </a:bodyPr>
          <a:lstStyle/>
          <a:p>
            <a:r>
              <a:rPr lang="en-US" dirty="0" smtClean="0"/>
              <a:t>GNU utilities are a small </a:t>
            </a:r>
            <a:r>
              <a:rPr lang="en-US" dirty="0"/>
              <a:t>set </a:t>
            </a:r>
            <a:r>
              <a:rPr lang="en-US" dirty="0" smtClean="0"/>
              <a:t>of programs </a:t>
            </a:r>
            <a:r>
              <a:rPr lang="en-US" dirty="0"/>
              <a:t>written by Richard Stallman and others</a:t>
            </a:r>
            <a:r>
              <a:rPr lang="en-US" dirty="0" smtClean="0"/>
              <a:t>. They make the kernel work. </a:t>
            </a:r>
            <a:r>
              <a:rPr lang="en-US" u="sng" dirty="0" smtClean="0"/>
              <a:t>http</a:t>
            </a:r>
            <a:r>
              <a:rPr lang="en-US" u="sng" dirty="0"/>
              <a:t>://www.gnu.org/</a:t>
            </a:r>
          </a:p>
          <a:p>
            <a:pPr marL="109728" indent="0">
              <a:buNone/>
            </a:pPr>
            <a:r>
              <a:rPr lang="en-US" dirty="0"/>
              <a:t> </a:t>
            </a:r>
          </a:p>
          <a:p>
            <a:endParaRPr lang="en-US" dirty="0"/>
          </a:p>
        </p:txBody>
      </p:sp>
      <p:sp>
        <p:nvSpPr>
          <p:cNvPr id="3" name="Title 2"/>
          <p:cNvSpPr>
            <a:spLocks noGrp="1"/>
          </p:cNvSpPr>
          <p:nvPr>
            <p:ph type="title"/>
          </p:nvPr>
        </p:nvSpPr>
        <p:spPr>
          <a:xfrm>
            <a:off x="758283" y="228600"/>
            <a:ext cx="7701776" cy="990600"/>
          </a:xfrm>
        </p:spPr>
        <p:txBody>
          <a:bodyPr>
            <a:normAutofit fontScale="90000"/>
          </a:bodyPr>
          <a:lstStyle/>
          <a:p>
            <a:r>
              <a:rPr lang="en-US" dirty="0" smtClean="0"/>
              <a:t>What is Linux?</a:t>
            </a:r>
            <a:br>
              <a:rPr lang="en-US" dirty="0" smtClean="0"/>
            </a:br>
            <a:r>
              <a:rPr lang="en-US" dirty="0"/>
              <a:t>Linux + GNU Utilities = Free Unix</a:t>
            </a:r>
          </a:p>
        </p:txBody>
      </p:sp>
      <p:pic>
        <p:nvPicPr>
          <p:cNvPr id="4" name="Picture 2" descr="https://encrypted-tbn0.google.com/images?q=tbn:ANd9GcQdpM3JZ5ZuVCLdjhlb_cX6FWRwWJtaeZf1JFJiXrpT7Airpf4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663" y="1444908"/>
            <a:ext cx="2009836" cy="2679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VfZiLVlrSAKi-hGnJpZ_eRWjQL4quEjNXi5WS8w1jbe3EgkQ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8733" y="1444908"/>
            <a:ext cx="1824618" cy="30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001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Linux </a:t>
            </a:r>
            <a:r>
              <a:rPr lang="en-US" dirty="0"/>
              <a:t>is a Unix clone written from scratch by Linus Torvalds with assistance from a loosely-knit team of hackers across the Net</a:t>
            </a:r>
            <a:r>
              <a:rPr lang="en-US" dirty="0" smtClean="0"/>
              <a:t>.</a:t>
            </a:r>
          </a:p>
          <a:p>
            <a:r>
              <a:rPr lang="en-US" dirty="0"/>
              <a:t>Unix is a multitasking, multi-user computer operating system originally developed in 1969 by a group of AT&amp;T employees at Bell </a:t>
            </a:r>
            <a:r>
              <a:rPr lang="en-US" dirty="0" smtClean="0"/>
              <a:t>Labs.</a:t>
            </a:r>
          </a:p>
          <a:p>
            <a:r>
              <a:rPr lang="en-US" dirty="0" smtClean="0"/>
              <a:t>Linux and Unix strive to be POSIX compliant.</a:t>
            </a:r>
          </a:p>
          <a:p>
            <a:r>
              <a:rPr lang="en-US" dirty="0" smtClean="0"/>
              <a:t>64% of the world’s servers run some variant of Unix or Linux. </a:t>
            </a:r>
          </a:p>
          <a:p>
            <a:pPr lvl="1"/>
            <a:r>
              <a:rPr lang="en-US" dirty="0" smtClean="0"/>
              <a:t>The Android phone, the Kindle, and a bunch of </a:t>
            </a:r>
            <a:r>
              <a:rPr lang="en-US" dirty="0" err="1" smtClean="0"/>
              <a:t>IoT’s</a:t>
            </a:r>
            <a:r>
              <a:rPr lang="en-US" dirty="0" smtClean="0"/>
              <a:t> run Linux.</a:t>
            </a:r>
          </a:p>
          <a:p>
            <a:pPr lvl="1"/>
            <a:r>
              <a:rPr lang="en-US" dirty="0" smtClean="0"/>
              <a:t>Apple’s </a:t>
            </a:r>
            <a:r>
              <a:rPr lang="en-US" dirty="0" err="1" smtClean="0"/>
              <a:t>macOS</a:t>
            </a:r>
            <a:r>
              <a:rPr lang="en-US" dirty="0" smtClean="0"/>
              <a:t> is a UNIX and POSIX compliant</a:t>
            </a:r>
          </a:p>
          <a:p>
            <a:pPr lvl="1"/>
            <a:endParaRPr lang="en-US" dirty="0"/>
          </a:p>
        </p:txBody>
      </p:sp>
      <p:sp>
        <p:nvSpPr>
          <p:cNvPr id="2" name="Title 1"/>
          <p:cNvSpPr>
            <a:spLocks noGrp="1"/>
          </p:cNvSpPr>
          <p:nvPr>
            <p:ph type="title"/>
          </p:nvPr>
        </p:nvSpPr>
        <p:spPr/>
        <p:txBody>
          <a:bodyPr/>
          <a:lstStyle/>
          <a:p>
            <a:r>
              <a:rPr lang="en-US" dirty="0" smtClean="0"/>
              <a:t>What is Linux?</a:t>
            </a:r>
            <a:endParaRPr lang="en-US" dirty="0"/>
          </a:p>
        </p:txBody>
      </p:sp>
    </p:spTree>
    <p:extLst>
      <p:ext uri="{BB962C8B-B14F-4D97-AF65-F5344CB8AC3E}">
        <p14:creationId xmlns:p14="http://schemas.microsoft.com/office/powerpoint/2010/main" val="323463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507" y="228600"/>
            <a:ext cx="7724078" cy="1486830"/>
          </a:xfrm>
        </p:spPr>
        <p:txBody>
          <a:bodyPr>
            <a:normAutofit fontScale="90000"/>
          </a:bodyPr>
          <a:lstStyle/>
          <a:p>
            <a:pPr algn="ctr"/>
            <a:r>
              <a:rPr lang="en-US" dirty="0" smtClean="0"/>
              <a:t>Linux Has Many Distributions</a:t>
            </a:r>
            <a:endParaRPr lang="en-US" dirty="0"/>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017" y="1715430"/>
            <a:ext cx="5550694" cy="37528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21420"/>
            <a:ext cx="2859881" cy="1537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43758" y="5858431"/>
            <a:ext cx="6231258" cy="369332"/>
          </a:xfrm>
          <a:prstGeom prst="rect">
            <a:avLst/>
          </a:prstGeom>
          <a:noFill/>
        </p:spPr>
        <p:txBody>
          <a:bodyPr wrap="none" rtlCol="0">
            <a:spAutoFit/>
          </a:bodyPr>
          <a:lstStyle/>
          <a:p>
            <a:r>
              <a:rPr lang="en-US" dirty="0" smtClean="0"/>
              <a:t>We will use </a:t>
            </a:r>
            <a:r>
              <a:rPr lang="en-US" dirty="0" err="1" smtClean="0"/>
              <a:t>Raspbian</a:t>
            </a:r>
            <a:r>
              <a:rPr lang="en-US" dirty="0" smtClean="0"/>
              <a:t> on a Raspberry Pi 3 … it is based off </a:t>
            </a:r>
            <a:r>
              <a:rPr lang="en-US" dirty="0" err="1"/>
              <a:t>D</a:t>
            </a:r>
            <a:r>
              <a:rPr lang="en-US" dirty="0" err="1" smtClean="0"/>
              <a:t>ebian</a:t>
            </a:r>
            <a:endParaRPr lang="en-US" dirty="0"/>
          </a:p>
        </p:txBody>
      </p:sp>
    </p:spTree>
    <p:extLst>
      <p:ext uri="{BB962C8B-B14F-4D97-AF65-F5344CB8AC3E}">
        <p14:creationId xmlns:p14="http://schemas.microsoft.com/office/powerpoint/2010/main" val="6561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the Linux Intro Begin!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0151" y="1447800"/>
            <a:ext cx="4505920" cy="40052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300" y="1447800"/>
            <a:ext cx="2057400" cy="2209800"/>
          </a:xfrm>
          <a:prstGeom prst="rect">
            <a:avLst/>
          </a:prstGeom>
        </p:spPr>
      </p:pic>
      <p:sp>
        <p:nvSpPr>
          <p:cNvPr id="6" name="TextBox 5"/>
          <p:cNvSpPr txBox="1"/>
          <p:nvPr/>
        </p:nvSpPr>
        <p:spPr>
          <a:xfrm>
            <a:off x="2514600" y="5666510"/>
            <a:ext cx="2286000" cy="369332"/>
          </a:xfrm>
          <a:prstGeom prst="rect">
            <a:avLst/>
          </a:prstGeom>
          <a:noFill/>
        </p:spPr>
        <p:txBody>
          <a:bodyPr wrap="square" rtlCol="0">
            <a:spAutoFit/>
          </a:bodyPr>
          <a:lstStyle/>
          <a:p>
            <a:r>
              <a:rPr lang="en-US" dirty="0"/>
              <a:t>The Ideal Lab Facility</a:t>
            </a:r>
          </a:p>
        </p:txBody>
      </p:sp>
      <p:sp>
        <p:nvSpPr>
          <p:cNvPr id="7" name="TextBox 6"/>
          <p:cNvSpPr txBox="1"/>
          <p:nvPr/>
        </p:nvSpPr>
        <p:spPr>
          <a:xfrm>
            <a:off x="5872163" y="3810000"/>
            <a:ext cx="1971675" cy="646331"/>
          </a:xfrm>
          <a:prstGeom prst="rect">
            <a:avLst/>
          </a:prstGeom>
          <a:noFill/>
        </p:spPr>
        <p:txBody>
          <a:bodyPr wrap="square" rtlCol="0">
            <a:spAutoFit/>
          </a:bodyPr>
          <a:lstStyle/>
          <a:p>
            <a:r>
              <a:rPr lang="en-US" dirty="0"/>
              <a:t>Your Instructor Today</a:t>
            </a:r>
          </a:p>
        </p:txBody>
      </p:sp>
    </p:spTree>
    <p:extLst>
      <p:ext uri="{BB962C8B-B14F-4D97-AF65-F5344CB8AC3E}">
        <p14:creationId xmlns:p14="http://schemas.microsoft.com/office/powerpoint/2010/main" val="32725325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7886700" cy="898679"/>
          </a:xfrm>
        </p:spPr>
        <p:txBody>
          <a:bodyPr/>
          <a:lstStyle/>
          <a:p>
            <a:r>
              <a:rPr lang="en-US" dirty="0" smtClean="0"/>
              <a:t>The Linux File System</a:t>
            </a:r>
            <a:endParaRPr lang="en-US" dirty="0"/>
          </a:p>
        </p:txBody>
      </p:sp>
      <p:pic>
        <p:nvPicPr>
          <p:cNvPr id="7" name="Picture Placeholder 6"/>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2863599" y="1272370"/>
            <a:ext cx="6270404" cy="5408682"/>
          </a:xfrm>
        </p:spPr>
      </p:pic>
      <p:sp>
        <p:nvSpPr>
          <p:cNvPr id="6" name="Text Placeholder 5"/>
          <p:cNvSpPr>
            <a:spLocks noGrp="1"/>
          </p:cNvSpPr>
          <p:nvPr>
            <p:ph type="body" sz="half" idx="4294967295"/>
          </p:nvPr>
        </p:nvSpPr>
        <p:spPr>
          <a:xfrm>
            <a:off x="0" y="6257994"/>
            <a:ext cx="4837872" cy="600007"/>
          </a:xfrm>
          <a:solidFill>
            <a:schemeClr val="accent1"/>
          </a:solidFill>
        </p:spPr>
        <p:txBody>
          <a:bodyPr/>
          <a:lstStyle/>
          <a:p>
            <a:r>
              <a:rPr lang="en-US" dirty="0" smtClean="0"/>
              <a:t>A Typical Linux File System</a:t>
            </a:r>
            <a:endParaRPr lang="en-US" dirty="0"/>
          </a:p>
        </p:txBody>
      </p:sp>
      <p:sp>
        <p:nvSpPr>
          <p:cNvPr id="2" name="TextBox 1"/>
          <p:cNvSpPr txBox="1"/>
          <p:nvPr/>
        </p:nvSpPr>
        <p:spPr>
          <a:xfrm>
            <a:off x="0" y="1286106"/>
            <a:ext cx="3010504" cy="2308324"/>
          </a:xfrm>
          <a:prstGeom prst="rect">
            <a:avLst/>
          </a:prstGeom>
          <a:noFill/>
        </p:spPr>
        <p:txBody>
          <a:bodyPr wrap="none" rtlCol="0">
            <a:spAutoFit/>
          </a:bodyPr>
          <a:lstStyle/>
          <a:p>
            <a:pPr marL="285750" indent="-285750">
              <a:buFont typeface="Arial" panose="020B0604020202020204" pitchFamily="34" charset="0"/>
              <a:buChar char="•"/>
            </a:pPr>
            <a:r>
              <a:rPr lang="en-US" dirty="0" smtClean="0"/>
              <a:t>/bin – binaries</a:t>
            </a:r>
          </a:p>
          <a:p>
            <a:pPr marL="285750" indent="-285750">
              <a:buFont typeface="Arial" panose="020B0604020202020204" pitchFamily="34" charset="0"/>
              <a:buChar char="•"/>
            </a:pPr>
            <a:r>
              <a:rPr lang="en-US" dirty="0" smtClean="0"/>
              <a:t>/</a:t>
            </a:r>
            <a:r>
              <a:rPr lang="en-US" dirty="0" err="1" smtClean="0"/>
              <a:t>etc</a:t>
            </a:r>
            <a:r>
              <a:rPr lang="en-US" dirty="0" smtClean="0"/>
              <a:t> – </a:t>
            </a:r>
            <a:r>
              <a:rPr lang="en-US" dirty="0" err="1" smtClean="0"/>
              <a:t>config</a:t>
            </a:r>
            <a:r>
              <a:rPr lang="en-US" dirty="0" smtClean="0"/>
              <a:t> files</a:t>
            </a:r>
          </a:p>
          <a:p>
            <a:pPr marL="285750" indent="-285750">
              <a:buFont typeface="Arial" panose="020B0604020202020204" pitchFamily="34" charset="0"/>
              <a:buChar char="•"/>
            </a:pPr>
            <a:r>
              <a:rPr lang="en-US" dirty="0" smtClean="0"/>
              <a:t>/boot – </a:t>
            </a:r>
            <a:r>
              <a:rPr lang="en-US" dirty="0" err="1" smtClean="0"/>
              <a:t>ramdisk</a:t>
            </a:r>
            <a:endParaRPr lang="en-US" dirty="0" smtClean="0"/>
          </a:p>
          <a:p>
            <a:pPr marL="285750" indent="-285750">
              <a:buFont typeface="Arial" panose="020B0604020202020204" pitchFamily="34" charset="0"/>
              <a:buChar char="•"/>
            </a:pPr>
            <a:r>
              <a:rPr lang="en-US" dirty="0" smtClean="0"/>
              <a:t>/</a:t>
            </a:r>
            <a:r>
              <a:rPr lang="en-US" dirty="0" err="1" smtClean="0"/>
              <a:t>usr</a:t>
            </a:r>
            <a:r>
              <a:rPr lang="en-US" dirty="0" smtClean="0"/>
              <a:t> – </a:t>
            </a:r>
            <a:r>
              <a:rPr lang="en-US" dirty="0" err="1" smtClean="0"/>
              <a:t>userland</a:t>
            </a:r>
            <a:r>
              <a:rPr lang="en-US" dirty="0" smtClean="0"/>
              <a:t> binaries</a:t>
            </a:r>
          </a:p>
          <a:p>
            <a:pPr marL="285750" indent="-285750">
              <a:buFont typeface="Arial" panose="020B0604020202020204" pitchFamily="34" charset="0"/>
              <a:buChar char="•"/>
            </a:pPr>
            <a:r>
              <a:rPr lang="en-US" dirty="0" smtClean="0"/>
              <a:t>/</a:t>
            </a:r>
            <a:r>
              <a:rPr lang="en-US" dirty="0" err="1" smtClean="0"/>
              <a:t>var</a:t>
            </a:r>
            <a:r>
              <a:rPr lang="en-US" dirty="0" smtClean="0"/>
              <a:t> – temporary</a:t>
            </a:r>
          </a:p>
          <a:p>
            <a:pPr marL="285750" indent="-285750">
              <a:buFont typeface="Arial" panose="020B0604020202020204" pitchFamily="34" charset="0"/>
              <a:buChar char="•"/>
            </a:pPr>
            <a:r>
              <a:rPr lang="en-US" dirty="0" smtClean="0"/>
              <a:t>/home – user home folder</a:t>
            </a:r>
          </a:p>
          <a:p>
            <a:pPr marL="285750" indent="-285750">
              <a:buFont typeface="Arial" panose="020B0604020202020204" pitchFamily="34" charset="0"/>
              <a:buChar char="•"/>
            </a:pPr>
            <a:r>
              <a:rPr lang="en-US" dirty="0" smtClean="0"/>
              <a:t>/dev – device drivers</a:t>
            </a:r>
          </a:p>
          <a:p>
            <a:pPr marL="285750" indent="-285750">
              <a:buFont typeface="Arial" panose="020B0604020202020204" pitchFamily="34" charset="0"/>
              <a:buChar char="•"/>
            </a:pPr>
            <a:r>
              <a:rPr lang="en-US" dirty="0" smtClean="0"/>
              <a:t>/</a:t>
            </a:r>
            <a:r>
              <a:rPr lang="en-US" dirty="0" err="1" smtClean="0"/>
              <a:t>mnt</a:t>
            </a:r>
            <a:r>
              <a:rPr lang="en-US" dirty="0" smtClean="0"/>
              <a:t> – mount point</a:t>
            </a:r>
            <a:endParaRPr lang="en-US" dirty="0"/>
          </a:p>
        </p:txBody>
      </p:sp>
    </p:spTree>
    <p:extLst>
      <p:ext uri="{BB962C8B-B14F-4D97-AF65-F5344CB8AC3E}">
        <p14:creationId xmlns:p14="http://schemas.microsoft.com/office/powerpoint/2010/main" val="3896205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upload.wikimedia.org/wikipedia/commons/e/e7/Bash_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377" y="0"/>
            <a:ext cx="377862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upload.wikimedia.org/wikipedia/commons/thumb/8/82/Gnu-bash-logo.svg/320px-Gnu-bash-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16" y="187532"/>
            <a:ext cx="228600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514" y="1885916"/>
            <a:ext cx="5063986" cy="2031325"/>
          </a:xfrm>
          <a:prstGeom prst="rect">
            <a:avLst/>
          </a:prstGeom>
        </p:spPr>
        <p:txBody>
          <a:bodyPr wrap="square">
            <a:spAutoFit/>
          </a:bodyPr>
          <a:lstStyle/>
          <a:p>
            <a:r>
              <a:rPr lang="en-US" b="1" dirty="0" smtClean="0"/>
              <a:t>Bash</a:t>
            </a:r>
            <a:r>
              <a:rPr lang="en-US" dirty="0" smtClean="0"/>
              <a:t> is a Unix shell and command language written by Brian Fox for the GNU Project as a free software replacement for the Bourne shell. First released in 1989, it has been distributed widely as the default login shell for most Linux distributions and Apple's </a:t>
            </a:r>
            <a:r>
              <a:rPr lang="en-US" dirty="0" err="1" smtClean="0"/>
              <a:t>macOS</a:t>
            </a:r>
            <a:r>
              <a:rPr lang="en-US" dirty="0" smtClean="0"/>
              <a:t> (formerly OS X). A version is also available for Windows 10.</a:t>
            </a:r>
            <a:endParaRPr lang="en-US" dirty="0"/>
          </a:p>
        </p:txBody>
      </p:sp>
      <p:sp>
        <p:nvSpPr>
          <p:cNvPr id="6" name="TextBox 5"/>
          <p:cNvSpPr txBox="1"/>
          <p:nvPr/>
        </p:nvSpPr>
        <p:spPr>
          <a:xfrm>
            <a:off x="79515" y="4478413"/>
            <a:ext cx="5063986" cy="923330"/>
          </a:xfrm>
          <a:prstGeom prst="rect">
            <a:avLst/>
          </a:prstGeom>
          <a:noFill/>
        </p:spPr>
        <p:txBody>
          <a:bodyPr wrap="square" rtlCol="0">
            <a:spAutoFit/>
          </a:bodyPr>
          <a:lstStyle/>
          <a:p>
            <a:r>
              <a:rPr lang="en-US" dirty="0" smtClean="0"/>
              <a:t>However, since we are on Windows, we will use </a:t>
            </a:r>
            <a:r>
              <a:rPr lang="en-US" dirty="0" err="1" smtClean="0">
                <a:solidFill>
                  <a:srgbClr val="FF0000"/>
                </a:solidFill>
              </a:rPr>
              <a:t>git</a:t>
            </a:r>
            <a:r>
              <a:rPr lang="en-US" dirty="0" smtClean="0">
                <a:solidFill>
                  <a:srgbClr val="FF0000"/>
                </a:solidFill>
              </a:rPr>
              <a:t>-bash</a:t>
            </a:r>
            <a:r>
              <a:rPr lang="en-US" dirty="0" smtClean="0"/>
              <a:t> to practice. Later, we will use it to login to our Linux robots.</a:t>
            </a:r>
          </a:p>
        </p:txBody>
      </p:sp>
    </p:spTree>
    <p:extLst>
      <p:ext uri="{BB962C8B-B14F-4D97-AF65-F5344CB8AC3E}">
        <p14:creationId xmlns:p14="http://schemas.microsoft.com/office/powerpoint/2010/main" val="314961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881743" y="344488"/>
            <a:ext cx="7894864"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Rectangle 5"/>
          <p:cNvSpPr>
            <a:spLocks noChangeArrowheads="1"/>
          </p:cNvSpPr>
          <p:nvPr/>
        </p:nvSpPr>
        <p:spPr bwMode="auto">
          <a:xfrm>
            <a:off x="1232299" y="3960813"/>
            <a:ext cx="6611540"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FontTx/>
              <a:buChar char="–"/>
              <a:defRPr/>
            </a:pPr>
            <a:r>
              <a:rPr lang="en-US" sz="2000" dirty="0">
                <a:solidFill>
                  <a:srgbClr val="000000"/>
                </a:solidFill>
                <a:cs typeface="Arial" pitchFamily="34" charset="0"/>
              </a:rPr>
              <a:t>Three Common Linux Commands: </a:t>
            </a:r>
            <a:r>
              <a:rPr lang="en-US" sz="2000" b="1" dirty="0" err="1">
                <a:solidFill>
                  <a:srgbClr val="000000"/>
                </a:solidFill>
                <a:cs typeface="Arial" pitchFamily="34" charset="0"/>
              </a:rPr>
              <a:t>pwd</a:t>
            </a:r>
            <a:r>
              <a:rPr lang="en-US" sz="2000" dirty="0">
                <a:solidFill>
                  <a:srgbClr val="000000"/>
                </a:solidFill>
                <a:cs typeface="Arial" pitchFamily="34" charset="0"/>
              </a:rPr>
              <a:t>,  </a:t>
            </a:r>
            <a:r>
              <a:rPr lang="en-US" sz="2000" b="1" dirty="0" err="1">
                <a:solidFill>
                  <a:srgbClr val="000000"/>
                </a:solidFill>
                <a:cs typeface="Arial" pitchFamily="34" charset="0"/>
              </a:rPr>
              <a:t>ls</a:t>
            </a:r>
            <a:r>
              <a:rPr lang="en-US" sz="2000" b="1" dirty="0">
                <a:solidFill>
                  <a:srgbClr val="000000"/>
                </a:solidFill>
                <a:cs typeface="Arial" pitchFamily="34" charset="0"/>
              </a:rPr>
              <a:t> </a:t>
            </a:r>
            <a:r>
              <a:rPr lang="en-US" sz="2000" dirty="0">
                <a:solidFill>
                  <a:srgbClr val="000000"/>
                </a:solidFill>
                <a:cs typeface="Arial" pitchFamily="34" charset="0"/>
              </a:rPr>
              <a:t>and</a:t>
            </a:r>
            <a:r>
              <a:rPr lang="en-US" sz="2000" b="1" dirty="0">
                <a:solidFill>
                  <a:srgbClr val="000000"/>
                </a:solidFill>
                <a:cs typeface="Arial" pitchFamily="34" charset="0"/>
              </a:rPr>
              <a:t> cd</a:t>
            </a:r>
          </a:p>
          <a:p>
            <a:pPr marL="1143000" lvl="2" indent="-228600">
              <a:spcBef>
                <a:spcPct val="20000"/>
              </a:spcBef>
              <a:buFontTx/>
              <a:buChar char="•"/>
              <a:defRPr/>
            </a:pPr>
            <a:r>
              <a:rPr lang="en-US" b="1" dirty="0" err="1">
                <a:cs typeface="Arial" pitchFamily="34" charset="0"/>
              </a:rPr>
              <a:t>pwd</a:t>
            </a:r>
            <a:r>
              <a:rPr lang="en-US" dirty="0">
                <a:solidFill>
                  <a:srgbClr val="FF0000"/>
                </a:solidFill>
                <a:cs typeface="Arial" pitchFamily="34" charset="0"/>
              </a:rPr>
              <a:t> – identifies the current path or directory</a:t>
            </a:r>
          </a:p>
          <a:p>
            <a:pPr marL="1143000" lvl="2" indent="-228600">
              <a:spcBef>
                <a:spcPct val="20000"/>
              </a:spcBef>
              <a:buFontTx/>
              <a:buChar char="•"/>
              <a:defRPr/>
            </a:pPr>
            <a:r>
              <a:rPr lang="en-US" b="1" dirty="0" err="1">
                <a:cs typeface="Arial" pitchFamily="34" charset="0"/>
              </a:rPr>
              <a:t>ls</a:t>
            </a:r>
            <a:r>
              <a:rPr lang="en-US" b="1" dirty="0">
                <a:cs typeface="Arial" pitchFamily="34" charset="0"/>
              </a:rPr>
              <a:t> </a:t>
            </a:r>
            <a:r>
              <a:rPr lang="en-US" dirty="0">
                <a:cs typeface="Arial" pitchFamily="34" charset="0"/>
              </a:rPr>
              <a:t>– </a:t>
            </a:r>
            <a:r>
              <a:rPr lang="en-US" dirty="0">
                <a:solidFill>
                  <a:srgbClr val="FF0000"/>
                </a:solidFill>
                <a:cs typeface="Arial" pitchFamily="34" charset="0"/>
              </a:rPr>
              <a:t>list the files and folders in the current directory</a:t>
            </a:r>
          </a:p>
          <a:p>
            <a:pPr marL="1143000" lvl="2" indent="-228600">
              <a:spcBef>
                <a:spcPct val="20000"/>
              </a:spcBef>
              <a:buFontTx/>
              <a:buChar char="•"/>
              <a:defRPr/>
            </a:pPr>
            <a:r>
              <a:rPr lang="en-US" b="1" dirty="0">
                <a:cs typeface="Arial" pitchFamily="34" charset="0"/>
              </a:rPr>
              <a:t>cd</a:t>
            </a:r>
            <a:r>
              <a:rPr lang="en-US" dirty="0">
                <a:solidFill>
                  <a:srgbClr val="FF0000"/>
                </a:solidFill>
                <a:cs typeface="Arial" pitchFamily="34" charset="0"/>
              </a:rPr>
              <a:t> </a:t>
            </a:r>
            <a:r>
              <a:rPr lang="en-US" i="1" dirty="0">
                <a:cs typeface="Arial" pitchFamily="34" charset="0"/>
              </a:rPr>
              <a:t>path</a:t>
            </a:r>
            <a:r>
              <a:rPr lang="en-US" dirty="0">
                <a:solidFill>
                  <a:srgbClr val="FF0000"/>
                </a:solidFill>
                <a:cs typeface="Arial" pitchFamily="34" charset="0"/>
              </a:rPr>
              <a:t> - move to the defined path (change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(move up one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 move up two directories)</a:t>
            </a:r>
            <a:endParaRPr lang="en-US" sz="1400" dirty="0">
              <a:cs typeface="Arial" pitchFamily="34" charset="0"/>
            </a:endParaRPr>
          </a:p>
          <a:p>
            <a:pPr lvl="1">
              <a:spcBef>
                <a:spcPct val="20000"/>
              </a:spcBef>
              <a:defRPr/>
            </a:pPr>
            <a:endParaRPr lang="en-US" dirty="0">
              <a:solidFill>
                <a:srgbClr val="FF0000"/>
              </a:solidFill>
            </a:endParaRPr>
          </a:p>
          <a:p>
            <a:pPr lvl="2">
              <a:spcBef>
                <a:spcPct val="20000"/>
              </a:spcBef>
              <a:defRPr/>
            </a:pPr>
            <a:endParaRPr lang="en-US" dirty="0">
              <a:solidFill>
                <a:srgbClr val="FF0000"/>
              </a:solidFill>
            </a:endParaRPr>
          </a:p>
          <a:p>
            <a:pPr marL="1143000" lvl="2" indent="-228600">
              <a:spcBef>
                <a:spcPct val="20000"/>
              </a:spcBef>
              <a:buFontTx/>
              <a:buChar char="•"/>
              <a:defRPr/>
            </a:pPr>
            <a:endParaRPr lang="en-US" dirty="0">
              <a:solidFill>
                <a:srgbClr val="FF0000"/>
              </a:solidFill>
            </a:endParaRPr>
          </a:p>
        </p:txBody>
      </p:sp>
      <p:pic>
        <p:nvPicPr>
          <p:cNvPr id="44036" name="Picture 5"/>
          <p:cNvPicPr>
            <a:picLocks noChangeAspect="1"/>
          </p:cNvPicPr>
          <p:nvPr/>
        </p:nvPicPr>
        <p:blipFill>
          <a:blip r:embed="rId2">
            <a:extLst>
              <a:ext uri="{28A0092B-C50C-407E-A947-70E740481C1C}">
                <a14:useLocalDpi xmlns:a14="http://schemas.microsoft.com/office/drawing/2010/main" val="0"/>
              </a:ext>
            </a:extLst>
          </a:blip>
          <a:srcRect b="53053"/>
          <a:stretch>
            <a:fillRect/>
          </a:stretch>
        </p:blipFill>
        <p:spPr bwMode="auto">
          <a:xfrm>
            <a:off x="1746647" y="1331459"/>
            <a:ext cx="5850731"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50127" y="5991922"/>
            <a:ext cx="7947102" cy="73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Go ahead and open up </a:t>
            </a:r>
            <a:r>
              <a:rPr lang="en-US" sz="2000" dirty="0" err="1" smtClean="0"/>
              <a:t>gitbash</a:t>
            </a:r>
            <a:r>
              <a:rPr lang="en-US" sz="2000" dirty="0" smtClean="0"/>
              <a:t> and follow along … after this lesson I will consider you an expert!</a:t>
            </a:r>
            <a:endParaRPr lang="en-US" sz="2000" dirty="0"/>
          </a:p>
        </p:txBody>
      </p:sp>
    </p:spTree>
    <p:extLst>
      <p:ext uri="{BB962C8B-B14F-4D97-AF65-F5344CB8AC3E}">
        <p14:creationId xmlns:p14="http://schemas.microsoft.com/office/powerpoint/2010/main" val="2646740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1114</Words>
  <Application>Microsoft Office PowerPoint</Application>
  <PresentationFormat>On-screen Show (4:3)</PresentationFormat>
  <Paragraphs>160</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Overview</vt:lpstr>
      <vt:lpstr>What is Linux? Linux + GNU Utilities = Free Unix</vt:lpstr>
      <vt:lpstr>What is Linux?</vt:lpstr>
      <vt:lpstr>Linux Has Many Distributions</vt:lpstr>
      <vt:lpstr>Let the Linux Intro Begin!</vt:lpstr>
      <vt:lpstr>The Linux File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DANGER</vt:lpstr>
      <vt:lpstr>htop (only on linux)</vt:lpstr>
      <vt:lpstr>pico (only on liux)</vt:lpstr>
      <vt:lpstr>Your Turn</vt:lpstr>
      <vt:lpstr>Backups</vt:lpstr>
      <vt:lpstr>PowerPoint Presentation</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Walchko, Kevin J Maj USAF USAFA USAFA/DFEC</dc:creator>
  <cp:lastModifiedBy>Test!!</cp:lastModifiedBy>
  <cp:revision>21</cp:revision>
  <dcterms:created xsi:type="dcterms:W3CDTF">2017-06-26T16:44:09Z</dcterms:created>
  <dcterms:modified xsi:type="dcterms:W3CDTF">2017-12-11T17:42:11Z</dcterms:modified>
</cp:coreProperties>
</file>