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7" r:id="rId5"/>
    <p:sldId id="282" r:id="rId6"/>
    <p:sldId id="288" r:id="rId7"/>
    <p:sldId id="292" r:id="rId8"/>
    <p:sldId id="291" r:id="rId9"/>
    <p:sldId id="290" r:id="rId10"/>
    <p:sldId id="276" r:id="rId11"/>
    <p:sldId id="277" r:id="rId12"/>
    <p:sldId id="289" r:id="rId13"/>
    <p:sldId id="280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 autoAdjust="0"/>
    <p:restoredTop sz="94958" autoAdjust="0"/>
  </p:normalViewPr>
  <p:slideViewPr>
    <p:cSldViewPr>
      <p:cViewPr>
        <p:scale>
          <a:sx n="90" d="100"/>
          <a:sy n="90" d="100"/>
        </p:scale>
        <p:origin x="-510" y="-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4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5D31F-5FE0-436F-AD8C-41F419C1E8AC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07225-0E50-459C-83B6-C708BE18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17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6FAC170C-7554-497D-86C4-5E6B22619EE5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DB30F-C7B8-44CD-B859-5B727D581C7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29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Answer</a:t>
            </a:r>
            <a:r>
              <a:rPr lang="en-US" baseline="0" smtClean="0"/>
              <a:t> is 0.691908</a:t>
            </a:r>
          </a:p>
          <a:p>
            <a:r>
              <a:rPr lang="en-US" baseline="0" smtClean="0"/>
              <a:t>Emphasize that you CAN’T interpolate if data is tabular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4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Answer</a:t>
            </a:r>
            <a:r>
              <a:rPr lang="en-US" baseline="0" smtClean="0"/>
              <a:t> is 0.691908</a:t>
            </a:r>
          </a:p>
          <a:p>
            <a:r>
              <a:rPr lang="en-US" baseline="0" smtClean="0"/>
              <a:t>Emphasize that you CAN’T interpolate if data is tabular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4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70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Try these</a:t>
            </a:r>
            <a:r>
              <a:rPr lang="en-US" baseline="0" smtClean="0"/>
              <a:t> cold before next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67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Ask about midpoint</a:t>
            </a:r>
            <a:r>
              <a:rPr lang="en-US" baseline="0" smtClean="0"/>
              <a:t> on second problem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67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</p:spTree>
    <p:extLst>
      <p:ext uri="{BB962C8B-B14F-4D97-AF65-F5344CB8AC3E}">
        <p14:creationId xmlns:p14="http://schemas.microsoft.com/office/powerpoint/2010/main" val="378475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911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 userDrawn="1"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 userDrawn="1"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1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17.jpeg"/><Relationship Id="rId4" Type="http://schemas.openxmlformats.org/officeDocument/2006/relationships/image" Target="../media/image16.jpe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9774" y="91543"/>
            <a:ext cx="6781800" cy="1143000"/>
          </a:xfrm>
          <a:noFill/>
        </p:spPr>
        <p:txBody>
          <a:bodyPr/>
          <a:lstStyle/>
          <a:p>
            <a:r>
              <a:rPr lang="en-US" smtClean="0">
                <a:solidFill>
                  <a:srgbClr val="003399"/>
                </a:solidFill>
                <a:latin typeface="Verdana" pitchFamily="34" charset="0"/>
              </a:rPr>
              <a:t>Math 152 </a:t>
            </a:r>
            <a:r>
              <a:rPr lang="en-US" dirty="0" smtClean="0">
                <a:solidFill>
                  <a:srgbClr val="003399"/>
                </a:solidFill>
                <a:latin typeface="Verdana" pitchFamily="34" charset="0"/>
              </a:rPr>
              <a:t>– </a:t>
            </a:r>
            <a:r>
              <a:rPr lang="en-US" smtClean="0">
                <a:solidFill>
                  <a:srgbClr val="003399"/>
                </a:solidFill>
                <a:latin typeface="Verdana" pitchFamily="34" charset="0"/>
              </a:rPr>
              <a:t>Lesson 2 </a:t>
            </a:r>
            <a:endParaRPr lang="en-US" dirty="0" smtClean="0">
              <a:solidFill>
                <a:srgbClr val="003399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190392"/>
              </p:ext>
            </p:extLst>
          </p:nvPr>
        </p:nvGraphicFramePr>
        <p:xfrm>
          <a:off x="304800" y="1668780"/>
          <a:ext cx="8610601" cy="1676400"/>
        </p:xfrm>
        <a:graphic>
          <a:graphicData uri="http://schemas.openxmlformats.org/drawingml/2006/table">
            <a:tbl>
              <a:tblPr firstRow="1" bandRow="1"/>
              <a:tblGrid>
                <a:gridCol w="1143000"/>
                <a:gridCol w="3581400"/>
                <a:gridCol w="1600200"/>
                <a:gridCol w="2286001"/>
              </a:tblGrid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Lesson</a:t>
                      </a:r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Topic</a:t>
                      </a:r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Reading</a:t>
                      </a:r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Homework</a:t>
                      </a:r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Antiderivatives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4.9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23,25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M2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Areas &amp; Distances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5.1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2,13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Definite Integral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5,8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228600" y="2514600"/>
            <a:ext cx="8763000" cy="457200"/>
          </a:xfrm>
          <a:prstGeom prst="roundRect">
            <a:avLst/>
          </a:prstGeom>
          <a:solidFill>
            <a:srgbClr val="9BBB59">
              <a:alpha val="3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756960"/>
              </p:ext>
            </p:extLst>
          </p:nvPr>
        </p:nvGraphicFramePr>
        <p:xfrm>
          <a:off x="304800" y="4417367"/>
          <a:ext cx="4678680" cy="16764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97280"/>
                <a:gridCol w="3581400"/>
              </a:tblGrid>
              <a:tr h="4191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/>
                        <a:t>Upcoming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Suspenses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b="0" dirty="0" smtClean="0">
                          <a:solidFill>
                            <a:schemeClr val="dk1"/>
                          </a:solidFill>
                        </a:rPr>
                        <a:t>25</a:t>
                      </a:r>
                      <a:r>
                        <a:rPr lang="en-US" sz="2000" b="0" baseline="0" dirty="0" smtClean="0">
                          <a:solidFill>
                            <a:schemeClr val="dk1"/>
                          </a:solidFill>
                        </a:rPr>
                        <a:t> Aug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 smtClean="0"/>
                        <a:t>Derivative Review (</a:t>
                      </a:r>
                      <a:r>
                        <a:rPr lang="en-US" sz="2000" dirty="0" err="1" smtClean="0"/>
                        <a:t>WeBWorK</a:t>
                      </a:r>
                      <a:r>
                        <a:rPr lang="en-US" sz="2000" dirty="0" smtClean="0"/>
                        <a:t>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27</a:t>
                      </a:r>
                      <a:r>
                        <a:rPr lang="en-US" sz="2000" baseline="0" dirty="0" smtClean="0"/>
                        <a:t> Aug</a:t>
                      </a:r>
                      <a:endParaRPr 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FSPA  #1 (</a:t>
                      </a:r>
                      <a:r>
                        <a:rPr lang="en-US" sz="2000" dirty="0" err="1" smtClean="0"/>
                        <a:t>WeBWorK</a:t>
                      </a:r>
                      <a:r>
                        <a:rPr lang="en-US" sz="2000" dirty="0" smtClean="0"/>
                        <a:t>)</a:t>
                      </a:r>
                      <a:endParaRPr 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mtClean="0">
                          <a:solidFill>
                            <a:schemeClr val="dk1"/>
                          </a:solidFill>
                        </a:rPr>
                        <a:t>27</a:t>
                      </a:r>
                      <a:r>
                        <a:rPr lang="en-US" sz="2000" b="0" baseline="0" smtClean="0">
                          <a:solidFill>
                            <a:schemeClr val="dk1"/>
                          </a:solidFill>
                        </a:rPr>
                        <a:t> Aug</a:t>
                      </a:r>
                      <a:endParaRPr 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FSQ #1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12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Seat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219201"/>
                <a:ext cx="9144000" cy="4343399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q"/>
                </a:pPr>
                <a:r>
                  <a:rPr lang="en-US" sz="2600" dirty="0"/>
                  <a:t>If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6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6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sz="2600" i="1">
                            <a:latin typeface="Cambria Math"/>
                          </a:rPr>
                          <m:t>7</m:t>
                        </m:r>
                      </m:sup>
                      <m:e>
                        <m:r>
                          <a:rPr lang="en-US" sz="2600" i="1">
                            <a:latin typeface="Cambria Math"/>
                          </a:rPr>
                          <m:t>2</m:t>
                        </m:r>
                        <m:r>
                          <a:rPr lang="en-US" sz="2600" i="1">
                            <a:latin typeface="Cambria Math"/>
                          </a:rPr>
                          <m:t>𝑓</m:t>
                        </m:r>
                        <m:r>
                          <a:rPr lang="en-US" sz="2600" i="1">
                            <a:latin typeface="Cambria Math"/>
                          </a:rPr>
                          <m:t>(</m:t>
                        </m:r>
                        <m:r>
                          <a:rPr lang="en-US" sz="2600" i="1">
                            <a:latin typeface="Cambria Math"/>
                          </a:rPr>
                          <m:t>𝑥</m:t>
                        </m:r>
                        <m:r>
                          <a:rPr lang="en-US" sz="26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600" i="1">
                        <a:latin typeface="Cambria Math"/>
                      </a:rPr>
                      <m:t>𝑑𝑥</m:t>
                    </m:r>
                    <m:r>
                      <a:rPr lang="en-US" sz="2600" i="1">
                        <a:latin typeface="Cambria Math"/>
                      </a:rPr>
                      <m:t>=14</m:t>
                    </m:r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6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600" i="1">
                            <a:latin typeface="Cambria Math"/>
                          </a:rPr>
                          <m:t>5</m:t>
                        </m:r>
                      </m:sub>
                      <m:sup>
                        <m:r>
                          <a:rPr lang="en-US" sz="2600" i="1">
                            <a:latin typeface="Cambria Math"/>
                          </a:rPr>
                          <m:t>7</m:t>
                        </m:r>
                      </m:sup>
                      <m:e>
                        <m:r>
                          <a:rPr lang="en-US" sz="2600" i="1">
                            <a:latin typeface="Cambria Math"/>
                          </a:rPr>
                          <m:t>𝑓</m:t>
                        </m:r>
                        <m:r>
                          <a:rPr lang="en-US" sz="2600" i="1">
                            <a:latin typeface="Cambria Math"/>
                          </a:rPr>
                          <m:t>(</m:t>
                        </m:r>
                        <m:r>
                          <a:rPr lang="en-US" sz="2600" i="1">
                            <a:latin typeface="Cambria Math"/>
                          </a:rPr>
                          <m:t>𝑥</m:t>
                        </m:r>
                        <m:r>
                          <a:rPr lang="en-US" sz="26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600" i="1">
                        <a:latin typeface="Cambria Math"/>
                      </a:rPr>
                      <m:t>𝑑𝑥</m:t>
                    </m:r>
                    <m:r>
                      <a:rPr lang="en-US" sz="2600" i="1">
                        <a:latin typeface="Cambria Math"/>
                      </a:rPr>
                      <m:t>=3</m:t>
                    </m:r>
                  </m:oMath>
                </a14:m>
                <a:r>
                  <a:rPr lang="en-US" sz="2600" dirty="0"/>
                  <a:t>, what is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6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6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sz="2600" i="1">
                            <a:latin typeface="Cambria Math"/>
                          </a:rPr>
                          <m:t>5</m:t>
                        </m:r>
                      </m:sup>
                      <m:e>
                        <m:r>
                          <a:rPr lang="en-US" sz="2600" i="1">
                            <a:latin typeface="Cambria Math"/>
                          </a:rPr>
                          <m:t>𝑓</m:t>
                        </m:r>
                        <m:r>
                          <a:rPr lang="en-US" sz="2600" i="1">
                            <a:latin typeface="Cambria Math"/>
                          </a:rPr>
                          <m:t>(</m:t>
                        </m:r>
                        <m:r>
                          <a:rPr lang="en-US" sz="2600" i="1">
                            <a:latin typeface="Cambria Math"/>
                          </a:rPr>
                          <m:t>𝑥</m:t>
                        </m:r>
                        <m:r>
                          <a:rPr lang="en-US" sz="26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600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sz="2600" dirty="0" smtClean="0"/>
                  <a:t>?</a:t>
                </a:r>
              </a:p>
              <a:p>
                <a:pPr marL="0" indent="0">
                  <a:buNone/>
                </a:pPr>
                <a:endParaRPr lang="en-US" sz="2600" dirty="0" smtClean="0"/>
              </a:p>
              <a:p>
                <a:pPr>
                  <a:buFont typeface="Wingdings" pitchFamily="2" charset="2"/>
                  <a:buChar char="q"/>
                </a:pPr>
                <a:r>
                  <a:rPr lang="en-US" sz="2600" dirty="0" smtClean="0"/>
                  <a:t>Write the equation below as a single integral of the form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6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sz="2600" b="0" i="1" smtClean="0">
                            <a:latin typeface="Cambria Math"/>
                          </a:rPr>
                          <m:t>𝑏</m:t>
                        </m:r>
                      </m:sup>
                      <m:e>
                        <m:r>
                          <a:rPr lang="en-US" sz="2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6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600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600" dirty="0" smtClean="0"/>
                  <a:t>:</a:t>
                </a:r>
                <a:endParaRPr lang="en-US" sz="26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6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/>
                            </a:rPr>
                            <m:t>2</m:t>
                          </m:r>
                        </m:sup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sz="26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/>
                            </a:rPr>
                            <m:t>5</m:t>
                          </m:r>
                        </m:sup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6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sz="26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6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600" dirty="0" smtClean="0"/>
              </a:p>
              <a:p>
                <a:pPr marL="0" indent="0">
                  <a:buNone/>
                </a:pPr>
                <a:endParaRPr lang="en-US" sz="2600" dirty="0"/>
              </a:p>
              <a:p>
                <a:pPr>
                  <a:buFont typeface="Wingdings" pitchFamily="2" charset="2"/>
                  <a:buChar char="q"/>
                </a:pPr>
                <a:r>
                  <a:rPr lang="en-US" sz="2600" dirty="0" smtClean="0"/>
                  <a:t>Use the table to estimate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6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6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600" i="1">
                            <a:latin typeface="Cambria Math"/>
                          </a:rPr>
                          <m:t>1</m:t>
                        </m:r>
                        <m:r>
                          <a:rPr lang="en-US" sz="2600" b="0" i="1" smtClean="0">
                            <a:latin typeface="Cambria Math"/>
                          </a:rPr>
                          <m:t>2</m:t>
                        </m:r>
                      </m:sup>
                      <m:e>
                        <m:r>
                          <a:rPr lang="en-US" sz="26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600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sz="2600" dirty="0"/>
              </a:p>
              <a:p>
                <a:pPr>
                  <a:buFont typeface="Wingdings" pitchFamily="2" charset="2"/>
                  <a:buChar char="q"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19201"/>
                <a:ext cx="9144000" cy="4343399"/>
              </a:xfrm>
              <a:blipFill rotWithShape="1">
                <a:blip r:embed="rId3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488518"/>
              </p:ext>
            </p:extLst>
          </p:nvPr>
        </p:nvGraphicFramePr>
        <p:xfrm>
          <a:off x="1905000" y="5562600"/>
          <a:ext cx="50292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  <a:gridCol w="838200"/>
                <a:gridCol w="838200"/>
                <a:gridCol w="838200"/>
                <a:gridCol w="838200"/>
              </a:tblGrid>
              <a:tr h="21336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mbria Math" pitchFamily="18" charset="0"/>
                          <a:ea typeface="Cambria Math" pitchFamily="18" charset="0"/>
                        </a:rPr>
                        <a:t>x</a:t>
                      </a:r>
                      <a:endParaRPr lang="en-US" i="1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mbria Math" pitchFamily="18" charset="0"/>
                          <a:ea typeface="Cambria Math" pitchFamily="18" charset="0"/>
                        </a:rPr>
                        <a:t>f(x)</a:t>
                      </a:r>
                      <a:endParaRPr lang="en-US" i="1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99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28600" y="2209800"/>
            <a:ext cx="8684278" cy="2133600"/>
            <a:chOff x="228600" y="2286000"/>
            <a:chExt cx="8684278" cy="2133600"/>
          </a:xfrm>
        </p:grpSpPr>
        <p:grpSp>
          <p:nvGrpSpPr>
            <p:cNvPr id="11" name="Group 10"/>
            <p:cNvGrpSpPr/>
            <p:nvPr/>
          </p:nvGrpSpPr>
          <p:grpSpPr>
            <a:xfrm>
              <a:off x="228600" y="2332261"/>
              <a:ext cx="1996441" cy="2087339"/>
              <a:chOff x="6766559" y="1295400"/>
              <a:chExt cx="1996441" cy="2087339"/>
            </a:xfrm>
          </p:grpSpPr>
          <p:pic>
            <p:nvPicPr>
              <p:cNvPr id="4" name="Picture 4" descr="05p360c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1800" y="1295400"/>
                <a:ext cx="1981200" cy="20796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6766559" y="3074962"/>
                <a:ext cx="68580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400" b="1" dirty="0">
                  <a:cs typeface="Arial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286000" y="2362200"/>
              <a:ext cx="4348609" cy="1987738"/>
              <a:chOff x="2286000" y="2362200"/>
              <a:chExt cx="4348609" cy="1987738"/>
            </a:xfrm>
          </p:grpSpPr>
          <p:pic>
            <p:nvPicPr>
              <p:cNvPr id="5" name="Picture 4" descr="05p360d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2362200"/>
                <a:ext cx="4348609" cy="19877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3129280" y="4120494"/>
                <a:ext cx="457200" cy="1828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400" b="1" dirty="0">
                  <a:cs typeface="Arial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410200" y="4135193"/>
                <a:ext cx="457200" cy="1828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400" b="1" dirty="0">
                  <a:cs typeface="Arial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010400" y="2286000"/>
              <a:ext cx="1902478" cy="2087339"/>
              <a:chOff x="7010400" y="2286000"/>
              <a:chExt cx="1902478" cy="2087339"/>
            </a:xfrm>
          </p:grpSpPr>
          <p:pic>
            <p:nvPicPr>
              <p:cNvPr id="12" name="Picture 4" descr="05p361a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10400" y="2286000"/>
                <a:ext cx="1902478" cy="2087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7010400" y="4190459"/>
                <a:ext cx="548640" cy="1828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400" b="1" dirty="0">
                  <a:cs typeface="Arial" pitchFamily="34" charset="0"/>
                </a:endParaRPr>
              </a:p>
            </p:txBody>
          </p:sp>
        </p:grp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57199"/>
          </a:xfrm>
        </p:spPr>
        <p:txBody>
          <a:bodyPr/>
          <a:lstStyle/>
          <a:p>
            <a:r>
              <a:rPr lang="en-US" sz="2000" dirty="0"/>
              <a:t>Use rectangles to estimate the area under the </a:t>
            </a:r>
            <a:r>
              <a:rPr lang="en-US" sz="2000" dirty="0" smtClean="0"/>
              <a:t>parabola y </a:t>
            </a:r>
            <a:r>
              <a:rPr lang="en-US" sz="2000" dirty="0"/>
              <a:t>= x</a:t>
            </a:r>
            <a:r>
              <a:rPr lang="en-US" sz="2000" baseline="30000" dirty="0"/>
              <a:t>2</a:t>
            </a:r>
            <a:r>
              <a:rPr lang="en-US" sz="2000" dirty="0"/>
              <a:t> from 0 to </a:t>
            </a:r>
            <a:r>
              <a:rPr lang="en-US" sz="2000" dirty="0" smtClean="0"/>
              <a:t>1.</a:t>
            </a:r>
            <a:endParaRPr lang="en-US" sz="20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 algn="ctr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Estimating Area </a:t>
            </a:r>
            <a:r>
              <a:rPr lang="en-US" dirty="0" smtClean="0"/>
              <a:t>Under a Curve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5019" y="4315236"/>
                <a:ext cx="5531643" cy="561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𝑅𝐻𝑆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+</m:t>
                    </m:r>
                    <m:r>
                      <a:rPr lang="en-US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=0.46875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9" y="4315236"/>
                <a:ext cx="5531643" cy="561564"/>
              </a:xfrm>
              <a:prstGeom prst="rect">
                <a:avLst/>
              </a:prstGeom>
              <a:blipFill rotWithShape="1">
                <a:blip r:embed="rId6"/>
                <a:stretch>
                  <a:fillRect b="-5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6200" y="5153436"/>
                <a:ext cx="5565306" cy="561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𝐿𝐻𝑆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+</m:t>
                    </m:r>
                    <m:r>
                      <a:rPr lang="en-US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=0.21875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5153436"/>
                <a:ext cx="5565306" cy="561564"/>
              </a:xfrm>
              <a:prstGeom prst="rect">
                <a:avLst/>
              </a:prstGeom>
              <a:blipFill rotWithShape="1">
                <a:blip r:embed="rId7"/>
                <a:stretch>
                  <a:fillRect b="-4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994520" y="4267200"/>
                <a:ext cx="3040128" cy="1772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4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520" y="4267200"/>
                <a:ext cx="3040128" cy="177260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8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Midpoint Rule</a:t>
            </a:r>
            <a:endParaRPr lang="en-US" dirty="0"/>
          </a:p>
        </p:txBody>
      </p:sp>
      <p:pic>
        <p:nvPicPr>
          <p:cNvPr id="4" name="Picture 4" descr="05p378b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65"/>
          <a:stretch/>
        </p:blipFill>
        <p:spPr bwMode="auto">
          <a:xfrm>
            <a:off x="4434219" y="2011326"/>
            <a:ext cx="4557381" cy="4084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57177" y="1600200"/>
                <a:ext cx="2025363" cy="1268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177" y="1600200"/>
                <a:ext cx="2025363" cy="12685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3048000"/>
                <a:ext cx="2967864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48000"/>
                <a:ext cx="2967864" cy="89896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0697492"/>
                  </p:ext>
                </p:extLst>
              </p:nvPr>
            </p:nvGraphicFramePr>
            <p:xfrm>
              <a:off x="152400" y="4419600"/>
              <a:ext cx="4419600" cy="97771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736600"/>
                    <a:gridCol w="736600"/>
                    <a:gridCol w="736600"/>
                    <a:gridCol w="736600"/>
                    <a:gridCol w="736600"/>
                    <a:gridCol w="736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1.1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1.3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1.5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1.7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1.9</a:t>
                          </a:r>
                          <a:endParaRPr lang="en-US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𝒇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8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mtClean="0"/>
                            <a:t>)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1.1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1.3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1.5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1.7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1.9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0697492"/>
                  </p:ext>
                </p:extLst>
              </p:nvPr>
            </p:nvGraphicFramePr>
            <p:xfrm>
              <a:off x="152400" y="4419600"/>
              <a:ext cx="4419600" cy="97771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736600"/>
                    <a:gridCol w="736600"/>
                    <a:gridCol w="736600"/>
                    <a:gridCol w="736600"/>
                    <a:gridCol w="736600"/>
                    <a:gridCol w="736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t="-8197" r="-499174" b="-163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1.1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1.3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1.5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1.7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1.9</a:t>
                          </a:r>
                          <a:endParaRPr lang="en-US"/>
                        </a:p>
                      </a:txBody>
                      <a:tcPr anchor="ctr"/>
                    </a:tc>
                  </a:tr>
                  <a:tr h="6068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t="-66667" r="-499174" b="-1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100000" t="-66667" r="-399174" b="-1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200000" t="-66667" r="-299174" b="-1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302500" t="-66667" r="-201667" b="-1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399174" t="-66667" r="-100000" b="-1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499174" t="-66667" b="-101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8722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</p:spPr>
        <p:txBody>
          <a:bodyPr/>
          <a:lstStyle/>
          <a:p>
            <a:r>
              <a:rPr lang="en-US" dirty="0" smtClean="0"/>
              <a:t>C-5 on Takeoff Roll</a:t>
            </a:r>
            <a:endParaRPr lang="en-US" dirty="0"/>
          </a:p>
        </p:txBody>
      </p:sp>
      <p:pic>
        <p:nvPicPr>
          <p:cNvPr id="8" name="Picture 5" descr="c-5-DFST9803610_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6934200" cy="463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619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4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8077200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- </a:t>
            </a:r>
            <a:r>
              <a:rPr lang="en-US" altLang="en-US" sz="2400" dirty="0" smtClean="0"/>
              <a:t>Aircraft's velocity given by:</a:t>
            </a:r>
          </a:p>
        </p:txBody>
      </p:sp>
      <p:graphicFrame>
        <p:nvGraphicFramePr>
          <p:cNvPr id="3258" name="Group 18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43313785"/>
              </p:ext>
            </p:extLst>
          </p:nvPr>
        </p:nvGraphicFramePr>
        <p:xfrm>
          <a:off x="838200" y="1600200"/>
          <a:ext cx="6172200" cy="838200"/>
        </p:xfrm>
        <a:graphic>
          <a:graphicData uri="http://schemas.openxmlformats.org/drawingml/2006/table">
            <a:tbl>
              <a:tblPr/>
              <a:tblGrid>
                <a:gridCol w="1236663"/>
                <a:gridCol w="592137"/>
                <a:gridCol w="685800"/>
                <a:gridCol w="685800"/>
                <a:gridCol w="762000"/>
                <a:gridCol w="838200"/>
                <a:gridCol w="685800"/>
                <a:gridCol w="685800"/>
              </a:tblGrid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t, (sec)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14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28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35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v, 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/sec)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41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78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113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145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173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200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04" name="Rectangle 185"/>
          <p:cNvSpPr>
            <a:spLocks noChangeArrowheads="1"/>
          </p:cNvSpPr>
          <p:nvPr/>
        </p:nvSpPr>
        <p:spPr bwMode="auto">
          <a:xfrm>
            <a:off x="552893" y="2590800"/>
            <a:ext cx="8153400" cy="397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dirty="0"/>
              <a:t>-- Aircraft starts takeoff roll from the beginning of the runway</a:t>
            </a:r>
          </a:p>
          <a:p>
            <a:r>
              <a:rPr lang="en-US" altLang="en-US" dirty="0"/>
              <a:t>-- Runway is 5200 feet long</a:t>
            </a:r>
          </a:p>
          <a:p>
            <a:r>
              <a:rPr lang="en-US" altLang="en-US" dirty="0"/>
              <a:t>-- At 42 sec aircraft takes off</a:t>
            </a:r>
          </a:p>
          <a:p>
            <a:r>
              <a:rPr lang="en-US" altLang="en-US" dirty="0"/>
              <a:t>-- Aircraft velocity is increasing</a:t>
            </a:r>
          </a:p>
          <a:p>
            <a:endParaRPr lang="en-US" altLang="en-US" dirty="0"/>
          </a:p>
          <a:p>
            <a:r>
              <a:rPr lang="en-US" altLang="en-US" dirty="0"/>
              <a:t>Determine:</a:t>
            </a:r>
          </a:p>
          <a:p>
            <a:r>
              <a:rPr lang="en-US" altLang="en-US" dirty="0"/>
              <a:t>(a) Lower estimate for total distance traveled during first 42 seconds of the takeoff roll.</a:t>
            </a:r>
          </a:p>
          <a:p>
            <a:endParaRPr lang="en-US" altLang="en-US" dirty="0"/>
          </a:p>
          <a:p>
            <a:r>
              <a:rPr lang="en-US" altLang="en-US" dirty="0"/>
              <a:t>(b) Upper estimate for the total distance traveled during first 42 seconds of the takeoff roll.</a:t>
            </a:r>
          </a:p>
          <a:p>
            <a:endParaRPr lang="en-US" altLang="en-US" dirty="0"/>
          </a:p>
          <a:p>
            <a:r>
              <a:rPr lang="en-US" altLang="en-US" dirty="0"/>
              <a:t>(c) Did aircraft takeoff before reaching the end of the runway?</a:t>
            </a:r>
          </a:p>
          <a:p>
            <a:endParaRPr lang="en-US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</p:spPr>
        <p:txBody>
          <a:bodyPr/>
          <a:lstStyle/>
          <a:p>
            <a:r>
              <a:rPr lang="en-US" dirty="0" smtClean="0"/>
              <a:t>C-5 on Takeoff Roll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6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Riemann Sums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76600" y="1775904"/>
                <a:ext cx="2234971" cy="1268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800" b="0" i="1" baseline="30000" smtClean="0">
                                  <a:latin typeface="Cambria Math"/>
                                </a:rPr>
                                <m:t>∗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</m:sSubSup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775904"/>
                <a:ext cx="2234971" cy="12685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52401" y="3044456"/>
            <a:ext cx="769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/>
              <a:t>Regardless of which type of Riemann sum we use, we’ll get better estimate as we let the number of subintervals get larger. 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/>
              <a:t>How do we find the exact area under the curve?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5438" y="1332882"/>
            <a:ext cx="8762999" cy="457199"/>
          </a:xfrm>
        </p:spPr>
        <p:txBody>
          <a:bodyPr/>
          <a:lstStyle/>
          <a:p>
            <a:r>
              <a:rPr lang="en-US" sz="2000" dirty="0" smtClean="0"/>
              <a:t>The estimations we’ve seen are called Riemann Sums and take the form: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43000" y="4267199"/>
                <a:ext cx="3221715" cy="1436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𝑥</m:t>
                              </m:r>
                              <m:sPre>
                                <m:sPrePr>
                                  <m:ctrlPr>
                                    <a:rPr lang="en-US" sz="3200" b="0" i="1" smtClean="0">
                                      <a:latin typeface="Cambria Math"/>
                                    </a:rPr>
                                  </m:ctrlPr>
                                </m:sPrePr>
                                <m:sub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  <m:e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sPre>
                              <m:r>
                                <a:rPr lang="en-US" sz="3200" b="0" i="1" smtClean="0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267199"/>
                <a:ext cx="3221715" cy="14366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432416" y="4515246"/>
                <a:ext cx="2667000" cy="940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4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000" b="0" i="1" smtClean="0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sz="4000" b="0" i="1" smtClean="0">
                            <a:latin typeface="Cambria Math"/>
                          </a:rPr>
                          <m:t>𝑏</m:t>
                        </m:r>
                      </m:sup>
                      <m:e>
                        <m:r>
                          <a:rPr lang="en-US" sz="40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4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4000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416" y="4515246"/>
                <a:ext cx="2667000" cy="940579"/>
              </a:xfrm>
              <a:prstGeom prst="rect">
                <a:avLst/>
              </a:prstGeom>
              <a:blipFill rotWithShape="1">
                <a:blip r:embed="rId5"/>
                <a:stretch>
                  <a:fillRect l="-7991" b="-18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72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build="p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The </a:t>
                </a:r>
                <a:r>
                  <a:rPr lang="en-US" sz="2000" dirty="0" smtClean="0"/>
                  <a:t>area beneath a curve can </a:t>
                </a:r>
                <a:r>
                  <a:rPr lang="en-US" sz="2000" dirty="0"/>
                  <a:t>be </a:t>
                </a:r>
                <a:r>
                  <a:rPr lang="en-US" sz="2000" dirty="0" smtClean="0"/>
                  <a:t>			    approximated </a:t>
                </a:r>
                <a:r>
                  <a:rPr lang="en-US" sz="2000" dirty="0"/>
                  <a:t>to </a:t>
                </a:r>
                <a:r>
                  <a:rPr lang="en-US" sz="2000" dirty="0" smtClean="0"/>
                  <a:t>within any </a:t>
                </a:r>
                <a:r>
                  <a:rPr lang="en-US" sz="2000" dirty="0"/>
                  <a:t>desired </a:t>
                </a:r>
                <a:r>
                  <a:rPr lang="en-US" sz="2000" dirty="0" smtClean="0"/>
                  <a:t>				 degree </a:t>
                </a:r>
                <a:r>
                  <a:rPr lang="en-US" sz="2000" dirty="0"/>
                  <a:t>of </a:t>
                </a:r>
                <a:r>
                  <a:rPr lang="en-US" sz="2000" dirty="0" smtClean="0"/>
                  <a:t>accuracy by a Riemann </a:t>
                </a:r>
                <a:r>
                  <a:rPr lang="en-US" sz="2000" dirty="0"/>
                  <a:t>sum.</a:t>
                </a:r>
                <a:endParaRPr lang="en-US" sz="2000" dirty="0" smtClean="0"/>
              </a:p>
              <a:p>
                <a:endParaRPr lang="en-US" sz="2800" dirty="0"/>
              </a:p>
              <a:p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</m:oMath>
                </a14:m>
                <a:r>
                  <a:rPr lang="en-US" sz="2000" dirty="0" smtClean="0"/>
                  <a:t> is continuous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𝑎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r>
                  <a:rPr lang="en-US" sz="2000" dirty="0" smtClean="0"/>
                  <a:t>. The </a:t>
                </a:r>
                <a:r>
                  <a:rPr lang="en-US" sz="2400" b="1" i="1" dirty="0" smtClean="0"/>
                  <a:t>deﬁnite integral </a:t>
                </a:r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</m:oMath>
                </a14:m>
                <a:r>
                  <a:rPr lang="en-US" sz="20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r>
                  <a:rPr lang="en-US" sz="2000" dirty="0" smtClean="0"/>
                  <a:t> is written as</a:t>
                </a:r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 smtClean="0"/>
                  <a:t>The </a:t>
                </a:r>
                <a:r>
                  <a:rPr lang="en-US" sz="2400" b="1" i="1" dirty="0" smtClean="0"/>
                  <a:t>definite integral </a:t>
                </a:r>
                <a:r>
                  <a:rPr lang="en-US" sz="2000" dirty="0" smtClean="0"/>
                  <a:t>is </a:t>
                </a:r>
                <a:r>
                  <a:rPr lang="en-US" sz="2000" dirty="0"/>
                  <a:t>the limit of the left-hand or right-hand sums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subdivisions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𝑎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r>
                  <a:rPr lang="en-US" sz="2000" dirty="0"/>
                  <a:t> as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goes to infinity. </a:t>
                </a: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631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657600" y="321606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Differential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54609" y="4642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Integrand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657600" y="3378096"/>
                <a:ext cx="3641894" cy="1436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3200" b="0" i="1" smtClean="0">
                              <a:latin typeface="Cambria Math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𝑥</m:t>
                              </m:r>
                              <m:sPre>
                                <m:sPrePr>
                                  <m:ctrlPr>
                                    <a:rPr lang="en-US" sz="3200" b="0" i="1" smtClean="0">
                                      <a:latin typeface="Cambria Math"/>
                                    </a:rPr>
                                  </m:ctrlPr>
                                </m:sPrePr>
                                <m:sub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  <m:e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sPre>
                              <m:r>
                                <a:rPr lang="en-US" sz="3200" b="0" i="1" smtClean="0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378096"/>
                <a:ext cx="3641894" cy="14366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Definite Integral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868026" y="1371600"/>
            <a:ext cx="1215657" cy="1363540"/>
            <a:chOff x="3194244" y="2294060"/>
            <a:chExt cx="1983813" cy="1973140"/>
          </a:xfrm>
        </p:grpSpPr>
        <p:pic>
          <p:nvPicPr>
            <p:cNvPr id="9" name="Picture 8" descr="05p363a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989" b="11586"/>
            <a:stretch/>
          </p:blipFill>
          <p:spPr bwMode="auto">
            <a:xfrm>
              <a:off x="3200401" y="2294060"/>
              <a:ext cx="1977656" cy="1744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3194244" y="4038600"/>
              <a:ext cx="4572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05p363a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18" b="14051"/>
          <a:stretch/>
        </p:blipFill>
        <p:spPr bwMode="auto">
          <a:xfrm>
            <a:off x="7696200" y="1388409"/>
            <a:ext cx="1297182" cy="1171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 descr="05p363a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5" r="33310" b="13113"/>
          <a:stretch/>
        </p:blipFill>
        <p:spPr bwMode="auto">
          <a:xfrm>
            <a:off x="6196030" y="1371600"/>
            <a:ext cx="1339882" cy="1184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20966" y="3400730"/>
                <a:ext cx="2073068" cy="1209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966" y="3400730"/>
                <a:ext cx="2073068" cy="120937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V="1">
            <a:off x="533400" y="3512587"/>
            <a:ext cx="18288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7200" y="4419600"/>
            <a:ext cx="1600200" cy="1573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972113" y="4307757"/>
            <a:ext cx="964992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733801" y="3585396"/>
            <a:ext cx="571499" cy="30819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2400" y="378671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Limits of Integration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8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44444E-6 L -0.20504 0.00069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6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uiExpand="1"/>
      <p:bldP spid="32" grpId="1" uiExpand="1"/>
      <p:bldP spid="33" grpId="0" uiExpand="1"/>
      <p:bldP spid="33" grpId="1" uiExpand="1"/>
      <p:bldP spid="17" grpId="0"/>
      <p:bldP spid="4" grpId="0" uiExpand="1"/>
      <p:bldP spid="4" grpId="1"/>
      <p:bldP spid="31" grpId="0" uiExpand="1"/>
      <p:bldP spid="31" grpId="1" uiExpan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Definite Integral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610600" cy="3429000"/>
          </a:xfrm>
        </p:spPr>
        <p:txBody>
          <a:bodyPr/>
          <a:lstStyle/>
          <a:p>
            <a:r>
              <a:rPr lang="en-US" sz="2000" dirty="0" smtClean="0"/>
              <a:t>A </a:t>
            </a:r>
            <a:r>
              <a:rPr lang="en-US" sz="2000" dirty="0"/>
              <a:t>definite integral can be interpreted as </a:t>
            </a:r>
            <a:r>
              <a:rPr lang="en-US" sz="2000" dirty="0" smtClean="0"/>
              <a:t>a </a:t>
            </a:r>
            <a:r>
              <a:rPr lang="en-US" sz="2000" b="1" dirty="0" smtClean="0"/>
              <a:t>net area</a:t>
            </a:r>
            <a:r>
              <a:rPr lang="en-US" sz="2000" dirty="0" smtClean="0"/>
              <a:t> or the difference </a:t>
            </a:r>
            <a:r>
              <a:rPr lang="en-US" sz="2000" dirty="0"/>
              <a:t>of </a:t>
            </a:r>
            <a:r>
              <a:rPr lang="en-US" sz="2000" dirty="0" smtClean="0"/>
              <a:t>areas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Calculate the following definite integrals: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71890" y="1676401"/>
            <a:ext cx="52578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84498" y="4517825"/>
                <a:ext cx="1814792" cy="1025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498" y="4517825"/>
                <a:ext cx="1814792" cy="1025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4400" y="4495800"/>
                <a:ext cx="1837619" cy="1069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495800"/>
                <a:ext cx="1837619" cy="10697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00600" y="5451335"/>
                <a:ext cx="2120581" cy="1025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/>
                                </a:rPr>
                                <m:t>𝑑𝑥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451335"/>
                <a:ext cx="2120581" cy="1025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705600" y="4517825"/>
                <a:ext cx="1814792" cy="1025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𝑏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517825"/>
                <a:ext cx="1814792" cy="1025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961319" y="4575626"/>
            <a:ext cx="1790700" cy="989890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84498" y="4495800"/>
            <a:ext cx="1790700" cy="989890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05600" y="4575626"/>
            <a:ext cx="1790700" cy="989890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8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7" grpId="0"/>
      <p:bldP spid="8" grpId="0"/>
      <p:bldP spid="9" grpId="0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05p380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85"/>
          <a:stretch/>
        </p:blipFill>
        <p:spPr bwMode="auto">
          <a:xfrm>
            <a:off x="5181600" y="2134777"/>
            <a:ext cx="3649856" cy="3398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</a:t>
            </a:r>
            <a:r>
              <a:rPr lang="en-US" dirty="0" smtClean="0"/>
              <a:t>Properties (pg379)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" y="3048000"/>
                <a:ext cx="2103653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048000"/>
                <a:ext cx="2103653" cy="72064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05p379b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26"/>
          <a:stretch/>
        </p:blipFill>
        <p:spPr bwMode="auto">
          <a:xfrm>
            <a:off x="5199321" y="2807022"/>
            <a:ext cx="3944679" cy="260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" y="1260553"/>
                <a:ext cx="4889224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]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</m:e>
                      </m:nary>
                      <m:nary>
                        <m:naryPr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∓</m:t>
                      </m:r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260553"/>
                <a:ext cx="4889224" cy="72064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2400" y="2174953"/>
                <a:ext cx="2952924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nary>
                        <m:naryPr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174953"/>
                <a:ext cx="2952924" cy="72064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1447" y="5638800"/>
                <a:ext cx="3996607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47" y="5638800"/>
                <a:ext cx="3996607" cy="72064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2400" y="3962400"/>
                <a:ext cx="2929905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962400"/>
                <a:ext cx="2929905" cy="72064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2400" y="4876800"/>
                <a:ext cx="1759071" cy="692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876800"/>
                <a:ext cx="1759071" cy="69230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4" descr="05p380b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53"/>
          <a:stretch/>
        </p:blipFill>
        <p:spPr bwMode="auto">
          <a:xfrm>
            <a:off x="5119646" y="2300176"/>
            <a:ext cx="4024353" cy="2957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67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52CEF1BEFD224298429D737D135388" ma:contentTypeVersion="2" ma:contentTypeDescription="Create a new document." ma:contentTypeScope="" ma:versionID="00c6a09be4d2d251e99eedfbaf9fc2c2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WNAA5TKYMJS6-326-3</_dlc_DocId>
    <_dlc_DocIdUrl xmlns="e1f6cb1f-7c95-4a72-8369-b6b5464bd620">
      <Url>https://eis.usafa.edu/academics/math/DFMS_Course_Sites/Fall_2014_Courses/Math_152/_layouts/DocIdRedir.aspx?ID=WNAA5TKYMJS6-326-3</Url>
      <Description>WNAA5TKYMJS6-326-3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68B054-E157-40D0-8D69-1F8BA082AC6B}"/>
</file>

<file path=customXml/itemProps2.xml><?xml version="1.0" encoding="utf-8"?>
<ds:datastoreItem xmlns:ds="http://schemas.openxmlformats.org/officeDocument/2006/customXml" ds:itemID="{CF10AFAE-5B25-4F51-B61E-EA0B885980AF}"/>
</file>

<file path=customXml/itemProps3.xml><?xml version="1.0" encoding="utf-8"?>
<ds:datastoreItem xmlns:ds="http://schemas.openxmlformats.org/officeDocument/2006/customXml" ds:itemID="{22A1B9E1-222C-41F1-A966-38DEBC19E9AA}"/>
</file>

<file path=customXml/itemProps4.xml><?xml version="1.0" encoding="utf-8"?>
<ds:datastoreItem xmlns:ds="http://schemas.openxmlformats.org/officeDocument/2006/customXml" ds:itemID="{A18CAB0A-68C5-4617-9C59-3D814765DAEF}"/>
</file>

<file path=docProps/app.xml><?xml version="1.0" encoding="utf-8"?>
<Properties xmlns="http://schemas.openxmlformats.org/officeDocument/2006/extended-properties" xmlns:vt="http://schemas.openxmlformats.org/officeDocument/2006/docPropsVTypes">
  <TotalTime>2375</TotalTime>
  <Words>927</Words>
  <Application>Microsoft Office PowerPoint</Application>
  <PresentationFormat>On-screen Show (4:3)</PresentationFormat>
  <Paragraphs>158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Math 152 – Lesson 2 </vt:lpstr>
      <vt:lpstr>Estimating Area Under a Curve</vt:lpstr>
      <vt:lpstr>Midpoint Rule</vt:lpstr>
      <vt:lpstr>C-5 on Takeoff Roll</vt:lpstr>
      <vt:lpstr>C-5 on Takeoff Roll</vt:lpstr>
      <vt:lpstr>Riemann Sums</vt:lpstr>
      <vt:lpstr>Definition of Definite Integral</vt:lpstr>
      <vt:lpstr>Definite Integral</vt:lpstr>
      <vt:lpstr>Integral Properties (pg379)</vt:lpstr>
      <vt:lpstr>Seat Work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5.2 - The Definite Integral</dc:title>
  <dc:subject>Spring 2013 - M142 - Section 5.2</dc:subject>
  <dc:creator>Thomas.Fulton@usafa.edu</dc:creator>
  <cp:lastModifiedBy>Test</cp:lastModifiedBy>
  <cp:revision>117</cp:revision>
  <cp:lastPrinted>2014-01-09T17:08:39Z</cp:lastPrinted>
  <dcterms:created xsi:type="dcterms:W3CDTF">2012-07-23T15:58:59Z</dcterms:created>
  <dcterms:modified xsi:type="dcterms:W3CDTF">2014-08-15T13:56:37Z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0x010100BE52CEF1BEFD224298429D737D135388</vt:lpwstr>
  </property>
  <property fmtid="{D5CDD505-2E9C-101B-9397-08002B2CF9AE}" pid="3" name="_dlc_DocIdItemGuid">
    <vt:lpwstr>734caff1-9c32-469c-b9c6-5e4ab569ef75</vt:lpwstr>
  </property>
</Properties>
</file>