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92" r:id="rId5"/>
    <p:sldId id="296" r:id="rId6"/>
    <p:sldId id="286" r:id="rId7"/>
    <p:sldId id="297" r:id="rId8"/>
    <p:sldId id="298" r:id="rId9"/>
    <p:sldId id="301" r:id="rId10"/>
    <p:sldId id="302" r:id="rId11"/>
    <p:sldId id="303" r:id="rId12"/>
    <p:sldId id="304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9328" autoAdjust="0"/>
  </p:normalViewPr>
  <p:slideViewPr>
    <p:cSldViewPr>
      <p:cViewPr>
        <p:scale>
          <a:sx n="80" d="100"/>
          <a:sy n="80" d="100"/>
        </p:scale>
        <p:origin x="-77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 the limit of such Riemann sums, we get the situation illustrated.</a:t>
            </a:r>
          </a:p>
          <a:p>
            <a:endParaRPr lang="en-US" dirty="0" smtClean="0"/>
          </a:p>
          <a:p>
            <a:r>
              <a:rPr lang="en-US" dirty="0" smtClean="0"/>
              <a:t>A definite integral can be interpreted as a </a:t>
            </a:r>
            <a:r>
              <a:rPr lang="en-US" b="1" dirty="0" smtClean="0"/>
              <a:t>net area</a:t>
            </a:r>
            <a:r>
              <a:rPr lang="en-US" dirty="0" smtClean="0"/>
              <a:t>, that is, a difference of areas where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is the area of the region above the </a:t>
            </a:r>
            <a:r>
              <a:rPr lang="en-US" i="1" dirty="0" smtClean="0"/>
              <a:t>x</a:t>
            </a:r>
            <a:r>
              <a:rPr lang="en-US" dirty="0" smtClean="0"/>
              <a:t>-axis and below the graph of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area of the region below the </a:t>
            </a:r>
            <a:r>
              <a:rPr lang="en-US" i="1" dirty="0" smtClean="0"/>
              <a:t>x</a:t>
            </a:r>
            <a:r>
              <a:rPr lang="en-US" dirty="0" smtClean="0"/>
              <a:t>-axis and above the graph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 these</a:t>
            </a:r>
            <a:r>
              <a:rPr lang="en-US" baseline="0" smtClean="0"/>
              <a:t> cold before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Work problem 65: Stone dropped from CN Tower at 450m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sz="1200" b="0" i="1" u="none" strike="noStrike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3</m:t>
                    </m:r>
                    <m:box>
                      <m:boxPr>
                        <m:ctrlPr>
                          <a:rPr lang="en-US" sz="1200" b="0" i="1" u="none" strike="noStrike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200" b="0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14:m>
                  <m:oMath xmlns:m="http://schemas.openxmlformats.org/officeDocument/2006/math">
                    <m:r>
                      <a:rPr lang="en-US" sz="1200" b="0" i="1" u="none" strike="noStrike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2</m:t>
                    </m:r>
                    <m:box>
                      <m:boxPr>
                        <m:ctrlPr>
                          <a:rPr lang="en-US" sz="1200" b="0" i="1" u="none" strike="noStrike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b="0" i="1" u="none" strike="noStrike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200" b="0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sz="1200" b="1" i="0" u="none" strike="noStrike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1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</a:t>
                </a:r>
                <a:endParaRPr lang="en-US" sz="1200" b="0" i="0" u="none" strike="noStrike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3□(64&amp;1/3)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2□(64&amp;2/3)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 (DU)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Min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IP(UD)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</a:p>
              <a:p>
                <a:pPr rtl="0" eaLnBrk="1" fontAlgn="ctr" latinLnBrk="0" hangingPunct="1"/>
                <a:r>
                  <a:rPr lang="en-US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Ask about midpoint</a:t>
            </a:r>
            <a:r>
              <a:rPr lang="en-US" baseline="0" smtClean="0"/>
              <a:t> on second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5516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3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56795"/>
              </p:ext>
            </p:extLst>
          </p:nvPr>
        </p:nvGraphicFramePr>
        <p:xfrm>
          <a:off x="304800" y="1668780"/>
          <a:ext cx="8610601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Areas &amp; Distances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600" y="2514600"/>
            <a:ext cx="87630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01846"/>
              </p:ext>
            </p:extLst>
          </p:nvPr>
        </p:nvGraphicFramePr>
        <p:xfrm>
          <a:off x="304800" y="4417367"/>
          <a:ext cx="467868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7280"/>
                <a:gridCol w="3581400"/>
              </a:tblGrid>
              <a:tr h="4191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Admin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25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Derivative Review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27</a:t>
                      </a:r>
                      <a:r>
                        <a:rPr lang="en-US" sz="2000" baseline="0" dirty="0" smtClean="0"/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FSQ#1/FSPA #1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en-US" sz="2000" b="0" baseline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HW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</a:rPr>
                        <a:t> Set #1 (L1  - L5)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1"/>
                <a:ext cx="9144000" cy="4343399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  <m:r>
                      <a:rPr lang="en-US" sz="2600" i="1">
                        <a:latin typeface="Cambria Math"/>
                      </a:rPr>
                      <m:t>=14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  <m:r>
                      <a:rPr lang="en-US" sz="2600" i="1">
                        <a:latin typeface="Cambria Math"/>
                      </a:rPr>
                      <m:t>=3</m:t>
                    </m:r>
                  </m:oMath>
                </a14:m>
                <a:r>
                  <a:rPr lang="en-US" sz="2600" dirty="0"/>
                  <a:t>, what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600" dirty="0" smtClean="0"/>
                  <a:t>?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600" dirty="0" smtClean="0"/>
                  <a:t>Write the equation below as a single integral of the form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600" dirty="0" smtClean="0"/>
                  <a:t>:</a:t>
                </a:r>
                <a:endParaRPr lang="en-US" sz="2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600" dirty="0" smtClean="0"/>
                  <a:t>Use the table to estimate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buFont typeface="Wingdings" pitchFamily="2" charset="2"/>
                  <a:buChar char="q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1"/>
                <a:ext cx="9144000" cy="4343399"/>
              </a:xfrm>
              <a:blipFill rotWithShape="1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6826"/>
              </p:ext>
            </p:extLst>
          </p:nvPr>
        </p:nvGraphicFramePr>
        <p:xfrm>
          <a:off x="1905000" y="5562600"/>
          <a:ext cx="502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f(x)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</a:t>
                </a:r>
                <a:r>
                  <a:rPr lang="en-US" sz="2000" dirty="0" smtClean="0"/>
                  <a:t>area beneath a curve can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			    approximated </a:t>
                </a:r>
                <a:r>
                  <a:rPr lang="en-US" sz="2000" dirty="0"/>
                  <a:t>to </a:t>
                </a:r>
                <a:r>
                  <a:rPr lang="en-US" sz="2000" dirty="0" smtClean="0"/>
                  <a:t>within any </a:t>
                </a:r>
                <a:r>
                  <a:rPr lang="en-US" sz="2000" dirty="0"/>
                  <a:t>desired </a:t>
                </a:r>
                <a:r>
                  <a:rPr lang="en-US" sz="2000" dirty="0" smtClean="0"/>
                  <a:t>				 degree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accuracy by a Riemann </a:t>
                </a:r>
                <a:r>
                  <a:rPr lang="en-US" sz="2000" dirty="0"/>
                  <a:t>sum.</a:t>
                </a:r>
                <a:endParaRPr lang="en-US" sz="2000" dirty="0" smtClean="0"/>
              </a:p>
              <a:p>
                <a:endParaRPr lang="en-US" sz="2800" dirty="0"/>
              </a:p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is continuous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. The </a:t>
                </a:r>
                <a:r>
                  <a:rPr lang="en-US" sz="2400" b="1" i="1" dirty="0" smtClean="0"/>
                  <a:t>deﬁnite integral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is written as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</a:t>
                </a:r>
                <a:r>
                  <a:rPr lang="en-US" sz="2400" b="1" i="1" dirty="0" smtClean="0"/>
                  <a:t>definite integral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the limit of the left-hand or right-hand sums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subdivisions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goes to infinity.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657600" y="32160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Differential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4609" y="464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Integrand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7600" y="3378096"/>
                <a:ext cx="3641894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200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sPre>
                                <m:sPre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sPre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378096"/>
                <a:ext cx="3641894" cy="1436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Definite Integral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68026" y="1371600"/>
            <a:ext cx="1215657" cy="1363540"/>
            <a:chOff x="3194244" y="2294060"/>
            <a:chExt cx="1983813" cy="1973140"/>
          </a:xfrm>
        </p:grpSpPr>
        <p:pic>
          <p:nvPicPr>
            <p:cNvPr id="9" name="Picture 8" descr="05p363a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989" b="11586"/>
            <a:stretch/>
          </p:blipFill>
          <p:spPr bwMode="auto">
            <a:xfrm>
              <a:off x="3200401" y="2294060"/>
              <a:ext cx="1977656" cy="1744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94244" y="40386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05p363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8" b="14051"/>
          <a:stretch/>
        </p:blipFill>
        <p:spPr bwMode="auto">
          <a:xfrm>
            <a:off x="7696200" y="1388409"/>
            <a:ext cx="1297182" cy="117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05p363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5" r="33310" b="13113"/>
          <a:stretch/>
        </p:blipFill>
        <p:spPr bwMode="auto">
          <a:xfrm>
            <a:off x="6196030" y="1371600"/>
            <a:ext cx="1339882" cy="118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0966" y="3400730"/>
                <a:ext cx="2073068" cy="120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66" y="3400730"/>
                <a:ext cx="2073068" cy="12093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33400" y="3512587"/>
            <a:ext cx="18288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" y="4419600"/>
            <a:ext cx="1600200" cy="157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972113" y="4307757"/>
            <a:ext cx="964992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33801" y="3585396"/>
            <a:ext cx="571499" cy="308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378671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Limits of Integration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20504 0.0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2" grpId="1"/>
      <p:bldP spid="33" grpId="0"/>
      <p:bldP spid="33" grpId="1"/>
      <p:bldP spid="17" grpId="0"/>
      <p:bldP spid="4" grpId="0"/>
      <p:bldP spid="4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Definite Integral - Riemann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i="1" dirty="0"/>
              <a:t>f</a:t>
            </a:r>
            <a:r>
              <a:rPr lang="en-US" sz="2000" dirty="0"/>
              <a:t> takes on both positive and negative values, as in </a:t>
            </a:r>
            <a:r>
              <a:rPr lang="en-US" sz="2000" dirty="0" smtClean="0"/>
              <a:t>the Figure, </a:t>
            </a:r>
            <a:r>
              <a:rPr lang="en-US" sz="2000" dirty="0"/>
              <a:t>then the Riemann sum is the sum of the areas of the rectangles that lie above the </a:t>
            </a:r>
            <a:r>
              <a:rPr lang="en-US" sz="2000" i="1" dirty="0"/>
              <a:t>x</a:t>
            </a:r>
            <a:r>
              <a:rPr lang="en-US" sz="2000" dirty="0"/>
              <a:t>-axis and the </a:t>
            </a:r>
            <a:r>
              <a:rPr lang="en-US" sz="2000" i="1" dirty="0"/>
              <a:t>negatives </a:t>
            </a:r>
            <a:r>
              <a:rPr lang="en-US" sz="2000" dirty="0"/>
              <a:t>of the areas of the rectangles that lie below the </a:t>
            </a: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-axis </a:t>
            </a:r>
            <a:r>
              <a:rPr lang="en-US" sz="2000" dirty="0"/>
              <a:t>(the areas of the blue rectangles </a:t>
            </a:r>
            <a:r>
              <a:rPr lang="en-US" sz="2000" i="1" dirty="0"/>
              <a:t>minus </a:t>
            </a:r>
            <a:r>
              <a:rPr lang="en-US" sz="2000" dirty="0"/>
              <a:t>the areas of the gold rectangles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definite integral can be interpreted as </a:t>
            </a:r>
            <a:r>
              <a:rPr lang="en-US" sz="2000" dirty="0" smtClean="0"/>
              <a:t>a			        </a:t>
            </a:r>
            <a:r>
              <a:rPr lang="en-US" sz="2000" b="1" dirty="0"/>
              <a:t>net area</a:t>
            </a:r>
            <a:r>
              <a:rPr lang="en-US" sz="2000" dirty="0"/>
              <a:t>, that is, a difference of </a:t>
            </a:r>
            <a:r>
              <a:rPr lang="en-US" sz="2000" dirty="0" smtClean="0"/>
              <a:t>areas.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435126"/>
            <a:ext cx="3472195" cy="167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0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3429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definite integral can be interpreted as </a:t>
            </a:r>
            <a:r>
              <a:rPr lang="en-US" sz="2000" dirty="0" smtClean="0"/>
              <a:t>a </a:t>
            </a:r>
            <a:r>
              <a:rPr lang="en-US" sz="2000" b="1" dirty="0" smtClean="0"/>
              <a:t>net area</a:t>
            </a:r>
            <a:r>
              <a:rPr lang="en-US" sz="2000" dirty="0" smtClean="0"/>
              <a:t> or the difference </a:t>
            </a:r>
            <a:r>
              <a:rPr lang="en-US" sz="2000" dirty="0"/>
              <a:t>of </a:t>
            </a:r>
            <a:r>
              <a:rPr lang="en-US" sz="2000" dirty="0" smtClean="0"/>
              <a:t>areas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Calculate the following definite integrals: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890" y="1676401"/>
            <a:ext cx="5257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1319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4498" y="4495800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05p380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5"/>
          <a:stretch/>
        </p:blipFill>
        <p:spPr bwMode="auto">
          <a:xfrm>
            <a:off x="5181600" y="2134777"/>
            <a:ext cx="3649856" cy="33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05p379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6"/>
          <a:stretch/>
        </p:blipFill>
        <p:spPr bwMode="auto">
          <a:xfrm>
            <a:off x="5199321" y="2807022"/>
            <a:ext cx="3944679" cy="26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]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∓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05p380b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5119646" y="2300176"/>
            <a:ext cx="4024353" cy="295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</p:spPr>
            <p:txBody>
              <a:bodyPr/>
              <a:lstStyle/>
              <a:p>
                <a:r>
                  <a:rPr lang="en-US" sz="200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then we say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smtClean="0"/>
                  <a:t>is the antiderivative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381000"/>
              </a:xfrm>
              <a:blipFill rotWithShape="1">
                <a:blip r:embed="rId3"/>
                <a:stretch>
                  <a:fillRect l="-593" t="-806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69326"/>
                <a:ext cx="2252220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6144"/>
                <a:ext cx="1898404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9553"/>
                <a:ext cx="2716128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02964"/>
                <a:ext cx="2927725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3609"/>
                <a:ext cx="3487814" cy="8211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3751090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90" y="1828800"/>
            <a:ext cx="4021310" cy="389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52735"/>
                <a:ext cx="2549992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3310" y="1676400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6602" y="2283609"/>
            <a:ext cx="2701180" cy="82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6402" y="295984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07110" y="3767187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5917" y="4477102"/>
            <a:ext cx="2701180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34335" y="5019553"/>
            <a:ext cx="2323447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21062" y="5793591"/>
            <a:ext cx="2306035" cy="60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is an antiderivative, the most general form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41148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11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3" grpId="0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54864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717708"/>
                  </p:ext>
                </p:extLst>
              </p:nvPr>
            </p:nvGraphicFramePr>
            <p:xfrm>
              <a:off x="1493490" y="4857750"/>
              <a:ext cx="443994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2219970"/>
                    <a:gridCol w="2219970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Increase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Decrease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Concave Up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Concave Down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717708"/>
                  </p:ext>
                </p:extLst>
              </p:nvPr>
            </p:nvGraphicFramePr>
            <p:xfrm>
              <a:off x="1493490" y="4857750"/>
              <a:ext cx="443994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2219970"/>
                    <a:gridCol w="221997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75" t="-6667" r="-100275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275" t="-6667" r="-275" b="-451111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Increase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Decrease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Concave Up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Times New Roman"/>
                            </a:rPr>
                            <a:t>Concave Down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83019" y="40328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6619" y="418527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4/3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5419" y="3877498"/>
            <a:ext cx="786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Area = 2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887819" y="3409950"/>
            <a:ext cx="168663" cy="622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6619" y="3877498"/>
            <a:ext cx="500045" cy="311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45419" y="3409950"/>
            <a:ext cx="479823" cy="497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48966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1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𝒆𝒕𝒄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193167"/>
                  </p:ext>
                </p:extLst>
              </p:nvPr>
            </p:nvGraphicFramePr>
            <p:xfrm>
              <a:off x="5943600" y="1474043"/>
              <a:ext cx="30480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52" r="-199401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602" t="-952" r="-100602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401" t="-952" b="-3619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r>
                        <a:rPr lang="en-US" sz="2800" b="1" i="1" smtClean="0">
                          <a:latin typeface="Cambria Math"/>
                        </a:rPr>
                        <m:t>′(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6" y="1919629"/>
                <a:ext cx="105637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635090"/>
                  </p:ext>
                </p:extLst>
              </p:nvPr>
            </p:nvGraphicFramePr>
            <p:xfrm>
              <a:off x="533400" y="96583"/>
              <a:ext cx="8001000" cy="66852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667000"/>
                    <a:gridCol w="2667000"/>
                  </a:tblGrid>
                  <a:tr h="6368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𝑪𝑷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𝑰𝑷</m:t>
                                </m:r>
                                <m:r>
                                  <a:rPr lang="en-US" sz="5400" b="1" i="1" smtClean="0"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0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NA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1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1" smtClean="0">
                                    <a:latin typeface="Cambria Math"/>
                                  </a:rPr>
                                  <m:t>3</m:t>
                                </m:r>
                                <m:box>
                                  <m:boxPr>
                                    <m:ctrlPr>
                                      <a:rPr lang="en-US" sz="54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5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1" smtClean="0">
                                    <a:latin typeface="Cambria Math"/>
                                  </a:rPr>
                                  <m:t>2</m:t>
                                </m:r>
                                <m:box>
                                  <m:boxPr>
                                    <m:ctrlPr>
                                      <a:rPr lang="en-US" sz="5400" b="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5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5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 (DU)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Min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IP(UD)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368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5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30081"/>
                  </p:ext>
                </p:extLst>
              </p:nvPr>
            </p:nvGraphicFramePr>
            <p:xfrm>
              <a:off x="533400" y="96583"/>
              <a:ext cx="8001000" cy="66852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667000"/>
                    <a:gridCol w="26670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9" t="-667" r="-200229" b="-6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67" r="-99772" b="-6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458" t="-667" b="-67133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0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NA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1055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1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73988" r="-99772" b="-39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105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72414" r="-99772" b="-2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 (DU)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2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Min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3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IP(UD)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5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4</a:t>
                          </a:r>
                          <a:endParaRPr lang="en-US" sz="5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smtClean="0"/>
                            <a:t>Max</a:t>
                          </a:r>
                          <a:endParaRPr lang="en-US" sz="54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31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610755"/>
            <a:ext cx="2447925" cy="179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Use Figure 1 and </a:t>
                </a:r>
                <a:r>
                  <a:rPr lang="en-US" sz="2000" dirty="0"/>
                  <a:t>the fact </a:t>
                </a:r>
                <a:r>
                  <a:rPr lang="en-US" sz="2000" dirty="0" smtClean="0"/>
                  <a:t>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ﬁnd </a:t>
                </a:r>
                <a:r>
                  <a:rPr lang="en-US" sz="2000" dirty="0"/>
                  <a:t>values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 2, 3, 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Given Figure 2, sketch </a:t>
                </a:r>
                <a:r>
                  <a:rPr lang="en-US" sz="2000" dirty="0"/>
                  <a:t>two </a:t>
                </a:r>
                <a:r>
                  <a:rPr lang="en-US" sz="2000" dirty="0" smtClean="0"/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 one,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(0)=0</m:t>
                    </m:r>
                  </m:oMath>
                </a14:m>
                <a:r>
                  <a:rPr lang="en-US" sz="2000" dirty="0"/>
                  <a:t>; in the other,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(0)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-axis of your graph. Identify local </a:t>
                </a:r>
                <a:r>
                  <a:rPr lang="en-US" sz="2000" dirty="0" smtClean="0"/>
                  <a:t>maxima</a:t>
                </a:r>
                <a:r>
                  <a:rPr lang="en-US" sz="2000" dirty="0"/>
                  <a:t>, minima, and inﬂection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is given.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(a) What are the critical points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690563" indent="-350838">
                  <a:buNone/>
                </a:pPr>
                <a:r>
                  <a:rPr lang="en-US" sz="2000" dirty="0"/>
                  <a:t>(b) Which critical points are local maxima, which </a:t>
                </a:r>
                <a:r>
                  <a:rPr lang="en-US" sz="2000" dirty="0" smtClean="0"/>
                  <a:t>			       are local minima</a:t>
                </a:r>
                <a:r>
                  <a:rPr lang="en-US" sz="2000" dirty="0"/>
                  <a:t>, and which are neither?</a:t>
                </a:r>
              </a:p>
              <a:p>
                <a:pPr marL="339725" indent="0">
                  <a:buNone/>
                </a:pPr>
                <a:r>
                  <a:rPr lang="en-US" sz="2000" dirty="0"/>
                  <a:t>(c) Sketch a possible graph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r="-22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2" y="1981200"/>
            <a:ext cx="3054529" cy="160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2650" cy="193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32133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1208" y="321613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WNAA5TKYMJS6-326-4</_dlc_DocId>
    <_dlc_DocIdUrl xmlns="e1f6cb1f-7c95-4a72-8369-b6b5464bd620">
      <Url>https://eis.usafa.edu/academics/math/DFMS_Course_Sites/Fall_2014_Courses/Math_152/_layouts/DocIdRedir.aspx?ID=WNAA5TKYMJS6-326-4</Url>
      <Description>WNAA5TKYMJS6-326-4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C472EF-B626-4CB4-BFAA-355CE2735D83}"/>
</file>

<file path=customXml/itemProps2.xml><?xml version="1.0" encoding="utf-8"?>
<ds:datastoreItem xmlns:ds="http://schemas.openxmlformats.org/officeDocument/2006/customXml" ds:itemID="{2062D97E-C9E4-489E-8A5B-E53CBB543224}"/>
</file>

<file path=customXml/itemProps3.xml><?xml version="1.0" encoding="utf-8"?>
<ds:datastoreItem xmlns:ds="http://schemas.openxmlformats.org/officeDocument/2006/customXml" ds:itemID="{07335198-23E3-4D4E-9501-08533706BECD}"/>
</file>

<file path=customXml/itemProps4.xml><?xml version="1.0" encoding="utf-8"?>
<ds:datastoreItem xmlns:ds="http://schemas.openxmlformats.org/officeDocument/2006/customXml" ds:itemID="{25EA283F-BA6B-4FC2-9EC7-E32EA71998BE}"/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1038</Words>
  <Application>Microsoft Office PowerPoint</Application>
  <PresentationFormat>On-screen Show (4:3)</PresentationFormat>
  <Paragraphs>185</Paragraphs>
  <Slides>10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Math 152 – Lesson 3 </vt:lpstr>
      <vt:lpstr>Definition of Definite Integral</vt:lpstr>
      <vt:lpstr>Definite Integral - Riemann Sums</vt:lpstr>
      <vt:lpstr>Definite Integral</vt:lpstr>
      <vt:lpstr>Integral Properties</vt:lpstr>
      <vt:lpstr>Common Antiderivatives</vt:lpstr>
      <vt:lpstr>Graphing Antiderivatives</vt:lpstr>
      <vt:lpstr>PowerPoint Presentation</vt:lpstr>
      <vt:lpstr>Board Work</vt:lpstr>
      <vt:lpstr>Seat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7.5 - Approximating the Definite Integral</dc:title>
  <dc:subject>Spring 2013 - M142 - Section 7.5</dc:subject>
  <dc:creator>Thomas.Fulton@usafa.edu</dc:creator>
  <cp:lastModifiedBy>Test</cp:lastModifiedBy>
  <cp:revision>131</cp:revision>
  <dcterms:created xsi:type="dcterms:W3CDTF">2012-07-23T15:58:59Z</dcterms:created>
  <dcterms:modified xsi:type="dcterms:W3CDTF">2014-08-19T19:13:34Z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1899c749-4a8e-4b56-ae61-90271b3113dd</vt:lpwstr>
  </property>
</Properties>
</file>