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307" r:id="rId5"/>
    <p:sldId id="305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8" r:id="rId15"/>
    <p:sldId id="325" r:id="rId16"/>
    <p:sldId id="327" r:id="rId17"/>
    <p:sldId id="32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87546" autoAdjust="0"/>
  </p:normalViewPr>
  <p:slideViewPr>
    <p:cSldViewPr>
      <p:cViewPr>
        <p:scale>
          <a:sx n="60" d="100"/>
          <a:sy n="60" d="100"/>
        </p:scale>
        <p:origin x="-1344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take the limit of such Riemann sums, we get the situation illustrated.</a:t>
            </a:r>
          </a:p>
          <a:p>
            <a:endParaRPr lang="en-US" dirty="0" smtClean="0"/>
          </a:p>
          <a:p>
            <a:r>
              <a:rPr lang="en-US" dirty="0" smtClean="0"/>
              <a:t>A definite integral can be interpreted as a </a:t>
            </a:r>
            <a:r>
              <a:rPr lang="en-US" b="1" dirty="0" smtClean="0"/>
              <a:t>net area</a:t>
            </a:r>
            <a:r>
              <a:rPr lang="en-US" dirty="0" smtClean="0"/>
              <a:t>, that is, a difference of areas where </a:t>
            </a:r>
            <a:r>
              <a:rPr lang="en-US" i="1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is the area of the region above the </a:t>
            </a:r>
            <a:r>
              <a:rPr lang="en-US" i="1" dirty="0" smtClean="0"/>
              <a:t>x</a:t>
            </a:r>
            <a:r>
              <a:rPr lang="en-US" dirty="0" smtClean="0"/>
              <a:t>-axis and below the graph of </a:t>
            </a:r>
            <a:r>
              <a:rPr lang="en-US" i="1" dirty="0" smtClean="0"/>
              <a:t>f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is the area of the region below the </a:t>
            </a:r>
            <a:r>
              <a:rPr lang="en-US" i="1" dirty="0" smtClean="0"/>
              <a:t>x</a:t>
            </a:r>
            <a:r>
              <a:rPr lang="en-US" dirty="0" smtClean="0"/>
              <a:t>-axis and above the graph of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02425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8" y="1752600"/>
            <a:ext cx="760614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1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The Fundamental Theorem of Calculus</a:t>
            </a:r>
            <a:endParaRPr lang="en-US" sz="3600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4830763"/>
          </a:xfrm>
        </p:spPr>
        <p:txBody>
          <a:bodyPr/>
          <a:lstStyle/>
          <a:p>
            <a:r>
              <a:rPr lang="en-US" sz="2800" dirty="0"/>
              <a:t>If we take, </a:t>
            </a:r>
            <a:r>
              <a:rPr lang="en-US" sz="2800" i="1" dirty="0"/>
              <a:t>f 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 = </a:t>
            </a:r>
            <a:r>
              <a:rPr lang="en-US" sz="2800" i="1" dirty="0"/>
              <a:t>t</a:t>
            </a:r>
            <a:r>
              <a:rPr lang="en-US" sz="2800" dirty="0"/>
              <a:t> and </a:t>
            </a:r>
            <a:r>
              <a:rPr lang="en-US" sz="2800" i="1" dirty="0"/>
              <a:t>a</a:t>
            </a:r>
            <a:r>
              <a:rPr lang="en-US" sz="2800" dirty="0"/>
              <a:t> = 0, then we have  		        Notice that </a:t>
            </a:r>
            <a:r>
              <a:rPr lang="en-US" sz="2800" i="1" dirty="0"/>
              <a:t>g</a:t>
            </a:r>
            <a:r>
              <a:rPr lang="en-US" sz="2800" dirty="0">
                <a:sym typeface="Symbol" pitchFamily="18" charset="2"/>
              </a:rPr>
              <a:t>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= </a:t>
            </a:r>
            <a:r>
              <a:rPr lang="en-US" sz="2800" i="1" dirty="0"/>
              <a:t>x</a:t>
            </a:r>
            <a:r>
              <a:rPr lang="en-US" sz="2800" dirty="0"/>
              <a:t>, that is, </a:t>
            </a:r>
            <a:r>
              <a:rPr lang="en-US" sz="2800" i="1" dirty="0"/>
              <a:t>g</a:t>
            </a:r>
            <a:r>
              <a:rPr lang="en-US" sz="2800" dirty="0">
                <a:sym typeface="Symbol" pitchFamily="18" charset="2"/>
              </a:rPr>
              <a:t> = </a:t>
            </a:r>
            <a:r>
              <a:rPr lang="en-US" sz="2800" i="1" dirty="0">
                <a:sym typeface="Symbol" pitchFamily="18" charset="2"/>
              </a:rPr>
              <a:t>f</a:t>
            </a:r>
            <a:r>
              <a:rPr lang="en-US" sz="2800" dirty="0"/>
              <a:t>. In other words, if </a:t>
            </a:r>
            <a:r>
              <a:rPr lang="en-US" sz="2800" i="1" dirty="0"/>
              <a:t>g </a:t>
            </a:r>
            <a:r>
              <a:rPr lang="en-US" sz="2800" dirty="0"/>
              <a:t>is defined as the integral of </a:t>
            </a:r>
            <a:r>
              <a:rPr lang="en-US" sz="2800" i="1" dirty="0"/>
              <a:t>f</a:t>
            </a:r>
            <a:r>
              <a:rPr lang="en-US" sz="2800" dirty="0"/>
              <a:t> by Equation 1, then </a:t>
            </a:r>
            <a:r>
              <a:rPr lang="en-US" sz="2800" i="1" dirty="0"/>
              <a:t>g</a:t>
            </a:r>
            <a:r>
              <a:rPr lang="en-US" sz="2800" dirty="0"/>
              <a:t> turns out to be an </a:t>
            </a:r>
            <a:r>
              <a:rPr lang="en-US" sz="2800" dirty="0" err="1"/>
              <a:t>antiderivative</a:t>
            </a:r>
            <a:r>
              <a:rPr lang="en-US" sz="2800" dirty="0"/>
              <a:t> of </a:t>
            </a:r>
            <a:r>
              <a:rPr lang="en-US" sz="2800" i="1" dirty="0"/>
              <a:t>f</a:t>
            </a:r>
            <a:r>
              <a:rPr lang="en-US" sz="2800" dirty="0"/>
              <a:t>, at least in this case. </a:t>
            </a:r>
          </a:p>
          <a:p>
            <a:r>
              <a:rPr lang="en-US" sz="2800" dirty="0"/>
              <a:t>And if we sketch the derivative of the function </a:t>
            </a:r>
            <a:r>
              <a:rPr lang="en-US" sz="2800" i="1" dirty="0"/>
              <a:t>g</a:t>
            </a:r>
            <a:r>
              <a:rPr lang="en-US" sz="2800" dirty="0"/>
              <a:t> shown in Figure 4 by estimating slopes of tangents, we get a graph like that of </a:t>
            </a:r>
            <a:r>
              <a:rPr lang="en-US" sz="2800" i="1" dirty="0"/>
              <a:t>f</a:t>
            </a:r>
            <a:r>
              <a:rPr lang="en-US" sz="2800" dirty="0"/>
              <a:t> in Figure 2. So we suspect that </a:t>
            </a:r>
            <a:r>
              <a:rPr lang="en-US" sz="2800" i="1" dirty="0"/>
              <a:t>g</a:t>
            </a:r>
            <a:r>
              <a:rPr lang="en-US" sz="2800" dirty="0">
                <a:sym typeface="Symbol" pitchFamily="18" charset="2"/>
              </a:rPr>
              <a:t> = </a:t>
            </a:r>
            <a:r>
              <a:rPr lang="en-US" sz="2800" i="1" dirty="0">
                <a:sym typeface="Symbol" pitchFamily="18" charset="2"/>
              </a:rPr>
              <a:t>f</a:t>
            </a:r>
            <a:r>
              <a:rPr lang="en-US" sz="2800" dirty="0"/>
              <a:t> in </a:t>
            </a:r>
            <a:r>
              <a:rPr lang="en-US" sz="2800" dirty="0" smtClean="0"/>
              <a:t>Example </a:t>
            </a:r>
            <a:r>
              <a:rPr lang="en-US" sz="2800" dirty="0"/>
              <a:t>1 too.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4611688"/>
            <a:ext cx="2147888" cy="178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4394200" y="6430963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2</a:t>
            </a:r>
          </a:p>
        </p:txBody>
      </p:sp>
      <p:pic>
        <p:nvPicPr>
          <p:cNvPr id="15155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37440"/>
            <a:ext cx="163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4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The Fundamental Theorem of Calculus</a:t>
            </a:r>
            <a:endParaRPr lang="en-US" sz="3600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r>
              <a:rPr lang="en-US" sz="2800" dirty="0"/>
              <a:t>The fact that this is true, even when </a:t>
            </a:r>
            <a:r>
              <a:rPr lang="en-US" sz="2800" i="1" dirty="0"/>
              <a:t>f </a:t>
            </a:r>
            <a:r>
              <a:rPr lang="en-US" sz="2800" dirty="0"/>
              <a:t>is not necessarily positive, is the first part of the Fundamental Theorem of Calculus.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Using </a:t>
            </a:r>
            <a:r>
              <a:rPr lang="en-US" sz="2800" dirty="0"/>
              <a:t>Leibniz notation for derivatives, we can write this theorem as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 when </a:t>
            </a:r>
            <a:r>
              <a:rPr lang="en-US" sz="2800" i="1" dirty="0"/>
              <a:t>f </a:t>
            </a:r>
            <a:r>
              <a:rPr lang="en-US" sz="2800" dirty="0"/>
              <a:t>is continuous.</a:t>
            </a:r>
          </a:p>
        </p:txBody>
      </p:sp>
      <p:pic>
        <p:nvPicPr>
          <p:cNvPr id="165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00600"/>
            <a:ext cx="24765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10387"/>
            <a:ext cx="7129463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The Fundamental Theorem of Calculus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part of the Fundamental Theorem of Calculus, which follows easily from the first part, provides us </a:t>
            </a:r>
            <a:r>
              <a:rPr lang="en-US" dirty="0" smtClean="0"/>
              <a:t>with a </a:t>
            </a:r>
            <a:r>
              <a:rPr lang="en-US" dirty="0"/>
              <a:t>much simpler method for the evaluation of integrals.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3880953"/>
            <a:ext cx="7165975" cy="159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7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543800" cy="1143000"/>
          </a:xfrm>
        </p:spPr>
        <p:txBody>
          <a:bodyPr/>
          <a:lstStyle/>
          <a:p>
            <a:r>
              <a:rPr lang="en-US" sz="2700" b="1" dirty="0"/>
              <a:t>Differentiation and Integration as Inverse Processes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029200"/>
          </a:xfrm>
        </p:spPr>
        <p:txBody>
          <a:bodyPr/>
          <a:lstStyle/>
          <a:p>
            <a:r>
              <a:rPr lang="en-US" sz="2800" dirty="0"/>
              <a:t>We end this section by bringing together the two parts of the Fundamental Theorem.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We noted that Part 1 can be rewritten as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which says that if </a:t>
            </a:r>
            <a:r>
              <a:rPr lang="en-US" sz="2800" i="1" dirty="0"/>
              <a:t>f </a:t>
            </a:r>
            <a:r>
              <a:rPr lang="en-US" sz="2800" dirty="0"/>
              <a:t>is integrated and then the result is differentiated, we arrive back at the original function </a:t>
            </a:r>
            <a:r>
              <a:rPr lang="en-US" sz="2800" i="1" dirty="0"/>
              <a:t>f</a:t>
            </a:r>
            <a:r>
              <a:rPr lang="en-US" sz="2800" dirty="0"/>
              <a:t>. </a:t>
            </a:r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209800"/>
            <a:ext cx="8245475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67200"/>
            <a:ext cx="25781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6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520700" y="3146425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4000">
                <a:solidFill>
                  <a:srgbClr val="00B8F1"/>
                </a:solidFill>
              </a:rPr>
              <a:t>Differentiation and Integration as Inverse Processes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38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5 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525845"/>
              </p:ext>
            </p:extLst>
          </p:nvPr>
        </p:nvGraphicFramePr>
        <p:xfrm>
          <a:off x="152400" y="1668780"/>
          <a:ext cx="8839201" cy="1676400"/>
        </p:xfrm>
        <a:graphic>
          <a:graphicData uri="http://schemas.openxmlformats.org/drawingml/2006/table">
            <a:tbl>
              <a:tblPr firstRow="1" bandRow="1"/>
              <a:tblGrid>
                <a:gridCol w="938676"/>
                <a:gridCol w="5240942"/>
                <a:gridCol w="1173345"/>
                <a:gridCol w="1486238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Lesson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Topic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Reading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Homework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Approximate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Integration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M5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Fundamental Theorem of Calculus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2,21,37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Indefinite Integral and the Net Change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Theorem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49,51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52400" y="2514600"/>
            <a:ext cx="8839200" cy="443818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80614"/>
              </p:ext>
            </p:extLst>
          </p:nvPr>
        </p:nvGraphicFramePr>
        <p:xfrm>
          <a:off x="304800" y="4417367"/>
          <a:ext cx="4678680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97280"/>
                <a:gridCol w="3581400"/>
              </a:tblGrid>
              <a:tr h="4191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Admin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dirty="0" smtClean="0">
                          <a:solidFill>
                            <a:schemeClr val="dk1"/>
                          </a:solidFill>
                        </a:rPr>
                        <a:t>25</a:t>
                      </a:r>
                      <a:r>
                        <a:rPr lang="en-US" sz="2000" b="0" baseline="0" dirty="0" smtClean="0">
                          <a:solidFill>
                            <a:schemeClr val="dk1"/>
                          </a:solidFill>
                        </a:rPr>
                        <a:t> Aug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/>
                        <a:t>Derivative Review (</a:t>
                      </a:r>
                      <a:r>
                        <a:rPr lang="en-US" sz="2000" dirty="0" err="1" smtClean="0"/>
                        <a:t>WeBWorK</a:t>
                      </a:r>
                      <a:r>
                        <a:rPr lang="en-US" sz="2000" dirty="0" smtClean="0"/>
                        <a:t>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27</a:t>
                      </a:r>
                      <a:r>
                        <a:rPr lang="en-US" sz="2000" baseline="0" dirty="0" smtClean="0"/>
                        <a:t> Aug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FSQ#1/FSPA #1 (</a:t>
                      </a:r>
                      <a:r>
                        <a:rPr lang="en-US" sz="2000" dirty="0" err="1" smtClean="0"/>
                        <a:t>WeBWorK</a:t>
                      </a:r>
                      <a:r>
                        <a:rPr lang="en-US" sz="2000" dirty="0" smtClean="0"/>
                        <a:t>)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mtClean="0">
                          <a:solidFill>
                            <a:schemeClr val="dk1"/>
                          </a:solidFill>
                        </a:rPr>
                        <a:t>27</a:t>
                      </a:r>
                      <a:r>
                        <a:rPr lang="en-US" sz="2000" b="0" baseline="0" smtClean="0">
                          <a:solidFill>
                            <a:schemeClr val="dk1"/>
                          </a:solidFill>
                        </a:rPr>
                        <a:t> Aug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dk1"/>
                          </a:solidFill>
                        </a:rPr>
                        <a:t>HW</a:t>
                      </a:r>
                      <a:r>
                        <a:rPr lang="en-US" sz="2000" b="0" baseline="0" dirty="0" smtClean="0">
                          <a:solidFill>
                            <a:schemeClr val="dk1"/>
                          </a:solidFill>
                        </a:rPr>
                        <a:t> Set #1 (L1  - L5)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The Fundamental Theorem of Calculus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Fundamental Theorem of Calculus is </a:t>
            </a:r>
            <a:r>
              <a:rPr lang="en-US" dirty="0" smtClean="0"/>
              <a:t>appropriately named </a:t>
            </a:r>
            <a:r>
              <a:rPr lang="en-US" dirty="0"/>
              <a:t>because it establishes a connection between the  two branches of calculus: differential calculus and integral calculus.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gives the precise inverse relationship between </a:t>
            </a:r>
            <a:r>
              <a:rPr lang="en-US" dirty="0" smtClean="0"/>
              <a:t>the derivative </a:t>
            </a:r>
            <a:r>
              <a:rPr lang="en-US" dirty="0"/>
              <a:t>and the integral.</a:t>
            </a:r>
          </a:p>
        </p:txBody>
      </p:sp>
    </p:spTree>
    <p:extLst>
      <p:ext uri="{BB962C8B-B14F-4D97-AF65-F5344CB8AC3E}">
        <p14:creationId xmlns:p14="http://schemas.microsoft.com/office/powerpoint/2010/main" val="37930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The Fundamental Theorem of Calculus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105400"/>
          </a:xfrm>
        </p:spPr>
        <p:txBody>
          <a:bodyPr/>
          <a:lstStyle/>
          <a:p>
            <a:r>
              <a:rPr lang="en-US" sz="2400" dirty="0"/>
              <a:t>The first part of the Fundamental Theorem deals with functions defined by an equation of the </a:t>
            </a:r>
            <a:r>
              <a:rPr lang="en-US" sz="2400" dirty="0" smtClean="0"/>
              <a:t>form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where </a:t>
            </a:r>
            <a:r>
              <a:rPr lang="en-US" sz="2400" i="1" dirty="0"/>
              <a:t>f </a:t>
            </a:r>
            <a:r>
              <a:rPr lang="en-US" sz="2400" dirty="0"/>
              <a:t>is a continuous function on [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] and </a:t>
            </a:r>
            <a:r>
              <a:rPr lang="en-US" sz="2400" i="1" dirty="0"/>
              <a:t>x </a:t>
            </a:r>
            <a:r>
              <a:rPr lang="en-US" sz="2400" dirty="0"/>
              <a:t>varies between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. Observe that </a:t>
            </a:r>
            <a:r>
              <a:rPr lang="en-US" sz="2400" i="1" dirty="0"/>
              <a:t>g </a:t>
            </a:r>
            <a:r>
              <a:rPr lang="en-US" sz="2400" dirty="0"/>
              <a:t>depends only on </a:t>
            </a:r>
            <a:r>
              <a:rPr lang="en-US" sz="2400" i="1" dirty="0"/>
              <a:t>x</a:t>
            </a:r>
            <a:r>
              <a:rPr lang="en-US" sz="2400" dirty="0"/>
              <a:t>, which appears as the variable upper limit in the integral.</a:t>
            </a:r>
          </a:p>
          <a:p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i="1" dirty="0"/>
              <a:t>x </a:t>
            </a:r>
            <a:r>
              <a:rPr lang="en-US" sz="2400" dirty="0"/>
              <a:t>is a fixed number, then the integral              </a:t>
            </a:r>
            <a:r>
              <a:rPr lang="en-US" sz="2400" dirty="0" smtClean="0"/>
              <a:t>    is </a:t>
            </a:r>
            <a:r>
              <a:rPr lang="en-US" sz="2400" dirty="0"/>
              <a:t>a definite number.</a:t>
            </a:r>
          </a:p>
          <a:p>
            <a:endParaRPr lang="en-US" sz="2400" dirty="0"/>
          </a:p>
          <a:p>
            <a:r>
              <a:rPr lang="en-US" sz="2400" dirty="0"/>
              <a:t>If we then let </a:t>
            </a:r>
            <a:r>
              <a:rPr lang="en-US" sz="2400" i="1" dirty="0"/>
              <a:t>x </a:t>
            </a:r>
            <a:r>
              <a:rPr lang="en-US" sz="2400" dirty="0"/>
              <a:t>vary, the number	         </a:t>
            </a:r>
            <a:r>
              <a:rPr lang="en-US" sz="2400" dirty="0" smtClean="0"/>
              <a:t>        </a:t>
            </a:r>
            <a:r>
              <a:rPr lang="en-US" sz="2400" dirty="0"/>
              <a:t>also varies and defines a function of </a:t>
            </a:r>
            <a:r>
              <a:rPr lang="en-US" sz="2400" i="1" dirty="0"/>
              <a:t>x </a:t>
            </a:r>
            <a:r>
              <a:rPr lang="en-US" sz="2400" dirty="0"/>
              <a:t>denoted by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).</a:t>
            </a: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41525"/>
            <a:ext cx="2166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61381"/>
            <a:ext cx="41116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5175"/>
            <a:ext cx="10334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7" y="5558452"/>
            <a:ext cx="10334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7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The Fundamental Theorem of Calculus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i="1"/>
              <a:t>f </a:t>
            </a:r>
            <a:r>
              <a:rPr lang="en-US"/>
              <a:t>happens to be a positive function, then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can be interpreted as the area under the graph of </a:t>
            </a:r>
            <a:r>
              <a:rPr lang="en-US" i="1"/>
              <a:t>f </a:t>
            </a:r>
            <a:r>
              <a:rPr lang="en-US"/>
              <a:t>from </a:t>
            </a:r>
            <a:r>
              <a:rPr lang="en-US" i="1"/>
              <a:t>a </a:t>
            </a:r>
            <a:r>
              <a:rPr lang="en-US"/>
              <a:t>to </a:t>
            </a:r>
            <a:r>
              <a:rPr lang="en-US" i="1"/>
              <a:t>x</a:t>
            </a:r>
            <a:r>
              <a:rPr lang="en-US"/>
              <a:t>, where </a:t>
            </a:r>
            <a:r>
              <a:rPr lang="en-US" i="1"/>
              <a:t>x</a:t>
            </a:r>
            <a:r>
              <a:rPr lang="en-US"/>
              <a:t> can vary from </a:t>
            </a:r>
            <a:r>
              <a:rPr lang="en-US" i="1"/>
              <a:t>a </a:t>
            </a:r>
            <a:r>
              <a:rPr lang="en-US"/>
              <a:t>to </a:t>
            </a:r>
            <a:r>
              <a:rPr lang="en-US" i="1"/>
              <a:t>b</a:t>
            </a:r>
            <a:r>
              <a:rPr lang="en-US"/>
              <a:t>. (Think of </a:t>
            </a:r>
            <a:r>
              <a:rPr lang="en-US" i="1"/>
              <a:t>g </a:t>
            </a:r>
            <a:r>
              <a:rPr lang="en-US"/>
              <a:t>as the “area so far” function; see Figure 1.)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14800"/>
            <a:ext cx="3436937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4148930" y="6198281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11849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endParaRPr lang="en-US" b="1" i="1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f </a:t>
            </a:r>
            <a:r>
              <a:rPr lang="en-US" dirty="0"/>
              <a:t>is the function whose graph is shown in Figure 2 and </a:t>
            </a:r>
            <a:br>
              <a:rPr lang="en-US" dirty="0"/>
            </a:br>
            <a:r>
              <a:rPr lang="en-US" dirty="0" smtClean="0"/>
              <a:t>find </a:t>
            </a:r>
            <a:r>
              <a:rPr lang="en-US" dirty="0"/>
              <a:t>the values of </a:t>
            </a:r>
            <a:r>
              <a:rPr lang="en-US" i="1" dirty="0"/>
              <a:t>g</a:t>
            </a:r>
            <a:r>
              <a:rPr lang="en-US" dirty="0"/>
              <a:t>(0), </a:t>
            </a:r>
            <a:r>
              <a:rPr lang="en-US" i="1" dirty="0"/>
              <a:t>g</a:t>
            </a:r>
            <a:r>
              <a:rPr lang="en-US" dirty="0"/>
              <a:t>(1), </a:t>
            </a:r>
            <a:r>
              <a:rPr lang="en-US" i="1" dirty="0"/>
              <a:t>g</a:t>
            </a:r>
            <a:r>
              <a:rPr lang="en-US" dirty="0"/>
              <a:t>(2), </a:t>
            </a:r>
            <a:r>
              <a:rPr lang="en-US" i="1" dirty="0"/>
              <a:t>g</a:t>
            </a:r>
            <a:r>
              <a:rPr lang="en-US" dirty="0"/>
              <a:t>(3), </a:t>
            </a:r>
            <a:r>
              <a:rPr lang="en-US" i="1" dirty="0"/>
              <a:t>g</a:t>
            </a:r>
            <a:r>
              <a:rPr lang="en-US" dirty="0"/>
              <a:t>(4</a:t>
            </a:r>
            <a:r>
              <a:rPr lang="en-US" dirty="0" smtClean="0"/>
              <a:t>), and </a:t>
            </a:r>
            <a:r>
              <a:rPr lang="en-US" i="1" dirty="0"/>
              <a:t>g</a:t>
            </a:r>
            <a:r>
              <a:rPr lang="en-US" dirty="0"/>
              <a:t>(5). Then sketch a rough graph of </a:t>
            </a:r>
            <a:r>
              <a:rPr lang="en-US" i="1" dirty="0"/>
              <a:t>g</a:t>
            </a:r>
            <a:r>
              <a:rPr lang="en-US" dirty="0"/>
              <a:t>.</a:t>
            </a:r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19843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9151"/>
            <a:ext cx="3409950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3967163" y="6202363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497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</a:t>
            </a:r>
            <a:r>
              <a:rPr lang="en-US" b="1" i="1" dirty="0"/>
              <a:t>Solution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6213"/>
          </a:xfrm>
        </p:spPr>
        <p:txBody>
          <a:bodyPr/>
          <a:lstStyle/>
          <a:p>
            <a:r>
              <a:rPr lang="en-US" sz="2800" dirty="0"/>
              <a:t>First we notice that 			       . </a:t>
            </a:r>
          </a:p>
          <a:p>
            <a:r>
              <a:rPr lang="en-US" sz="2800" dirty="0"/>
              <a:t>From Figure 3 we see that </a:t>
            </a:r>
            <a:r>
              <a:rPr lang="en-US" sz="2800" i="1" dirty="0"/>
              <a:t>g</a:t>
            </a:r>
            <a:r>
              <a:rPr lang="en-US" sz="2800" dirty="0"/>
              <a:t>(1) is the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area of </a:t>
            </a:r>
            <a:r>
              <a:rPr lang="en-US" sz="2800" dirty="0"/>
              <a:t>a triangle: </a:t>
            </a:r>
            <a:r>
              <a:rPr lang="en-US" sz="2800" dirty="0" smtClean="0"/>
              <a:t>      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=    </a:t>
            </a:r>
            <a:r>
              <a:rPr lang="en-US" sz="2800" dirty="0"/>
              <a:t>(1 </a:t>
            </a:r>
            <a:r>
              <a:rPr lang="en-US" sz="2800" b="1" dirty="0">
                <a:sym typeface="Wingdings 2" pitchFamily="18" charset="2"/>
              </a:rPr>
              <a:t></a:t>
            </a:r>
            <a:r>
              <a:rPr lang="en-US" sz="2800" dirty="0">
                <a:sym typeface="Wingdings 2" pitchFamily="18" charset="2"/>
              </a:rPr>
              <a:t> 2</a:t>
            </a:r>
            <a:r>
              <a:rPr lang="en-US" sz="2800" dirty="0"/>
              <a:t>) = </a:t>
            </a:r>
            <a:r>
              <a:rPr lang="en-US" sz="2800" dirty="0" smtClean="0"/>
              <a:t>1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find </a:t>
            </a:r>
            <a:r>
              <a:rPr lang="en-US" sz="2800" i="1" dirty="0"/>
              <a:t>g</a:t>
            </a:r>
            <a:r>
              <a:rPr lang="en-US" sz="2800" dirty="0"/>
              <a:t>(2) we add to </a:t>
            </a:r>
            <a:r>
              <a:rPr lang="en-US" sz="2800" i="1" dirty="0"/>
              <a:t>g</a:t>
            </a:r>
            <a:r>
              <a:rPr lang="en-US" sz="2800" dirty="0"/>
              <a:t>(1) the area of a rectangle</a:t>
            </a:r>
            <a:r>
              <a:rPr lang="en-US" sz="2800" dirty="0" smtClean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   = </a:t>
            </a:r>
            <a:r>
              <a:rPr lang="en-US" dirty="0"/>
              <a:t>1 + (1 </a:t>
            </a:r>
            <a:r>
              <a:rPr lang="en-US" b="1" dirty="0">
                <a:sym typeface="Wingdings 2" pitchFamily="18" charset="2"/>
              </a:rPr>
              <a:t></a:t>
            </a:r>
            <a:r>
              <a:rPr lang="en-US" dirty="0">
                <a:sym typeface="Wingdings 2" pitchFamily="18" charset="2"/>
              </a:rPr>
              <a:t> 2</a:t>
            </a:r>
            <a:r>
              <a:rPr lang="en-US" dirty="0"/>
              <a:t>) = 3</a:t>
            </a:r>
          </a:p>
          <a:p>
            <a:pPr marL="0" indent="0">
              <a:buNone/>
            </a:pPr>
            <a:r>
              <a:rPr lang="en-US" dirty="0" smtClean="0"/>
              <a:t>          		  </a:t>
            </a:r>
            <a:r>
              <a:rPr lang="en-US" sz="2800" dirty="0" smtClean="0"/>
              <a:t>= </a:t>
            </a:r>
            <a:r>
              <a:rPr lang="en-US" sz="2800" dirty="0"/>
              <a:t>1 + (1 </a:t>
            </a:r>
            <a:r>
              <a:rPr lang="en-US" sz="2800" b="1" dirty="0">
                <a:sym typeface="Wingdings 2" pitchFamily="18" charset="2"/>
              </a:rPr>
              <a:t></a:t>
            </a:r>
            <a:r>
              <a:rPr lang="en-US" sz="2800" dirty="0">
                <a:sym typeface="Wingdings 2" pitchFamily="18" charset="2"/>
              </a:rPr>
              <a:t> 2</a:t>
            </a:r>
            <a:r>
              <a:rPr lang="en-US" sz="2800" dirty="0"/>
              <a:t>) =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pPr>
              <a:spcBef>
                <a:spcPct val="50000"/>
              </a:spcBef>
            </a:pPr>
            <a:r>
              <a:rPr lang="en-US" dirty="0"/>
              <a:t>		   = 1 + (1 </a:t>
            </a:r>
            <a:r>
              <a:rPr lang="en-US" b="1" dirty="0">
                <a:sym typeface="Wingdings 2" pitchFamily="18" charset="2"/>
              </a:rPr>
              <a:t></a:t>
            </a:r>
            <a:r>
              <a:rPr lang="en-US" dirty="0">
                <a:sym typeface="Wingdings 2" pitchFamily="18" charset="2"/>
              </a:rPr>
              <a:t> 2</a:t>
            </a:r>
            <a:r>
              <a:rPr lang="en-US" dirty="0"/>
              <a:t>) = 3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14038"/>
            <a:ext cx="24590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08677"/>
            <a:ext cx="20843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4495800"/>
            <a:ext cx="2057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93" y="5135563"/>
            <a:ext cx="29067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88" y="1561335"/>
            <a:ext cx="1590675" cy="225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7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60125"/>
            <a:ext cx="1590675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7596288" y="6507162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3</a:t>
            </a:r>
          </a:p>
        </p:txBody>
      </p:sp>
      <p:pic>
        <p:nvPicPr>
          <p:cNvPr id="159761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643" y="3111864"/>
            <a:ext cx="2413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5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</a:t>
            </a:r>
            <a:r>
              <a:rPr lang="en-US" b="1" i="1" dirty="0"/>
              <a:t>Solution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3644" cy="4830763"/>
          </a:xfrm>
        </p:spPr>
        <p:txBody>
          <a:bodyPr/>
          <a:lstStyle/>
          <a:p>
            <a:r>
              <a:rPr lang="en-US" sz="2800" dirty="0"/>
              <a:t>We estimate that the area under </a:t>
            </a:r>
            <a:r>
              <a:rPr lang="en-US" sz="2800" i="1" dirty="0"/>
              <a:t>f</a:t>
            </a:r>
            <a:r>
              <a:rPr lang="en-US" sz="2800" dirty="0"/>
              <a:t> from 2 to 3 is about 1.3,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i="1" dirty="0"/>
              <a:t>t</a:t>
            </a:r>
            <a:r>
              <a:rPr lang="en-US" sz="2800" dirty="0"/>
              <a:t> </a:t>
            </a:r>
            <a:r>
              <a:rPr lang="en-US" sz="2800" b="1" dirty="0">
                <a:sym typeface="Symbol" pitchFamily="18" charset="2"/>
              </a:rPr>
              <a:t></a:t>
            </a:r>
            <a:r>
              <a:rPr lang="en-US" sz="2800" dirty="0"/>
              <a:t> 3, </a:t>
            </a:r>
            <a:r>
              <a:rPr lang="en-US" sz="2800" i="1" dirty="0"/>
              <a:t>f</a:t>
            </a:r>
            <a:r>
              <a:rPr lang="en-US" sz="2800" dirty="0"/>
              <a:t> (</a:t>
            </a:r>
            <a:r>
              <a:rPr lang="en-US" sz="2800" i="1" dirty="0"/>
              <a:t>t</a:t>
            </a:r>
            <a:r>
              <a:rPr lang="en-US" sz="2800" dirty="0"/>
              <a:t>) is negative and so we start subtracting areas: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8166100" y="887413"/>
            <a:ext cx="8382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cont’d</a:t>
            </a:r>
          </a:p>
        </p:txBody>
      </p:sp>
      <p:pic>
        <p:nvPicPr>
          <p:cNvPr id="157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73300"/>
            <a:ext cx="2852738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7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28" y="4819650"/>
            <a:ext cx="28892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70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1813034"/>
            <a:ext cx="1782763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710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64" y="4217987"/>
            <a:ext cx="1846263" cy="196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7439818" y="3469180"/>
            <a:ext cx="77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3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6548438" y="6430963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3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1285875" y="297021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ym typeface="Symbol" pitchFamily="18" charset="2"/>
              </a:rPr>
              <a:t></a:t>
            </a:r>
            <a:r>
              <a:rPr lang="en-US" sz="2400"/>
              <a:t> 3 + 1.3 = 4.3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1285875" y="5638800"/>
            <a:ext cx="290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ym typeface="Symbol" pitchFamily="18" charset="2"/>
              </a:rPr>
              <a:t></a:t>
            </a:r>
            <a:r>
              <a:rPr lang="en-US" sz="2400" dirty="0"/>
              <a:t> 4.3 + (–1.3) = 3.0</a:t>
            </a:r>
          </a:p>
        </p:txBody>
      </p:sp>
    </p:spTree>
    <p:extLst>
      <p:ext uri="{BB962C8B-B14F-4D97-AF65-F5344CB8AC3E}">
        <p14:creationId xmlns:p14="http://schemas.microsoft.com/office/powerpoint/2010/main" val="17248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2" grpId="0"/>
      <p:bldP spid="157713" grpId="0"/>
      <p:bldP spid="1577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</a:t>
            </a:r>
            <a:r>
              <a:rPr lang="en-US" b="1" i="1" dirty="0"/>
              <a:t>Solution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4830763"/>
          </a:xfrm>
        </p:spPr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use these values to sketch the </a:t>
            </a:r>
            <a:br>
              <a:rPr lang="en-US" sz="2800" dirty="0"/>
            </a:br>
            <a:r>
              <a:rPr lang="en-US" sz="2800" dirty="0"/>
              <a:t>graph of </a:t>
            </a:r>
            <a:r>
              <a:rPr lang="en-US" sz="2800" i="1" dirty="0"/>
              <a:t>g</a:t>
            </a:r>
            <a:r>
              <a:rPr lang="en-US" sz="2800" dirty="0"/>
              <a:t> in Figure 4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Notice that, because </a:t>
            </a:r>
            <a:r>
              <a:rPr lang="en-US" sz="2800" i="1" dirty="0"/>
              <a:t>f</a:t>
            </a:r>
            <a:r>
              <a:rPr lang="en-US" sz="2800" dirty="0"/>
              <a:t> (</a:t>
            </a:r>
            <a:r>
              <a:rPr lang="en-US" sz="2800" i="1" dirty="0"/>
              <a:t>t</a:t>
            </a:r>
            <a:r>
              <a:rPr lang="en-US" sz="2800" dirty="0"/>
              <a:t>) is positive </a:t>
            </a:r>
            <a:br>
              <a:rPr lang="en-US" sz="2800" dirty="0"/>
            </a:br>
            <a:r>
              <a:rPr lang="en-US" sz="2800" dirty="0"/>
              <a:t>for </a:t>
            </a:r>
            <a:r>
              <a:rPr lang="en-US" sz="2800" i="1" dirty="0"/>
              <a:t>t</a:t>
            </a:r>
            <a:r>
              <a:rPr lang="en-US" sz="2800" dirty="0"/>
              <a:t> </a:t>
            </a:r>
            <a:r>
              <a:rPr lang="en-US" sz="2800" b="1" dirty="0">
                <a:sym typeface="Symbol" pitchFamily="18" charset="2"/>
              </a:rPr>
              <a:t></a:t>
            </a:r>
            <a:r>
              <a:rPr lang="en-US" sz="2800" dirty="0"/>
              <a:t> 3, we keep adding area for </a:t>
            </a: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 </a:t>
            </a:r>
            <a:r>
              <a:rPr lang="en-US" sz="2800" b="1" dirty="0">
                <a:sym typeface="Symbol" pitchFamily="18" charset="2"/>
              </a:rPr>
              <a:t></a:t>
            </a:r>
            <a:r>
              <a:rPr lang="en-US" sz="2800" dirty="0"/>
              <a:t> 3 and so </a:t>
            </a:r>
            <a:r>
              <a:rPr lang="en-US" sz="2800" i="1" dirty="0"/>
              <a:t>g</a:t>
            </a:r>
            <a:r>
              <a:rPr lang="en-US" sz="2800" dirty="0"/>
              <a:t> is increasing up to </a:t>
            </a:r>
            <a:br>
              <a:rPr lang="en-US" sz="2800" dirty="0"/>
            </a:br>
            <a:r>
              <a:rPr lang="en-US" sz="2800" i="1" dirty="0"/>
              <a:t>x</a:t>
            </a:r>
            <a:r>
              <a:rPr lang="en-US" sz="2800" dirty="0"/>
              <a:t> = 3, where it attains a maximum </a:t>
            </a:r>
            <a:br>
              <a:rPr lang="en-US" sz="2800" dirty="0"/>
            </a:br>
            <a:r>
              <a:rPr lang="en-US" sz="2800" dirty="0"/>
              <a:t>value. For </a:t>
            </a:r>
            <a:r>
              <a:rPr lang="en-US" sz="2800" i="1" dirty="0"/>
              <a:t>x </a:t>
            </a:r>
            <a:r>
              <a:rPr lang="en-US" sz="2800" b="1" dirty="0">
                <a:sym typeface="Symbol" pitchFamily="18" charset="2"/>
              </a:rPr>
              <a:t></a:t>
            </a:r>
            <a:r>
              <a:rPr lang="en-US" sz="2800" dirty="0"/>
              <a:t> 3, </a:t>
            </a:r>
            <a:r>
              <a:rPr lang="en-US" sz="2800" i="1" dirty="0"/>
              <a:t>g</a:t>
            </a:r>
            <a:r>
              <a:rPr lang="en-US" sz="2800" dirty="0"/>
              <a:t> decreases because </a:t>
            </a:r>
            <a:br>
              <a:rPr lang="en-US" sz="2800" dirty="0"/>
            </a:br>
            <a:r>
              <a:rPr lang="en-US" sz="2800" i="1" dirty="0"/>
              <a:t>f</a:t>
            </a:r>
            <a:r>
              <a:rPr lang="en-US" sz="2800" dirty="0"/>
              <a:t> (</a:t>
            </a:r>
            <a:r>
              <a:rPr lang="en-US" sz="2800" i="1" dirty="0"/>
              <a:t>t</a:t>
            </a:r>
            <a:r>
              <a:rPr lang="en-US" sz="2800" dirty="0"/>
              <a:t>) is negative.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8153400" y="889000"/>
            <a:ext cx="8382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cont’d</a:t>
            </a:r>
          </a:p>
        </p:txBody>
      </p:sp>
      <p:pic>
        <p:nvPicPr>
          <p:cNvPr id="156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346200"/>
            <a:ext cx="31083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286368"/>
            <a:ext cx="2084388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7159625" y="3200400"/>
            <a:ext cx="77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3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1306513" y="2119313"/>
            <a:ext cx="290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ym typeface="Symbol" pitchFamily="18" charset="2"/>
              </a:rPr>
              <a:t></a:t>
            </a:r>
            <a:r>
              <a:rPr lang="en-US" sz="2400" b="1">
                <a:sym typeface="Symbol" pitchFamily="18" charset="2"/>
              </a:rPr>
              <a:t> </a:t>
            </a:r>
            <a:r>
              <a:rPr lang="en-US" sz="2400"/>
              <a:t>3 + (–1.3) = 1.7</a:t>
            </a:r>
          </a:p>
        </p:txBody>
      </p:sp>
      <p:pic>
        <p:nvPicPr>
          <p:cNvPr id="15668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11562"/>
            <a:ext cx="2330450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5715000"/>
            <a:ext cx="1408112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7240587" y="6141244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18441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da0dee-c915-441d-b68c-f69e97c0175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2CEF1BEFD224298429D737D135388" ma:contentTypeVersion="2" ma:contentTypeDescription="Create a new document." ma:contentTypeScope="" ma:versionID="00c6a09be4d2d251e99eedfbaf9fc2c2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WNAA5TKYMJS6-326-6</_dlc_DocId>
    <_dlc_DocIdUrl xmlns="e1f6cb1f-7c95-4a72-8369-b6b5464bd620">
      <Url>https://eis.usafa.edu/academics/math/DFMS_Course_Sites/Fall_2014_Courses/Math_152/_layouts/DocIdRedir.aspx?ID=WNAA5TKYMJS6-326-6</Url>
      <Description>WNAA5TKYMJS6-326-6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0FCABD5-539B-494D-935B-5F8E581B74E7}"/>
</file>

<file path=customXml/itemProps2.xml><?xml version="1.0" encoding="utf-8"?>
<ds:datastoreItem xmlns:ds="http://schemas.openxmlformats.org/officeDocument/2006/customXml" ds:itemID="{2062D97E-C9E4-489E-8A5B-E53CBB543224}"/>
</file>

<file path=customXml/itemProps3.xml><?xml version="1.0" encoding="utf-8"?>
<ds:datastoreItem xmlns:ds="http://schemas.openxmlformats.org/officeDocument/2006/customXml" ds:itemID="{07335198-23E3-4D4E-9501-08533706BECD}"/>
</file>

<file path=customXml/itemProps4.xml><?xml version="1.0" encoding="utf-8"?>
<ds:datastoreItem xmlns:ds="http://schemas.openxmlformats.org/officeDocument/2006/customXml" ds:itemID="{672572C8-AAD0-4226-B8EF-9FDB9813DCDE}"/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593</Words>
  <Application>Microsoft Office PowerPoint</Application>
  <PresentationFormat>On-screen Show (4:3)</PresentationFormat>
  <Paragraphs>110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HW Problem</vt:lpstr>
      <vt:lpstr>Math 152 – Lesson 5 </vt:lpstr>
      <vt:lpstr>The Fundamental Theorem of Calculus</vt:lpstr>
      <vt:lpstr>The Fundamental Theorem of Calculus</vt:lpstr>
      <vt:lpstr>The Fundamental Theorem of Calculus</vt:lpstr>
      <vt:lpstr>Example 1</vt:lpstr>
      <vt:lpstr>Example 1 – Solution</vt:lpstr>
      <vt:lpstr>Example 1 – Solution</vt:lpstr>
      <vt:lpstr>Example 1 – Solution</vt:lpstr>
      <vt:lpstr>The Fundamental Theorem of Calculus</vt:lpstr>
      <vt:lpstr>The Fundamental Theorem of Calculus</vt:lpstr>
      <vt:lpstr>The Fundamental Theorem of Calculus</vt:lpstr>
      <vt:lpstr>Differentiation and Integration as Inverse Processes</vt:lpstr>
      <vt:lpstr>PowerPoint Presentation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6.1/6.2 Constructing Antiderivatives Numerically and Graphically</dc:title>
  <dc:subject>Spring 2013 - M142 - Section 6.1/6.2</dc:subject>
  <dc:creator>Thomas.Fulton@usafa.edu</dc:creator>
  <cp:lastModifiedBy>Test</cp:lastModifiedBy>
  <cp:revision>175</cp:revision>
  <dcterms:created xsi:type="dcterms:W3CDTF">2012-07-23T15:58:59Z</dcterms:created>
  <dcterms:modified xsi:type="dcterms:W3CDTF">2014-08-25T18:20:53Z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0x010100BE52CEF1BEFD224298429D737D135388</vt:lpwstr>
  </property>
  <property fmtid="{D5CDD505-2E9C-101B-9397-08002B2CF9AE}" pid="3" name="_dlc_DocIdItemGuid">
    <vt:lpwstr>3c9eab24-59e7-4817-bd80-dadeac6bf3c1</vt:lpwstr>
  </property>
</Properties>
</file>