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99" r:id="rId5"/>
    <p:sldId id="301" r:id="rId6"/>
    <p:sldId id="300" r:id="rId7"/>
    <p:sldId id="302" r:id="rId8"/>
    <p:sldId id="305" r:id="rId9"/>
    <p:sldId id="306" r:id="rId10"/>
    <p:sldId id="30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8022" autoAdjust="0"/>
  </p:normalViewPr>
  <p:slideViewPr>
    <p:cSldViewPr>
      <p:cViewPr>
        <p:scale>
          <a:sx n="100" d="100"/>
          <a:sy n="100" d="100"/>
        </p:scale>
        <p:origin x="-2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6542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Math 152 </a:t>
            </a:r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6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17677"/>
              </p:ext>
            </p:extLst>
          </p:nvPr>
        </p:nvGraphicFramePr>
        <p:xfrm>
          <a:off x="304800" y="1668780"/>
          <a:ext cx="8610601" cy="224028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  <a:gridCol w="22860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T5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Fundamental Theorem of Calculus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2,9,21,23,25,37,43,45,53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T6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Indefinite Integrals &amp; Net Change Theorem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19,21,49,51,63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T7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Substitution Rule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5.5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3,5,17,33,53,80</a:t>
                      </a:r>
                      <a:endParaRPr lang="en-US" sz="2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600" y="2819400"/>
            <a:ext cx="8763000" cy="672417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70910"/>
              </p:ext>
            </p:extLst>
          </p:nvPr>
        </p:nvGraphicFramePr>
        <p:xfrm>
          <a:off x="304800" y="4417367"/>
          <a:ext cx="4678680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97280"/>
                <a:gridCol w="3581400"/>
              </a:tblGrid>
              <a:tr h="4191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/>
                        <a:t>Upcoming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Suspenses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Today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FSQ 1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11 Sep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FSQ 2/FSPA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 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GR1/HW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Set 2/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</a:rPr>
                        <a:t>Webwork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7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847850"/>
            <a:ext cx="51376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9" y="3657600"/>
            <a:ext cx="321054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657600"/>
            <a:ext cx="3595931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Definite v. Indefinite Integrals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1948" y="1828800"/>
                <a:ext cx="2308452" cy="134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48" y="1828800"/>
                <a:ext cx="2308452" cy="13489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1200" y="1794239"/>
                <a:ext cx="2406813" cy="13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794239"/>
                <a:ext cx="2406813" cy="13835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3667533"/>
                <a:ext cx="3959225" cy="1334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600" b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667533"/>
                <a:ext cx="3959225" cy="13344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7347" y="5191533"/>
                <a:ext cx="1271502" cy="11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26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47" y="5191533"/>
                <a:ext cx="1271502" cy="11330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03180" y="3505200"/>
                <a:ext cx="1982851" cy="1383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600" b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80" y="3505200"/>
                <a:ext cx="1982851" cy="13835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48197" y="4925827"/>
                <a:ext cx="2092817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3600" i="1">
                          <a:latin typeface="Cambria Math"/>
                        </a:rPr>
                        <m:t>+</m:t>
                      </m:r>
                      <m:r>
                        <a:rPr lang="en-US" sz="36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97" y="4925827"/>
                <a:ext cx="2092817" cy="12039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33999" y="1794239"/>
            <a:ext cx="2864013" cy="171096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1524000"/>
            <a:ext cx="4191000" cy="48006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Change Theorem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47800"/>
            <a:ext cx="7962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81000" y="3514725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This principle can be applied to all rates of change in nature and sciences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75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 Change Theorem - Examples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 smtClean="0"/>
              <a:t>V(t)</a:t>
            </a:r>
            <a:r>
              <a:rPr lang="en-US" sz="2400" dirty="0" smtClean="0"/>
              <a:t> is </a:t>
            </a:r>
            <a:r>
              <a:rPr lang="en-US" sz="2400" dirty="0"/>
              <a:t>the volume of water in a reservoir at time </a:t>
            </a:r>
            <a:r>
              <a:rPr lang="en-US" sz="2400" i="1" dirty="0"/>
              <a:t>t</a:t>
            </a:r>
            <a:r>
              <a:rPr lang="en-US" sz="2400" dirty="0"/>
              <a:t>, then its derivative </a:t>
            </a:r>
            <a:r>
              <a:rPr lang="en-US" sz="2400" dirty="0" smtClean="0"/>
              <a:t>is </a:t>
            </a:r>
            <a:r>
              <a:rPr lang="en-US" sz="2400" i="1" dirty="0" smtClean="0"/>
              <a:t>V’(t) </a:t>
            </a:r>
            <a:r>
              <a:rPr lang="en-US" sz="2400" dirty="0" smtClean="0"/>
              <a:t>the </a:t>
            </a:r>
            <a:r>
              <a:rPr lang="en-US" sz="2400" dirty="0"/>
              <a:t>rate at which water flows into the reservoir at time </a:t>
            </a:r>
            <a:r>
              <a:rPr lang="en-US" sz="2400" i="1" dirty="0"/>
              <a:t>t</a:t>
            </a:r>
            <a:r>
              <a:rPr lang="en-US" sz="2400" dirty="0"/>
              <a:t>. </a:t>
            </a:r>
            <a:r>
              <a:rPr lang="en-US" sz="2400" dirty="0" smtClean="0"/>
              <a:t>So </a:t>
            </a: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7900"/>
            <a:ext cx="3343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3200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 smtClean="0"/>
              <a:t>C(x)</a:t>
            </a:r>
            <a:r>
              <a:rPr lang="en-US" sz="2400" dirty="0" smtClean="0"/>
              <a:t> is </a:t>
            </a:r>
            <a:r>
              <a:rPr lang="en-US" sz="2400" dirty="0"/>
              <a:t>the cost of producing </a:t>
            </a:r>
            <a:r>
              <a:rPr lang="en-US" sz="2400" i="1" dirty="0"/>
              <a:t>x </a:t>
            </a:r>
            <a:r>
              <a:rPr lang="en-US" sz="2400" dirty="0"/>
              <a:t>units of a commodity, then the marginal cost </a:t>
            </a:r>
            <a:r>
              <a:rPr lang="en-US" sz="2400" dirty="0" smtClean="0"/>
              <a:t>is the </a:t>
            </a:r>
            <a:r>
              <a:rPr lang="en-US" sz="2400" dirty="0"/>
              <a:t>derivative </a:t>
            </a:r>
            <a:r>
              <a:rPr lang="en-US" sz="2400" i="1" dirty="0"/>
              <a:t>C’(x</a:t>
            </a:r>
            <a:r>
              <a:rPr lang="en-US" sz="2400" i="1" dirty="0" smtClean="0"/>
              <a:t>)</a:t>
            </a:r>
            <a:r>
              <a:rPr lang="en-US" sz="2400" dirty="0" smtClean="0"/>
              <a:t>. </a:t>
            </a:r>
            <a:r>
              <a:rPr lang="en-US" sz="2400" dirty="0"/>
              <a:t>So</a:t>
            </a:r>
            <a:endParaRPr lang="en-US" sz="2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031397"/>
            <a:ext cx="4114800" cy="84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0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 Change Theorem -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90600" y="2057400"/>
                <a:ext cx="2807307" cy="74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057400"/>
                <a:ext cx="2807307" cy="744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1524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Displacement  = net change in position: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5430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distance traveled: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43600" y="2057400"/>
                <a:ext cx="1382751" cy="74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057400"/>
                <a:ext cx="1382751" cy="7443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05p40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84" y="3286125"/>
            <a:ext cx="6365341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1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 Change Theorem -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" y="1676400"/>
                <a:ext cx="8153400" cy="374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5.4.54 </a:t>
                </a:r>
              </a:p>
              <a:p>
                <a:r>
                  <a:rPr lang="en-US" dirty="0" smtClean="0"/>
                  <a:t>A honeybee population starts with 100 bees and increases at a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bees per week. What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100+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represent?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5.4.55 </a:t>
                </a:r>
              </a:p>
              <a:p>
                <a:r>
                  <a:rPr lang="en-US" dirty="0" smtClean="0"/>
                  <a:t>If the marginal revenue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derivative of the revenue function R(x), where x is the number of units sold. What does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1000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5000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represent?</a:t>
                </a:r>
              </a:p>
              <a:p>
                <a:endParaRPr lang="en-US" dirty="0"/>
              </a:p>
              <a:p>
                <a:r>
                  <a:rPr lang="en-US" dirty="0" smtClean="0"/>
                  <a:t>5.4.56  </a:t>
                </a:r>
              </a:p>
              <a:p>
                <a:r>
                  <a:rPr lang="en-US" dirty="0" smtClean="0"/>
                  <a:t>If f(x) is the slope of a trail at a distance of x miles from the start of the trail, what does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represent?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153400" cy="3744167"/>
              </a:xfrm>
              <a:prstGeom prst="rect">
                <a:avLst/>
              </a:prstGeom>
              <a:blipFill rotWithShape="1">
                <a:blip r:embed="rId3"/>
                <a:stretch>
                  <a:fillRect l="-598" t="-814" b="-12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2CEF1BEFD224298429D737D135388" ma:contentTypeVersion="2" ma:contentTypeDescription="Create a new document." ma:contentTypeScope="" ma:versionID="00c6a09be4d2d251e99eedfbaf9fc2c2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WNAA5TKYMJS6-326-7</_dlc_DocId>
    <_dlc_DocIdUrl xmlns="e1f6cb1f-7c95-4a72-8369-b6b5464bd620">
      <Url>https://eis.usafa.edu/academics/math/DFMS_Course_Sites/Fall_2014_Courses/Math_152/_layouts/DocIdRedir.aspx?ID=WNAA5TKYMJS6-326-7</Url>
      <Description>WNAA5TKYMJS6-326-7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E7F69-0CC6-4677-BEDA-747E115C1DF4}"/>
</file>

<file path=customXml/itemProps2.xml><?xml version="1.0" encoding="utf-8"?>
<ds:datastoreItem xmlns:ds="http://schemas.openxmlformats.org/officeDocument/2006/customXml" ds:itemID="{5540A10B-0D7A-4F4B-AC8F-37F0593B78B4}"/>
</file>

<file path=customXml/itemProps3.xml><?xml version="1.0" encoding="utf-8"?>
<ds:datastoreItem xmlns:ds="http://schemas.openxmlformats.org/officeDocument/2006/customXml" ds:itemID="{2062D97E-C9E4-489E-8A5B-E53CBB543224}"/>
</file>

<file path=customXml/itemProps4.xml><?xml version="1.0" encoding="utf-8"?>
<ds:datastoreItem xmlns:ds="http://schemas.openxmlformats.org/officeDocument/2006/customXml" ds:itemID="{07335198-23E3-4D4E-9501-08533706BECD}"/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393</Words>
  <Application>Microsoft Office PowerPoint</Application>
  <PresentationFormat>On-screen Show (4:3)</PresentationFormat>
  <Paragraphs>57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Math 152 – Lesson 6 </vt:lpstr>
      <vt:lpstr>HW Problems</vt:lpstr>
      <vt:lpstr>Definite v. Indefinite Integrals</vt:lpstr>
      <vt:lpstr>Net Change Theorem</vt:lpstr>
      <vt:lpstr>Net Change Theorem - Examples</vt:lpstr>
      <vt:lpstr>Net Change Theorem - Examples</vt:lpstr>
      <vt:lpstr>Net Change Theorem - Examples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5.3 - Fundamental Theorem of Calculus</dc:title>
  <dc:subject>Spring 2013 - M142 - Section 5.3</dc:subject>
  <dc:creator>Thomas.Fulton@usafa.edu</dc:creator>
  <cp:lastModifiedBy>Test</cp:lastModifiedBy>
  <cp:revision>153</cp:revision>
  <dcterms:created xsi:type="dcterms:W3CDTF">2012-07-23T15:58:59Z</dcterms:created>
  <dcterms:modified xsi:type="dcterms:W3CDTF">2014-08-27T14:13:12Z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0x010100BE52CEF1BEFD224298429D737D135388</vt:lpwstr>
  </property>
  <property fmtid="{D5CDD505-2E9C-101B-9397-08002B2CF9AE}" pid="3" name="_dlc_DocIdItemGuid">
    <vt:lpwstr>581645c2-9b59-4610-b3d1-b34f502d6b89</vt:lpwstr>
  </property>
</Properties>
</file>