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327" r:id="rId5"/>
    <p:sldId id="328" r:id="rId6"/>
    <p:sldId id="324" r:id="rId7"/>
    <p:sldId id="329" r:id="rId8"/>
    <p:sldId id="322" r:id="rId9"/>
    <p:sldId id="323" r:id="rId1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15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5" autoAdjust="0"/>
    <p:restoredTop sz="86941" autoAdjust="0"/>
  </p:normalViewPr>
  <p:slideViewPr>
    <p:cSldViewPr>
      <p:cViewPr>
        <p:scale>
          <a:sx n="80" d="100"/>
          <a:sy n="80" d="100"/>
        </p:scale>
        <p:origin x="-780" y="-3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4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FAC170C-7554-497D-86C4-5E6B22619EE5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4A77995-C337-4412-BD0B-CA3F77B9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DB30F-C7B8-44CD-B859-5B727D581C7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u that choose must allow for all</a:t>
            </a:r>
            <a:r>
              <a:rPr lang="en-US" baseline="0" dirty="0" smtClean="0"/>
              <a:t> of the x’s </a:t>
            </a:r>
            <a:r>
              <a:rPr lang="en-US" baseline="0" smtClean="0"/>
              <a:t>to cancel out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89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u that choose must allow for all</a:t>
            </a:r>
            <a:r>
              <a:rPr lang="en-US" baseline="0" dirty="0" smtClean="0"/>
              <a:t> of the x’s </a:t>
            </a:r>
            <a:r>
              <a:rPr lang="en-US" baseline="0" smtClean="0"/>
              <a:t>to cancel out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89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1295401"/>
            <a:ext cx="4724400" cy="23050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3886200"/>
            <a:ext cx="472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0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7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4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913" y="195263"/>
            <a:ext cx="705485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8938" y="1519238"/>
            <a:ext cx="4116387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519238"/>
            <a:ext cx="4116388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50113" y="6524625"/>
            <a:ext cx="145097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6BCED-E8C4-4053-8DF1-B8EF549A0A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/58</a:t>
            </a:r>
          </a:p>
        </p:txBody>
      </p:sp>
    </p:spTree>
    <p:extLst>
      <p:ext uri="{BB962C8B-B14F-4D97-AF65-F5344CB8AC3E}">
        <p14:creationId xmlns:p14="http://schemas.microsoft.com/office/powerpoint/2010/main" val="229519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5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911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7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4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75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1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97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298575"/>
            <a:ext cx="834707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51C77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rgbClr val="151C77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 smtClean="0">
                <a:solidFill>
                  <a:schemeClr val="tx1"/>
                </a:solidFill>
                <a:latin typeface="Century Schoolbook" pitchFamily="18" charset="0"/>
              </a:rPr>
              <a:t>l</a:t>
            </a:r>
            <a:r>
              <a:rPr lang="en-US" sz="1600" b="1" i="1" dirty="0" smtClean="0">
                <a:solidFill>
                  <a:schemeClr val="tx1"/>
                </a:solidFill>
                <a:latin typeface="Century Schoolbook" pitchFamily="18" charset="0"/>
              </a:rPr>
              <a:t> e </a:t>
            </a: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n c e</a:t>
            </a: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46"/>
          <p:cNvSpPr>
            <a:spLocks noChangeShapeType="1"/>
          </p:cNvSpPr>
          <p:nvPr/>
        </p:nvSpPr>
        <p:spPr bwMode="auto">
          <a:xfrm>
            <a:off x="388938" y="11858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1" y="33337"/>
            <a:ext cx="1190175" cy="110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8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3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50.png"/><Relationship Id="rId10" Type="http://schemas.openxmlformats.org/officeDocument/2006/relationships/image" Target="../media/image110.png"/><Relationship Id="rId4" Type="http://schemas.openxmlformats.org/officeDocument/2006/relationships/image" Target="../media/image4.png"/><Relationship Id="rId9" Type="http://schemas.openxmlformats.org/officeDocument/2006/relationships/image" Target="../media/image10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09774" y="91543"/>
            <a:ext cx="6781800" cy="1143000"/>
          </a:xfrm>
          <a:noFill/>
        </p:spPr>
        <p:txBody>
          <a:bodyPr/>
          <a:lstStyle/>
          <a:p>
            <a:r>
              <a:rPr lang="en-US" dirty="0" smtClean="0">
                <a:solidFill>
                  <a:srgbClr val="003399"/>
                </a:solidFill>
                <a:latin typeface="Verdana" pitchFamily="34" charset="0"/>
              </a:rPr>
              <a:t>Math 152 – Lesson 7 </a:t>
            </a:r>
            <a:endParaRPr lang="en-US" dirty="0" smtClean="0">
              <a:solidFill>
                <a:srgbClr val="003399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169513"/>
              </p:ext>
            </p:extLst>
          </p:nvPr>
        </p:nvGraphicFramePr>
        <p:xfrm>
          <a:off x="304800" y="1668780"/>
          <a:ext cx="8610601" cy="1958340"/>
        </p:xfrm>
        <a:graphic>
          <a:graphicData uri="http://schemas.openxmlformats.org/drawingml/2006/table">
            <a:tbl>
              <a:tblPr firstRow="1" bandRow="1"/>
              <a:tblGrid>
                <a:gridCol w="1143000"/>
                <a:gridCol w="3581400"/>
                <a:gridCol w="1600200"/>
                <a:gridCol w="2286001"/>
              </a:tblGrid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Lesson</a:t>
                      </a:r>
                      <a:endParaRPr lang="en-US" sz="20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Topic</a:t>
                      </a:r>
                      <a:endParaRPr lang="en-US" sz="20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Reading</a:t>
                      </a:r>
                      <a:endParaRPr lang="en-US" sz="20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Homework</a:t>
                      </a:r>
                      <a:endParaRPr lang="en-US" sz="20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M6</a:t>
                      </a:r>
                      <a:endParaRPr lang="en-US" sz="2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2000" kern="12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Indefinite Integrals &amp; Net Change Theorem</a:t>
                      </a:r>
                      <a:endParaRPr lang="en-US" sz="2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2000" kern="12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5.4</a:t>
                      </a:r>
                      <a:endParaRPr lang="en-US" sz="2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49,</a:t>
                      </a:r>
                      <a:r>
                        <a:rPr lang="en-US" sz="200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51</a:t>
                      </a:r>
                      <a:endParaRPr lang="en-US" sz="2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M7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20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Substitution Rule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20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5.5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3,17,33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M8</a:t>
                      </a:r>
                      <a:endPara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Area Between Curves</a:t>
                      </a:r>
                      <a:endPara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6.1</a:t>
                      </a:r>
                      <a:endPara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13,</a:t>
                      </a:r>
                      <a:r>
                        <a:rPr lang="en-US" sz="200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29</a:t>
                      </a:r>
                      <a:endParaRPr lang="en-US" sz="2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257175" y="2706999"/>
            <a:ext cx="8763000" cy="569602"/>
          </a:xfrm>
          <a:prstGeom prst="roundRect">
            <a:avLst/>
          </a:prstGeom>
          <a:solidFill>
            <a:srgbClr val="9BBB59">
              <a:alpha val="3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524229"/>
              </p:ext>
            </p:extLst>
          </p:nvPr>
        </p:nvGraphicFramePr>
        <p:xfrm>
          <a:off x="266700" y="4953000"/>
          <a:ext cx="4648201" cy="12573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83036"/>
                <a:gridCol w="1060064"/>
                <a:gridCol w="2705101"/>
              </a:tblGrid>
              <a:tr h="419100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 smtClean="0"/>
                        <a:t>Upcoming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Suspenses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M10</a:t>
                      </a:r>
                      <a:endParaRPr 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15 Sept</a:t>
                      </a:r>
                      <a:endParaRPr 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FSPA 2/FS Quiz #2</a:t>
                      </a:r>
                      <a:endParaRPr lang="en-US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M11</a:t>
                      </a:r>
                      <a:endParaRPr 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17</a:t>
                      </a:r>
                      <a:r>
                        <a:rPr lang="en-US" sz="2000" baseline="0" dirty="0" smtClean="0"/>
                        <a:t> Sept</a:t>
                      </a:r>
                      <a:endParaRPr 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ffectLst/>
                        </a:rPr>
                        <a:t>HW Set #2/ WW</a:t>
                      </a:r>
                      <a:r>
                        <a:rPr lang="en-US" sz="1800" baseline="0" dirty="0" smtClean="0">
                          <a:effectLst/>
                        </a:rPr>
                        <a:t> #1</a:t>
                      </a:r>
                      <a:r>
                        <a:rPr lang="en-US" sz="1800" dirty="0" smtClean="0">
                          <a:effectLst/>
                        </a:rPr>
                        <a:t>/ GR #1 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50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Symmetry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57" y="4419600"/>
            <a:ext cx="8781687" cy="1123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494" y="1295400"/>
            <a:ext cx="3212796" cy="2289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78510"/>
            <a:ext cx="3219632" cy="2125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505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“Undoing” The Chain Rule</a:t>
            </a:r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524000"/>
            <a:ext cx="628650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524000" y="3581400"/>
            <a:ext cx="312420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1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0"/>
            <a:ext cx="713232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Steps to Integration by Substitution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4648200" cy="4830763"/>
              </a:xfrm>
            </p:spPr>
            <p:txBody>
              <a:bodyPr/>
              <a:lstStyle/>
              <a:p>
                <a:pPr>
                  <a:buFont typeface="Wingdings" pitchFamily="2" charset="2"/>
                  <a:buChar char="q"/>
                </a:pPr>
                <a:r>
                  <a:rPr lang="en-US" sz="2400" dirty="0" smtClean="0"/>
                  <a:t>Evaluate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5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sz="2400" dirty="0" smtClean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 smtClean="0"/>
                  <a:t>Identify “u”</a:t>
                </a:r>
                <a:endParaRPr lang="en-US" sz="2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 smtClean="0"/>
                  <a:t>Differentiate “u” </a:t>
                </a:r>
                <a:r>
                  <a:rPr lang="en-US" sz="2600" dirty="0"/>
                  <a:t>to find “</a:t>
                </a:r>
                <a:r>
                  <a:rPr lang="en-US" sz="2600" dirty="0" smtClean="0"/>
                  <a:t>du”</a:t>
                </a:r>
                <a:endParaRPr lang="en-US" sz="2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 smtClean="0"/>
                  <a:t>Manipulate du to look like what you have “leftover”</a:t>
                </a:r>
                <a:endParaRPr lang="en-US" sz="2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 smtClean="0"/>
                  <a:t>Substitute </a:t>
                </a:r>
                <a:r>
                  <a:rPr lang="en-US" sz="2600" dirty="0"/>
                  <a:t>“u” and “</a:t>
                </a:r>
                <a:r>
                  <a:rPr lang="en-US" sz="2600" dirty="0" smtClean="0"/>
                  <a:t>du” into the original integral</a:t>
                </a:r>
                <a:endParaRPr lang="en-US" sz="2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 smtClean="0"/>
                  <a:t>Integrate </a:t>
                </a:r>
                <a:r>
                  <a:rPr lang="en-US" sz="2600" dirty="0"/>
                  <a:t>using </a:t>
                </a:r>
                <a:r>
                  <a:rPr lang="en-US" sz="2600" dirty="0" smtClean="0"/>
                  <a:t>common </a:t>
                </a:r>
                <a:r>
                  <a:rPr lang="en-US" sz="2600" dirty="0" err="1" smtClean="0"/>
                  <a:t>antiderivatives</a:t>
                </a:r>
                <a:endParaRPr lang="en-US" sz="2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 smtClean="0"/>
                  <a:t>Substitute </a:t>
                </a:r>
                <a:r>
                  <a:rPr lang="en-US" sz="2600" dirty="0"/>
                  <a:t>back in for </a:t>
                </a:r>
                <a:r>
                  <a:rPr lang="en-US" sz="2600" dirty="0" smtClean="0"/>
                  <a:t>“u”</a:t>
                </a:r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4648200" cy="4830763"/>
              </a:xfrm>
              <a:blipFill rotWithShape="1">
                <a:blip r:embed="rId3"/>
                <a:stretch>
                  <a:fillRect l="-2359" r="-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488470" y="1752600"/>
                <a:ext cx="10494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  <m:r>
                        <a:rPr lang="en-US" b="0" i="1" smtClean="0">
                          <a:latin typeface="Cambria Math"/>
                        </a:rPr>
                        <m:t>=5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470" y="1752600"/>
                <a:ext cx="1049454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459599" y="2359111"/>
                <a:ext cx="15125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𝑑𝑢</m:t>
                      </m:r>
                      <m:r>
                        <a:rPr lang="en-US" b="0" i="1" smtClean="0">
                          <a:latin typeface="Cambria Math"/>
                        </a:rPr>
                        <m:t>=10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𝑑𝑥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9599" y="2359111"/>
                <a:ext cx="151253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488470" y="3029490"/>
                <a:ext cx="1492716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𝑑𝑢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𝑥𝑑𝑥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470" y="3029490"/>
                <a:ext cx="1492716" cy="6127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432782" y="3658208"/>
                <a:ext cx="1315232" cy="818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𝑢</m:t>
                              </m:r>
                            </m:sup>
                          </m:sSup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𝑑𝑢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782" y="3658208"/>
                <a:ext cx="1315232" cy="81887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544158" y="4678956"/>
                <a:ext cx="1203856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den>
                      </m:f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158" y="4678956"/>
                <a:ext cx="1203856" cy="6127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488470" y="5359817"/>
                <a:ext cx="1385636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den>
                      </m:f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470" y="5359817"/>
                <a:ext cx="1385636" cy="6127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173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0"/>
            <a:ext cx="713232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Steps to Integration by Substitution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4648200" cy="4830763"/>
              </a:xfrm>
            </p:spPr>
            <p:txBody>
              <a:bodyPr/>
              <a:lstStyle/>
              <a:p>
                <a:pPr>
                  <a:buFont typeface="Wingdings" pitchFamily="2" charset="2"/>
                  <a:buChar char="q"/>
                </a:pPr>
                <a:r>
                  <a:rPr lang="en-US" sz="2400" dirty="0" smtClean="0"/>
                  <a:t>Evaluate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5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sz="2400" dirty="0" smtClean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 smtClean="0"/>
                  <a:t>Identify “u”</a:t>
                </a:r>
                <a:endParaRPr lang="en-US" sz="2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smtClean="0"/>
                  <a:t>Differentiate “u</a:t>
                </a:r>
                <a:r>
                  <a:rPr lang="en-US" sz="2600" dirty="0" smtClean="0"/>
                  <a:t>” </a:t>
                </a:r>
                <a:r>
                  <a:rPr lang="en-US" sz="2600" dirty="0"/>
                  <a:t>to find “</a:t>
                </a:r>
                <a:r>
                  <a:rPr lang="en-US" sz="2600" dirty="0" smtClean="0"/>
                  <a:t>du”</a:t>
                </a:r>
                <a:endParaRPr lang="en-US" sz="2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 smtClean="0"/>
                  <a:t>Solve </a:t>
                </a:r>
                <a:r>
                  <a:rPr lang="en-US" sz="2600" dirty="0"/>
                  <a:t>for “dx”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 smtClean="0"/>
                  <a:t>Substitute </a:t>
                </a:r>
                <a:r>
                  <a:rPr lang="en-US" sz="2600" dirty="0"/>
                  <a:t>“u” and “</a:t>
                </a:r>
                <a:r>
                  <a:rPr lang="en-US" sz="2600" dirty="0" smtClean="0"/>
                  <a:t>dx” into the original integral</a:t>
                </a:r>
                <a:endParaRPr lang="en-US" sz="2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 smtClean="0"/>
                  <a:t>Simplify and factor </a:t>
                </a:r>
                <a:r>
                  <a:rPr lang="en-US" sz="2600" dirty="0"/>
                  <a:t>out </a:t>
                </a:r>
                <a:r>
                  <a:rPr lang="en-US" sz="2600" dirty="0" smtClean="0"/>
                  <a:t>constants</a:t>
                </a:r>
                <a:endParaRPr lang="en-US" sz="2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 smtClean="0"/>
                  <a:t>Integrate </a:t>
                </a:r>
                <a:r>
                  <a:rPr lang="en-US" sz="2600"/>
                  <a:t>using </a:t>
                </a:r>
                <a:r>
                  <a:rPr lang="en-US" sz="2600" smtClean="0"/>
                  <a:t>common antiderivatives</a:t>
                </a:r>
                <a:endParaRPr lang="en-US" sz="2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 smtClean="0"/>
                  <a:t>Substitute </a:t>
                </a:r>
                <a:r>
                  <a:rPr lang="en-US" sz="2600" dirty="0"/>
                  <a:t>back in for </a:t>
                </a:r>
                <a:r>
                  <a:rPr lang="en-US" sz="2600" dirty="0" smtClean="0"/>
                  <a:t>“u”</a:t>
                </a:r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4648200" cy="4830763"/>
              </a:xfrm>
              <a:blipFill rotWithShape="1">
                <a:blip r:embed="rId3"/>
                <a:stretch>
                  <a:fillRect l="-2359" r="-131" b="-8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488470" y="1752600"/>
                <a:ext cx="10494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  <m:r>
                        <a:rPr lang="en-US" b="0" i="1" smtClean="0">
                          <a:latin typeface="Cambria Math"/>
                        </a:rPr>
                        <m:t>=5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470" y="1752600"/>
                <a:ext cx="1049454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488470" y="2167877"/>
                <a:ext cx="15125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𝑑𝑢</m:t>
                      </m:r>
                      <m:r>
                        <a:rPr lang="en-US" b="0" i="1" smtClean="0">
                          <a:latin typeface="Cambria Math"/>
                        </a:rPr>
                        <m:t>=10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𝑑𝑥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470" y="2167877"/>
                <a:ext cx="151253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488470" y="2583154"/>
                <a:ext cx="1189300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𝑑𝑥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𝑑𝑢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470" y="2583154"/>
                <a:ext cx="1189300" cy="61824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488470" y="3247345"/>
                <a:ext cx="1265667" cy="818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𝑢</m:t>
                              </m:r>
                            </m:sup>
                          </m:sSup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10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470" y="3247345"/>
                <a:ext cx="1265667" cy="81887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488470" y="4112169"/>
                <a:ext cx="1328056" cy="818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𝑢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𝑑𝑢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470" y="4112169"/>
                <a:ext cx="1328056" cy="81887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488470" y="4976993"/>
                <a:ext cx="1203856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den>
                      </m:f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470" y="4976993"/>
                <a:ext cx="1203856" cy="6127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488470" y="5635668"/>
                <a:ext cx="1385636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den>
                      </m:f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470" y="5635668"/>
                <a:ext cx="1385636" cy="6127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89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Board 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itchFamily="2" charset="2"/>
                  <a:buChar char="q"/>
                </a:pPr>
                <a:r>
                  <a:rPr lang="en-US" sz="2000" dirty="0" smtClean="0"/>
                  <a:t>Evaluate the integral by making the given substitution</a:t>
                </a:r>
              </a:p>
              <a:p>
                <a:pPr>
                  <a:buFont typeface="Wingdings" pitchFamily="2" charset="2"/>
                  <a:buChar char="q"/>
                </a:pPr>
                <a:endParaRPr lang="en-US" sz="2000" dirty="0" smtClean="0"/>
              </a:p>
              <a:p>
                <a:pPr marL="457200" lvl="1" indent="0">
                  <a:buNone/>
                </a:pPr>
                <a:endParaRPr lang="en-US" sz="1600" dirty="0"/>
              </a:p>
              <a:p>
                <a:pPr>
                  <a:buFont typeface="Wingdings" pitchFamily="2" charset="2"/>
                  <a:buChar char="q"/>
                </a:pPr>
                <a:r>
                  <a:rPr lang="en-US" sz="2000" dirty="0" smtClean="0"/>
                  <a:t>Evaluate the indefinite integral</a:t>
                </a:r>
              </a:p>
              <a:p>
                <a:pPr>
                  <a:buFont typeface="Wingdings" pitchFamily="2" charset="2"/>
                  <a:buChar char="q"/>
                </a:pPr>
                <a:endParaRPr lang="en-US" sz="2000" dirty="0"/>
              </a:p>
              <a:p>
                <a:pPr>
                  <a:buFont typeface="Wingdings" pitchFamily="2" charset="2"/>
                  <a:buChar char="q"/>
                </a:pPr>
                <a:endParaRPr lang="en-US" sz="2000" dirty="0" smtClean="0"/>
              </a:p>
              <a:p>
                <a:pPr>
                  <a:buFont typeface="Wingdings" pitchFamily="2" charset="2"/>
                  <a:buChar char="q"/>
                </a:pPr>
                <a:endParaRPr lang="en-US" sz="2000" dirty="0"/>
              </a:p>
              <a:p>
                <a:pPr>
                  <a:buFont typeface="Wingdings" pitchFamily="2" charset="2"/>
                  <a:buChar char="q"/>
                </a:pPr>
                <a:r>
                  <a:rPr lang="en-US" sz="2000" dirty="0" smtClean="0"/>
                  <a:t>Evaluate the definite integral</a:t>
                </a:r>
              </a:p>
              <a:p>
                <a:pPr>
                  <a:buFont typeface="Wingdings" pitchFamily="2" charset="2"/>
                  <a:buChar char="q"/>
                </a:pPr>
                <a:endParaRPr lang="en-US" sz="2000" dirty="0"/>
              </a:p>
              <a:p>
                <a:pPr>
                  <a:buFont typeface="Wingdings" pitchFamily="2" charset="2"/>
                  <a:buChar char="q"/>
                </a:pPr>
                <a:endParaRPr lang="en-US" sz="2000" dirty="0" smtClean="0"/>
              </a:p>
              <a:p>
                <a:pPr>
                  <a:buFont typeface="Wingdings" pitchFamily="2" charset="2"/>
                  <a:buChar char="q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𝑓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latin typeface="Cambria Math"/>
                      </a:rPr>
                      <m:t>𝑥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is even,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/>
                          </a:rPr>
                          <m:t>−3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3</m:t>
                        </m:r>
                      </m:sup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sz="2000" i="1">
                        <a:latin typeface="Cambria Math"/>
                      </a:rPr>
                      <m:t>𝑑𝑥</m:t>
                    </m:r>
                    <m:r>
                      <a:rPr lang="en-US" sz="2000" i="1">
                        <a:latin typeface="Cambria Math"/>
                      </a:rPr>
                      <m:t>=14</m:t>
                    </m:r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/>
                          </a:rPr>
                          <m:t>−5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5</m:t>
                        </m:r>
                      </m:sup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sz="2000" i="1">
                        <a:latin typeface="Cambria Math"/>
                      </a:rPr>
                      <m:t>𝑑𝑥</m:t>
                    </m:r>
                    <m:r>
                      <a:rPr lang="en-US" sz="2000" i="1">
                        <a:latin typeface="Cambria Math"/>
                      </a:rPr>
                      <m:t>=12</m:t>
                    </m:r>
                  </m:oMath>
                </a14:m>
                <a:r>
                  <a:rPr lang="en-US" sz="2000" dirty="0"/>
                  <a:t>, what is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5</m:t>
                        </m:r>
                      </m:sup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sz="2000" i="1">
                        <a:latin typeface="Cambria Math"/>
                      </a:rPr>
                      <m:t>𝑑𝑥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>
                  <a:buFont typeface="Wingdings" pitchFamily="2" charset="2"/>
                  <a:buChar char="q"/>
                </a:pPr>
                <a:endParaRPr lang="en-US" sz="2000" dirty="0"/>
              </a:p>
              <a:p>
                <a:pPr>
                  <a:buFont typeface="Wingdings" pitchFamily="2" charset="2"/>
                  <a:buChar char="q"/>
                </a:pPr>
                <a:endParaRPr lang="en-US" sz="2000" dirty="0" smtClean="0"/>
              </a:p>
              <a:p>
                <a:pPr>
                  <a:buFont typeface="Wingdings" pitchFamily="2" charset="2"/>
                  <a:buChar char="q"/>
                </a:pPr>
                <a:endParaRPr lang="en-US" sz="2000" dirty="0"/>
              </a:p>
              <a:p>
                <a:pPr>
                  <a:buFont typeface="Wingdings" pitchFamily="2" charset="2"/>
                  <a:buChar char="q"/>
                </a:pPr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1783715"/>
                  </p:ext>
                </p:extLst>
              </p:nvPr>
            </p:nvGraphicFramePr>
            <p:xfrm>
              <a:off x="731520" y="2667000"/>
              <a:ext cx="7680960" cy="1129221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2560320"/>
                    <a:gridCol w="2560320"/>
                    <a:gridCol w="2560320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3)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sz="2000" i="1" smtClean="0">
                                      <a:latin typeface="Cambria Math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2000" smtClean="0">
                                      <a:latin typeface="Cambria Math"/>
                                    </a:rPr>
                                    <m:t>𝑥</m:t>
                                  </m:r>
                                  <m:func>
                                    <m:funcPr>
                                      <m:ctrlPr>
                                        <a:rPr lang="en-US" sz="2000" i="1" smtClean="0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smtClean="0">
                                          <a:latin typeface="Cambria Math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sz="2000" smtClean="0">
                                          <a:latin typeface="Cambria Math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US" sz="2000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2000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000" smtClean="0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func>
                                  <m:r>
                                    <a:rPr lang="en-US" sz="2000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2000" smtClean="0">
                                      <a:latin typeface="Cambria Math"/>
                                    </a:rPr>
                                    <m:t>𝑑𝑥</m:t>
                                  </m:r>
                                </m:e>
                              </m:nary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 smtClean="0"/>
                            <a:t>4)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sz="2000" i="1" smtClean="0">
                                      <a:latin typeface="Cambria Math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00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smtClean="0">
                                          <a:latin typeface="Cambria Math"/>
                                        </a:rPr>
                                        <m:t>(1−2</m:t>
                                      </m:r>
                                      <m:r>
                                        <a:rPr lang="en-US" sz="2000" smtClean="0">
                                          <a:latin typeface="Cambria Math"/>
                                        </a:rPr>
                                        <m:t>𝑦</m:t>
                                      </m:r>
                                      <m:r>
                                        <a:rPr lang="en-US" sz="2000" smtClean="0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2000" smtClean="0">
                                          <a:latin typeface="Cambria Math"/>
                                        </a:rPr>
                                        <m:t>9</m:t>
                                      </m:r>
                                    </m:sup>
                                  </m:sSup>
                                  <m:r>
                                    <a:rPr lang="en-US" sz="2000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2000" smtClean="0">
                                      <a:latin typeface="Cambria Math"/>
                                    </a:rPr>
                                    <m:t>𝑑𝑦</m:t>
                                  </m:r>
                                </m:e>
                              </m:nary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 smtClean="0"/>
                            <a:t>5)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sz="2000" i="1" smtClean="0">
                                      <a:latin typeface="Cambria Math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f>
                                    <m:fPr>
                                      <m:ctrlPr>
                                        <a:rPr lang="en-US" sz="200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smtClean="0">
                                          <a:latin typeface="Cambria Math"/>
                                        </a:rPr>
                                        <m:t>𝑑𝑧</m:t>
                                      </m:r>
                                    </m:num>
                                    <m:den>
                                      <m:r>
                                        <a:rPr lang="en-US" sz="2000" smtClean="0">
                                          <a:latin typeface="Cambria Math"/>
                                        </a:rPr>
                                        <m:t>5−3</m:t>
                                      </m:r>
                                      <m:r>
                                        <a:rPr lang="en-US" sz="2000" smtClean="0">
                                          <a:latin typeface="Cambria Math"/>
                                        </a:rPr>
                                        <m:t>𝑧</m:t>
                                      </m:r>
                                    </m:den>
                                  </m:f>
                                </m:e>
                              </m:nary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6)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sz="2000" i="1" smtClean="0">
                                      <a:latin typeface="Cambria Math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00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sz="2000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200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smtClean="0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p>
                                        <m:sSupPr>
                                          <m:ctrlPr>
                                            <a:rPr lang="en-US" sz="2000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smtClean="0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sz="2000" smtClean="0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sup>
                                  </m:sSup>
                                  <m:r>
                                    <a:rPr lang="en-US" sz="2000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2000" smtClean="0">
                                      <a:latin typeface="Cambria Math"/>
                                    </a:rPr>
                                    <m:t>𝑑𝑡</m:t>
                                  </m:r>
                                </m:e>
                              </m:nary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7)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sz="2000" i="1" smtClean="0">
                                      <a:latin typeface="Cambria Math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f>
                                    <m:fPr>
                                      <m:ctrlPr>
                                        <a:rPr lang="en-US" sz="200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sz="2000" i="1" smtClean="0">
                                              <a:latin typeface="Cambria Math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 smtClean="0">
                                              <a:latin typeface="Cambria Math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r>
                                            <a:rPr lang="en-US" sz="2000" smtClean="0"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sz="2000" i="1" smtClean="0">
                                                  <a:latin typeface="Cambria Math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sz="2000" smtClean="0">
                                                  <a:latin typeface="Cambria Math"/>
                                                </a:rPr>
                                                <m:t>𝜃</m:t>
                                              </m:r>
                                            </m:e>
                                          </m:rad>
                                          <m:r>
                                            <a:rPr lang="en-US" sz="2000" smtClean="0"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e>
                                      </m:func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sz="2000" i="1" smtClean="0">
                                              <a:latin typeface="Cambria Math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sz="2000" smtClean="0">
                                              <a:latin typeface="Cambria Math"/>
                                            </a:rPr>
                                            <m:t>𝜃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</m:nary>
                              <m:r>
                                <a:rPr lang="en-US" sz="2000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000" smtClean="0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sz="2000" smtClean="0">
                                  <a:latin typeface="Cambria Math"/>
                                </a:rPr>
                                <m:t>𝜃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 smtClean="0"/>
                            <a:t>8)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sz="2000" i="1" smtClean="0">
                                      <a:latin typeface="Cambria Math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f>
                                    <m:fPr>
                                      <m:ctrlPr>
                                        <a:rPr lang="en-US" sz="200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2000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smtClean="0">
                                              <a:latin typeface="Cambria Math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sz="2000" smtClean="0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2000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smtClean="0">
                                              <a:latin typeface="Cambria Math"/>
                                            </a:rPr>
                                            <m:t>(1−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000" i="1" smtClean="0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 smtClean="0">
                                                  <a:latin typeface="Cambria Math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000" smtClean="0">
                                                  <a:latin typeface="Cambria Math"/>
                                                </a:rPr>
                                                <m:t>𝑢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000" smtClean="0"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US" sz="2000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en-US" sz="2000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2000" smtClean="0">
                                      <a:latin typeface="Cambria Math"/>
                                    </a:rPr>
                                    <m:t>𝑑𝑢</m:t>
                                  </m:r>
                                </m:e>
                              </m:nary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7377893"/>
                  </p:ext>
                </p:extLst>
              </p:nvPr>
            </p:nvGraphicFramePr>
            <p:xfrm>
              <a:off x="731520" y="2667000"/>
              <a:ext cx="7680960" cy="113900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2560320"/>
                    <a:gridCol w="2560320"/>
                    <a:gridCol w="2560320"/>
                  </a:tblGrid>
                  <a:tr h="53619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109091" r="-200000" b="-26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0000" t="-109091" r="-100000" b="-26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200000" t="-109091" b="-268182"/>
                          </a:stretch>
                        </a:blipFill>
                      </a:tcPr>
                    </a:tc>
                  </a:tr>
                  <a:tr h="6028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187755" r="-200000" b="-1408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0000" t="-187755" r="-100000" b="-1408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200000" t="-187755" b="-14081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6597433"/>
                  </p:ext>
                </p:extLst>
              </p:nvPr>
            </p:nvGraphicFramePr>
            <p:xfrm>
              <a:off x="640080" y="1676400"/>
              <a:ext cx="7863840" cy="481711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3931920"/>
                    <a:gridCol w="3931920"/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 smtClean="0"/>
                            <a:t>1)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sz="2000" i="1" smtClean="0">
                                      <a:latin typeface="Cambria Math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00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000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ad>
                                    <m:radPr>
                                      <m:degHide m:val="on"/>
                                      <m:ctrlPr>
                                        <a:rPr lang="en-US" sz="2000" i="1" smtClean="0">
                                          <a:latin typeface="Cambria Math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en-US" sz="2000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2000" smtClean="0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  <m:r>
                                        <a:rPr lang="en-US" sz="2000" smtClean="0">
                                          <a:latin typeface="Cambria Math"/>
                                        </a:rPr>
                                        <m:t>+1</m:t>
                                      </m:r>
                                    </m:e>
                                  </m:rad>
                                  <m:r>
                                    <a:rPr lang="en-US" sz="2000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2000" smtClean="0">
                                      <a:latin typeface="Cambria Math"/>
                                    </a:rPr>
                                    <m:t>𝑑𝑥</m:t>
                                  </m:r>
                                </m:e>
                              </m:nary>
                              <m:r>
                                <a:rPr lang="en-US" sz="2000" smtClean="0">
                                  <a:latin typeface="Cambria Math"/>
                                </a:rPr>
                                <m:t>,  </m:t>
                              </m:r>
                              <m:r>
                                <a:rPr lang="en-US" sz="2000" smtClean="0">
                                  <a:latin typeface="Cambria Math"/>
                                </a:rPr>
                                <m:t>𝑢</m:t>
                              </m:r>
                              <m:r>
                                <a:rPr lang="en-US" sz="2000" smtClean="0">
                                  <a:latin typeface="Cambria Math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sz="2000">
                                  <a:latin typeface="Cambria Math"/>
                                </a:rPr>
                                <m:t>+1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 smtClean="0"/>
                            <a:t>2)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sz="2000" i="1" smtClean="0">
                                      <a:latin typeface="Cambria Math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sz="2000" i="1" smtClean="0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sz="2000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 smtClean="0">
                                              <a:latin typeface="Cambria Math"/>
                                            </a:rPr>
                                            <m:t>cos</m:t>
                                          </m:r>
                                        </m:e>
                                        <m:sup>
                                          <m:r>
                                            <a:rPr lang="en-US" sz="2000" smtClean="0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a:rPr lang="en-US" sz="2000" smtClean="0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000" smtClean="0">
                                          <a:latin typeface="Cambria Math"/>
                                        </a:rPr>
                                        <m:t>𝜃</m:t>
                                      </m:r>
                                      <m:r>
                                        <a:rPr lang="en-US" sz="2000" smtClean="0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func>
                                  <m:func>
                                    <m:funcPr>
                                      <m:ctrlPr>
                                        <a:rPr lang="en-US" sz="2000" i="1" smtClean="0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smtClean="0">
                                          <a:latin typeface="Cambria Math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sz="2000" smtClean="0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000" smtClean="0">
                                          <a:latin typeface="Cambria Math"/>
                                        </a:rPr>
                                        <m:t>𝜃</m:t>
                                      </m:r>
                                      <m:r>
                                        <a:rPr lang="en-US" sz="2000" smtClean="0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func>
                                  <m:r>
                                    <a:rPr lang="en-US" sz="2000" smtClean="0">
                                      <a:latin typeface="Cambria Math"/>
                                    </a:rPr>
                                    <m:t>𝑑</m:t>
                                  </m:r>
                                  <m:r>
                                    <a:rPr lang="en-US" sz="2000" smtClean="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nary>
                              <m:r>
                                <a:rPr lang="en-US" sz="2000" smtClean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2000" smtClean="0">
                                  <a:latin typeface="Cambria Math"/>
                                </a:rPr>
                                <m:t>𝑢</m:t>
                              </m:r>
                              <m:r>
                                <a:rPr lang="en-US" sz="2000" smtClean="0">
                                  <a:latin typeface="Cambria Math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sz="2000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smtClean="0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000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000" smtClean="0">
                                      <a:latin typeface="Cambria Math"/>
                                    </a:rPr>
                                    <m:t>𝜃</m:t>
                                  </m:r>
                                  <m:r>
                                    <a:rPr lang="en-US" sz="2000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func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807493"/>
                  </p:ext>
                </p:extLst>
              </p:nvPr>
            </p:nvGraphicFramePr>
            <p:xfrm>
              <a:off x="640080" y="1676400"/>
              <a:ext cx="7863840" cy="521081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3931920"/>
                    <a:gridCol w="3931920"/>
                  </a:tblGrid>
                  <a:tr h="52108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t="-112941" r="-100000" b="-16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00000" t="-112941" b="-16705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9156210"/>
                  </p:ext>
                </p:extLst>
              </p:nvPr>
            </p:nvGraphicFramePr>
            <p:xfrm>
              <a:off x="1737360" y="4191000"/>
              <a:ext cx="5669280" cy="587502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2834640"/>
                    <a:gridCol w="2834640"/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 smtClean="0"/>
                            <a:t>9)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trlPr>
                                    <a:rPr lang="en-US" sz="200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000" smtClean="0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en-US" sz="2000" i="1" smtClean="0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smtClean="0">
                                          <a:latin typeface="Cambria Math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sz="2000" smtClean="0">
                                          <a:latin typeface="Cambria Math"/>
                                        </a:rPr>
                                        <m:t>(</m:t>
                                      </m:r>
                                      <m:box>
                                        <m:boxPr>
                                          <m:ctrlPr>
                                            <a:rPr lang="en-US" sz="2000" i="1" smtClean="0">
                                              <a:latin typeface="Cambria Math"/>
                                            </a:rPr>
                                          </m:ctrlPr>
                                        </m:boxPr>
                                        <m:e>
                                          <m:argPr>
                                            <m:argSz m:val="-1"/>
                                          </m:argPr>
                                          <m:f>
                                            <m:fPr>
                                              <m:ctrlPr>
                                                <a:rPr lang="en-US" sz="2000" i="1" smtClean="0">
                                                  <a:latin typeface="Cambria Math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2000" smtClean="0">
                                                  <a:latin typeface="Cambria Math"/>
                                                </a:rPr>
                                                <m:t>𝜋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2000" smtClean="0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  <m:r>
                                            <a:rPr lang="en-US" sz="2000" smtClean="0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e>
                                      </m:box>
                                      <m:r>
                                        <a:rPr lang="en-US" sz="2000" smtClean="0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func>
                                  <m:r>
                                    <a:rPr lang="en-US" sz="2000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2000" smtClean="0">
                                      <a:latin typeface="Cambria Math"/>
                                    </a:rPr>
                                    <m:t>𝑑𝑡</m:t>
                                  </m:r>
                                </m:e>
                              </m:nary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 smtClean="0"/>
                            <a:t>10)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trlPr>
                                    <a:rPr lang="en-US" sz="200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000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sz="200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2000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smtClean="0">
                                              <a:latin typeface="Cambria Math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f>
                                            <m:fPr>
                                              <m:type m:val="lin"/>
                                              <m:ctrlPr>
                                                <a:rPr lang="en-US" sz="2000" i="1" smtClean="0">
                                                  <a:latin typeface="Cambria Math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2000" smtClean="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2000" smtClean="0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den>
                                          </m:f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2000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2000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en-US" sz="2000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2000" smtClean="0">
                                      <a:latin typeface="Cambria Math"/>
                                    </a:rPr>
                                    <m:t>𝑑𝑥</m:t>
                                  </m:r>
                                </m:e>
                              </m:nary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4813159"/>
                  </p:ext>
                </p:extLst>
              </p:nvPr>
            </p:nvGraphicFramePr>
            <p:xfrm>
              <a:off x="1737360" y="4191000"/>
              <a:ext cx="5669280" cy="587375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2834640"/>
                    <a:gridCol w="2834640"/>
                  </a:tblGrid>
                  <a:tr h="5873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1042" r="-100000" b="-72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000" t="-1042" b="-729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0981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1f6cb1f-7c95-4a72-8369-b6b5464bd620">WNAA5TKYMJS6-326-8</_dlc_DocId>
    <_dlc_DocIdUrl xmlns="e1f6cb1f-7c95-4a72-8369-b6b5464bd620">
      <Url>https://eis.usafa.edu/academics/math/DFMS_Course_Sites/Fall_2014_Courses/Math_152/_layouts/DocIdRedir.aspx?ID=WNAA5TKYMJS6-326-8</Url>
      <Description>WNAA5TKYMJS6-326-8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52CEF1BEFD224298429D737D135388" ma:contentTypeVersion="2" ma:contentTypeDescription="Create a new document." ma:contentTypeScope="" ma:versionID="00c6a09be4d2d251e99eedfbaf9fc2c2">
  <xsd:schema xmlns:xsd="http://www.w3.org/2001/XMLSchema" xmlns:xs="http://www.w3.org/2001/XMLSchema" xmlns:p="http://schemas.microsoft.com/office/2006/metadata/properties" xmlns:ns2="e1f6cb1f-7c95-4a72-8369-b6b5464bd620" targetNamespace="http://schemas.microsoft.com/office/2006/metadata/properties" ma:root="true" ma:fieldsID="1c4a8882a4f9d870f8b4faca1aea1098" ns2:_="">
    <xsd:import namespace="e1f6cb1f-7c95-4a72-8369-b6b5464bd62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6cb1f-7c95-4a72-8369-b6b5464bd62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6677C2E-7C85-4B06-A5EA-863CFC6D58A8}"/>
</file>

<file path=customXml/itemProps2.xml><?xml version="1.0" encoding="utf-8"?>
<ds:datastoreItem xmlns:ds="http://schemas.openxmlformats.org/officeDocument/2006/customXml" ds:itemID="{07335198-23E3-4D4E-9501-08533706BECD}"/>
</file>

<file path=customXml/itemProps3.xml><?xml version="1.0" encoding="utf-8"?>
<ds:datastoreItem xmlns:ds="http://schemas.openxmlformats.org/officeDocument/2006/customXml" ds:itemID="{2062D97E-C9E4-489E-8A5B-E53CBB543224}"/>
</file>

<file path=customXml/itemProps4.xml><?xml version="1.0" encoding="utf-8"?>
<ds:datastoreItem xmlns:ds="http://schemas.openxmlformats.org/officeDocument/2006/customXml" ds:itemID="{A4FBC480-8B6B-40EC-8662-B9E1F475E8A5}"/>
</file>

<file path=docProps/app.xml><?xml version="1.0" encoding="utf-8"?>
<Properties xmlns="http://schemas.openxmlformats.org/officeDocument/2006/extended-properties" xmlns:vt="http://schemas.openxmlformats.org/officeDocument/2006/docPropsVTypes">
  <TotalTime>10527</TotalTime>
  <Words>573</Words>
  <Application>Microsoft Office PowerPoint</Application>
  <PresentationFormat>On-screen Show (4:3)</PresentationFormat>
  <Paragraphs>85</Paragraphs>
  <Slides>6</Slides>
  <Notes>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Math 152 – Lesson 7 </vt:lpstr>
      <vt:lpstr>Symmetry</vt:lpstr>
      <vt:lpstr>“Undoing” The Chain Rule</vt:lpstr>
      <vt:lpstr>Steps to Integration by Substitution</vt:lpstr>
      <vt:lpstr>Steps to Integration by Substitution</vt:lpstr>
      <vt:lpstr>Board Work</vt:lpstr>
    </vt:vector>
  </TitlesOfParts>
  <Company>USAFA/DFMS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M142 - Section 6.2 Constructing Antiderivatives Analytically</dc:title>
  <dc:subject>Spring 2013 - M142 - Section 6.2</dc:subject>
  <dc:creator>Thomas.Fulton@usafa.edu</dc:creator>
  <cp:lastModifiedBy>Test</cp:lastModifiedBy>
  <cp:revision>178</cp:revision>
  <cp:lastPrinted>2014-09-02T13:23:21Z</cp:lastPrinted>
  <dcterms:created xsi:type="dcterms:W3CDTF">2012-07-23T15:58:59Z</dcterms:created>
  <dcterms:modified xsi:type="dcterms:W3CDTF">2014-09-02T13:38:37Z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0x010100BE52CEF1BEFD224298429D737D135388</vt:lpwstr>
  </property>
  <property fmtid="{D5CDD505-2E9C-101B-9397-08002B2CF9AE}" pid="3" name="_dlc_DocIdItemGuid">
    <vt:lpwstr>e84a2544-c299-49ff-b9c9-3de8481cf451</vt:lpwstr>
  </property>
</Properties>
</file>