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347" r:id="rId5"/>
    <p:sldId id="362" r:id="rId6"/>
    <p:sldId id="341" r:id="rId7"/>
    <p:sldId id="350" r:id="rId8"/>
    <p:sldId id="363" r:id="rId9"/>
    <p:sldId id="361" r:id="rId10"/>
    <p:sldId id="365" r:id="rId11"/>
    <p:sldId id="364" r:id="rId12"/>
    <p:sldId id="342" r:id="rId13"/>
    <p:sldId id="346" r:id="rId14"/>
    <p:sldId id="34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86387" autoAdjust="0"/>
  </p:normalViewPr>
  <p:slideViewPr>
    <p:cSldViewPr>
      <p:cViewPr>
        <p:scale>
          <a:sx n="70" d="100"/>
          <a:sy n="70" d="100"/>
        </p:scale>
        <p:origin x="-108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4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 work done by a constant force over a constant distance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when an integral is required to calculate work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 and compute a definite integrals representing the work done lifting objects by applying the first objective of lesson 8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 and compute a definite integrals representing the work done pumping liquids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an integral to calculate the average value of a function over a closed interval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Part2:</a:t>
            </a:r>
            <a:r>
              <a:rPr lang="en-US" baseline="0" dirty="0" smtClean="0"/>
              <a:t>  From 0 to 50, 9.8*(700-2h-1h) dh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4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Part2:</a:t>
            </a:r>
            <a:r>
              <a:rPr lang="en-US" baseline="0" dirty="0" smtClean="0"/>
              <a:t>  From 0 to 50, 9.8*(700-2h-1h) dh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4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= force times distance</a:t>
            </a:r>
          </a:p>
          <a:p>
            <a:r>
              <a:rPr lang="en-US" dirty="0" smtClean="0"/>
              <a:t>Force = mass times acceleration (gravity)</a:t>
            </a:r>
          </a:p>
          <a:p>
            <a:r>
              <a:rPr lang="en-US" dirty="0" smtClean="0"/>
              <a:t>Mass = density times volume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4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2951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T15 </a:t>
            </a:r>
            <a:endParaRPr lang="en-US" dirty="0" smtClean="0">
              <a:solidFill>
                <a:srgbClr val="00339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68092"/>
              </p:ext>
            </p:extLst>
          </p:nvPr>
        </p:nvGraphicFramePr>
        <p:xfrm>
          <a:off x="304800" y="1295400"/>
          <a:ext cx="8610601" cy="224028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2819400"/>
                <a:gridCol w="838200"/>
                <a:gridCol w="1676400"/>
                <a:gridCol w="2514601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Day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Homework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Additional HW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M14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Improper Integrals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7.8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1,5,13,42,68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2,7,18,28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M15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Work/Average Value of a Function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6.4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15,16,19,21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3-5,9,15,17,20,30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M16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Work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2 –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Value of a Function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7,9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2,16,18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98628" y="2133600"/>
            <a:ext cx="8763000" cy="685800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42805"/>
              </p:ext>
            </p:extLst>
          </p:nvPr>
        </p:nvGraphicFramePr>
        <p:xfrm>
          <a:off x="304800" y="4417367"/>
          <a:ext cx="3429000" cy="12573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09600"/>
                <a:gridCol w="1168052"/>
                <a:gridCol w="1651348"/>
              </a:tblGrid>
              <a:tr h="419100"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Upcoming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Suspenses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   Sept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FSPA / Quiz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L19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 7   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HWS #3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3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- Pumping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52400" y="202564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A tank has the shape of an inverted circular cone with height 10 feet and base 4 feet. It is filled with water to a height of 8 feet. Find the work required to empty the tank by pumping al of the water out of a spout 2 feet above the top of the tank.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54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/>
              <a:t>A 200 </a:t>
            </a:r>
            <a:r>
              <a:rPr lang="en-US" sz="2000" dirty="0" err="1" smtClean="0"/>
              <a:t>lb</a:t>
            </a:r>
            <a:r>
              <a:rPr lang="en-US" sz="2000" dirty="0" smtClean="0"/>
              <a:t> cable is 100 </a:t>
            </a:r>
            <a:r>
              <a:rPr lang="en-US" sz="2000" dirty="0" err="1" smtClean="0"/>
              <a:t>ft</a:t>
            </a:r>
            <a:r>
              <a:rPr lang="en-US" sz="2000" dirty="0" smtClean="0"/>
              <a:t> long and hangs vertically from the top of a tall building.  How much work is required to lift the cable to the top of the building?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/>
              <a:t>A construction worker standing on a roof 30 </a:t>
            </a:r>
            <a:r>
              <a:rPr lang="en-US" sz="2000" dirty="0" err="1" smtClean="0"/>
              <a:t>ft</a:t>
            </a:r>
            <a:r>
              <a:rPr lang="en-US" sz="2000" dirty="0" smtClean="0"/>
              <a:t> off the ground pulls a  1000-lb </a:t>
            </a:r>
            <a:r>
              <a:rPr lang="en-US" sz="2000" dirty="0"/>
              <a:t>weight </a:t>
            </a:r>
            <a:r>
              <a:rPr lang="en-US" sz="2000" dirty="0" smtClean="0"/>
              <a:t>to </a:t>
            </a:r>
            <a:r>
              <a:rPr lang="en-US" sz="2000" dirty="0"/>
              <a:t>a height 10 </a:t>
            </a:r>
            <a:r>
              <a:rPr lang="en-US" sz="2000" dirty="0" err="1"/>
              <a:t>ft</a:t>
            </a:r>
            <a:r>
              <a:rPr lang="en-US" sz="2000" dirty="0"/>
              <a:t> off the </a:t>
            </a:r>
            <a:r>
              <a:rPr lang="en-US" sz="2000" dirty="0" smtClean="0"/>
              <a:t>ground </a:t>
            </a:r>
            <a:r>
              <a:rPr lang="en-US" sz="2000" dirty="0"/>
              <a:t>using a rope which weighs 4 </a:t>
            </a:r>
            <a:r>
              <a:rPr lang="en-US" sz="2000" dirty="0" err="1" smtClean="0"/>
              <a:t>lb</a:t>
            </a:r>
            <a:r>
              <a:rPr lang="en-US" sz="2000" dirty="0" smtClean="0"/>
              <a:t>/ft.  </a:t>
            </a:r>
            <a:r>
              <a:rPr lang="en-US" sz="2000" dirty="0"/>
              <a:t>Find the work done to lift the weight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An </a:t>
            </a:r>
            <a:r>
              <a:rPr lang="en-US" sz="2000" dirty="0"/>
              <a:t>upright cylindrical ketchup container at a restaurant (which is half full) has a radius of 5 inches and a height of 11 inches.  Given that the ketchup weighs 0.38 </a:t>
            </a:r>
            <a:r>
              <a:rPr lang="en-US" sz="2000" dirty="0" err="1"/>
              <a:t>lb</a:t>
            </a:r>
            <a:r>
              <a:rPr lang="en-US" sz="2000" dirty="0"/>
              <a:t> per cubic inch, how much work is required (in ft-lb) to pump the ketchup out of the nozzle (which is 3 inches above the top of the container?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water trough below is 2 m tall, 2 m wide, and 4 m long.  How much work is required to pump all of the water out of the top of the trough if the depth of the water is 70 cm?  Note: The density of water is 1025 kg/m3.  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endParaRPr lang="en-US" sz="2000" dirty="0"/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0" t="57570" r="62500" b="29779"/>
          <a:stretch/>
        </p:blipFill>
        <p:spPr bwMode="auto">
          <a:xfrm>
            <a:off x="3810000" y="5715000"/>
            <a:ext cx="1678113" cy="673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7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Improper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/>
              <p:cNvSpPr txBox="1">
                <a:spLocks/>
              </p:cNvSpPr>
              <p:nvPr/>
            </p:nvSpPr>
            <p:spPr bwMode="auto">
              <a:xfrm>
                <a:off x="0" y="1295400"/>
                <a:ext cx="9001124" cy="4830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000" dirty="0"/>
                  <a:t>Lemonade is drained from a cooler at a rate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/>
                          </a:rPr>
                          <m:t>3</m:t>
                        </m:r>
                        <m:r>
                          <a:rPr lang="en-US" sz="2000" i="1" dirty="0">
                            <a:latin typeface="Cambria Math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liters per hour, where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is in hours.  If the spigot is left open, how much lemonade will be drained from the cooler in the long run? 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sz="2000" u="sng" dirty="0"/>
              </a:p>
            </p:txBody>
          </p:sp>
        </mc:Choice>
        <mc:Fallback xmlns="">
          <p:sp>
            <p:nvSpPr>
              <p:cNvPr id="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295400"/>
                <a:ext cx="9001124" cy="4830763"/>
              </a:xfrm>
              <a:prstGeom prst="rect">
                <a:avLst/>
              </a:prstGeom>
              <a:blipFill rotWithShape="1">
                <a:blip r:embed="rId2"/>
                <a:stretch>
                  <a:fillRect l="-542" r="-7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6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422493"/>
                  </p:ext>
                </p:extLst>
              </p:nvPr>
            </p:nvGraphicFramePr>
            <p:xfrm>
              <a:off x="381000" y="2590800"/>
              <a:ext cx="8382000" cy="1498600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676400"/>
                    <a:gridCol w="1676400"/>
                    <a:gridCol w="1676400"/>
                    <a:gridCol w="1600200"/>
                    <a:gridCol w="1752600"/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Units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Mass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Force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Distance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Work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612140"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International (SI) (metric)</a:t>
                          </a:r>
                          <a:endParaRPr lang="en-US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 </a:t>
                          </a:r>
                          <a:r>
                            <a:rPr lang="en-US" sz="1800" dirty="0" smtClean="0">
                              <a:effectLst/>
                            </a:rPr>
                            <a:t>Kilograms (kg)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Newtons (N)</a:t>
                          </a: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r>
                            <a:rPr lang="en-US" sz="1800" dirty="0" smtClean="0">
                              <a:effectLst/>
                            </a:rPr>
                            <a:t> =</a:t>
                          </a:r>
                          <a:r>
                            <a:rPr lang="en-US" sz="1800" baseline="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b="0" i="1" dirty="0" smtClean="0"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 dirty="0" smtClean="0">
                                  <a:effectLst/>
                                  <a:latin typeface="Cambria Math"/>
                                </a:rPr>
                                <m:t>𝑘𝑔</m:t>
                              </m:r>
                              <m:r>
                                <a:rPr lang="en-US" sz="1800" i="1" dirty="0" smtClean="0">
                                  <a:effectLst/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1800" i="1" dirty="0" smtClean="0">
                                  <a:effectLst/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800" b="0" i="1" dirty="0" smtClean="0">
                                  <a:effectLst/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1800" i="1" dirty="0" smtClean="0">
                                  <a:effectLst/>
                                  <a:latin typeface="Cambria Math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1800" b="0" i="1" dirty="0" smtClean="0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dirty="0" smtClean="0">
                                      <a:effectLst/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dirty="0" smtClean="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 dirty="0" smtClean="0"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sz="1800" dirty="0" smtClean="0">
                            <a:effectLst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r>
                            <a:rPr lang="en-US" sz="1800" dirty="0" smtClean="0">
                              <a:effectLst/>
                            </a:rPr>
                            <a:t>Meters (m)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 Joules (J)</a:t>
                          </a:r>
                        </a:p>
                        <a:p>
                          <a:pPr marL="0" marR="0" indent="0" algn="ctr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i="1" dirty="0" smtClean="0">
                                    <a:effectLst/>
                                    <a:latin typeface="Cambria Math"/>
                                  </a:rPr>
                                  <m:t>𝑘𝑔</m:t>
                                </m:r>
                                <m:r>
                                  <a:rPr lang="en-US" sz="1800" b="0" i="1" dirty="0" smtClean="0">
                                    <a:effectLst/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800" b="0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dirty="0" smtClean="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0" i="1" dirty="0" smtClean="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1800" i="1" dirty="0" smtClean="0">
                                    <a:effectLst/>
                                    <a:latin typeface="Cambria Math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1800" b="0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dirty="0" smtClean="0">
                                        <a:effectLst/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i="1" dirty="0" smtClean="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effectLst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12140"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British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slug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r>
                            <a:rPr lang="en-US" sz="1800" dirty="0" smtClean="0">
                              <a:effectLst/>
                            </a:rPr>
                            <a:t>Pound (</a:t>
                          </a:r>
                          <a:r>
                            <a:rPr lang="en-US" sz="1800" dirty="0" err="1" smtClean="0">
                              <a:effectLst/>
                            </a:rPr>
                            <a:t>lb</a:t>
                          </a:r>
                          <a:r>
                            <a:rPr lang="en-US" sz="1800" dirty="0" smtClean="0">
                              <a:effectLst/>
                            </a:rPr>
                            <a:t>)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Feet (</a:t>
                          </a:r>
                          <a:r>
                            <a:rPr lang="en-US" sz="1800" dirty="0" err="1" smtClean="0">
                              <a:effectLst/>
                            </a:rPr>
                            <a:t>ft</a:t>
                          </a:r>
                          <a:r>
                            <a:rPr lang="en-US" sz="1800" dirty="0" smtClean="0">
                              <a:effectLst/>
                            </a:rPr>
                            <a:t>)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+mn-ea"/>
                            </a:rPr>
                            <a:t>Foot-pound</a:t>
                          </a:r>
                        </a:p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aseline="0" dirty="0" smtClean="0">
                              <a:effectLst/>
                              <a:latin typeface="+mn-lt"/>
                              <a:ea typeface="+mn-ea"/>
                            </a:rPr>
                            <a:t> (ft-lb)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422493"/>
                  </p:ext>
                </p:extLst>
              </p:nvPr>
            </p:nvGraphicFramePr>
            <p:xfrm>
              <a:off x="381000" y="2590800"/>
              <a:ext cx="8382000" cy="1498600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676400"/>
                    <a:gridCol w="1676400"/>
                    <a:gridCol w="1676400"/>
                    <a:gridCol w="1600200"/>
                    <a:gridCol w="1752600"/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Units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Mass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Force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Distance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Work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612140"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International (SI) (metric)</a:t>
                          </a:r>
                          <a:endParaRPr lang="en-US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 </a:t>
                          </a:r>
                          <a:r>
                            <a:rPr lang="en-US" sz="1800" dirty="0" smtClean="0">
                              <a:effectLst/>
                            </a:rPr>
                            <a:t>Kilograms (kg)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00364" t="-56436" r="-200000" b="-116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r>
                            <a:rPr lang="en-US" sz="1800" dirty="0" smtClean="0">
                              <a:effectLst/>
                            </a:rPr>
                            <a:t>Meters (m)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79443" t="-56436" b="-116832"/>
                          </a:stretch>
                        </a:blipFill>
                      </a:tcPr>
                    </a:tc>
                  </a:tr>
                  <a:tr h="612140"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British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slug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r>
                            <a:rPr lang="en-US" sz="1800" dirty="0" smtClean="0">
                              <a:effectLst/>
                            </a:rPr>
                            <a:t>Pound (</a:t>
                          </a:r>
                          <a:r>
                            <a:rPr lang="en-US" sz="1800" dirty="0" err="1" smtClean="0">
                              <a:effectLst/>
                            </a:rPr>
                            <a:t>lb</a:t>
                          </a:r>
                          <a:r>
                            <a:rPr lang="en-US" sz="1800" dirty="0" smtClean="0">
                              <a:effectLst/>
                            </a:rPr>
                            <a:t>)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Feet (</a:t>
                          </a:r>
                          <a:r>
                            <a:rPr lang="en-US" sz="1800" dirty="0" err="1" smtClean="0">
                              <a:effectLst/>
                            </a:rPr>
                            <a:t>ft</a:t>
                          </a:r>
                          <a:r>
                            <a:rPr lang="en-US" sz="1800" dirty="0" smtClean="0">
                              <a:effectLst/>
                            </a:rPr>
                            <a:t>)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+mn-ea"/>
                            </a:rPr>
                            <a:t>Foot-pound</a:t>
                          </a:r>
                        </a:p>
                        <a:p>
                          <a:pPr marL="0" marR="0" algn="ctr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aseline="0" dirty="0" smtClean="0">
                              <a:effectLst/>
                              <a:latin typeface="+mn-lt"/>
                              <a:ea typeface="+mn-ea"/>
                            </a:rPr>
                            <a:t> (ft-lb)</a:t>
                          </a:r>
                          <a:endParaRPr lang="en-US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30771" y="1381780"/>
                <a:ext cx="4422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𝑊𝑜𝑟𝑘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𝐹𝑜𝑟𝑐𝑒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𝐷𝑖𝑠𝑡𝑎𝑛𝑐𝑒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771" y="1381780"/>
                <a:ext cx="4422044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49476" y="1905000"/>
                <a:ext cx="4984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𝐹𝑜𝑟𝑐𝑒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𝑀𝑎𝑠𝑠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𝐴𝑐𝑐𝑒𝑙𝑒𝑟𝑎𝑡𝑖𝑜𝑛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476" y="1905000"/>
                <a:ext cx="498463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5258" y="4343400"/>
                <a:ext cx="7357142" cy="739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   kg &lt;&gt; lbs.    Pounds HAVE gravity included.  Kg does not.</a:t>
                </a:r>
              </a:p>
              <a:p>
                <a:r>
                  <a:rPr lang="en-US" dirty="0" smtClean="0"/>
                  <a:t>If you get a metric unit problem you MUST multiply kg by 9.81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to get force.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8" y="4343400"/>
                <a:ext cx="7357142" cy="739946"/>
              </a:xfrm>
              <a:prstGeom prst="rect">
                <a:avLst/>
              </a:prstGeom>
              <a:blipFill rotWithShape="1">
                <a:blip r:embed="rId5"/>
                <a:stretch>
                  <a:fillRect l="-579" t="-3252" r="-579" b="-32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86683" y="5410200"/>
            <a:ext cx="8423943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AND THIS: Draw a picture, apply coordinate system, determine slice, make it make sense</a:t>
            </a:r>
          </a:p>
          <a:p>
            <a:r>
              <a:rPr lang="en-US" dirty="0" smtClean="0"/>
              <a:t>… Choose your variable and use it continuously correctly throughout the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2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… set it 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Draw a PICTURE of the problem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Determine a COORDINATE system to HELP YOU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Figure out HOW you are going to SLICE IT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Determine the SLICE SIZE in relation to the integral that works best FOR YOU.  If y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914400" lvl="1" indent="-5143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CHECK IT via another slice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Think of it as a Riemann sum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Put it into integral format.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Solve it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4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2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 flipV="1">
            <a:off x="6553200" y="2313744"/>
            <a:ext cx="0" cy="311916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nip Same Side Corner Rectangle 53"/>
          <p:cNvSpPr/>
          <p:nvPr/>
        </p:nvSpPr>
        <p:spPr>
          <a:xfrm>
            <a:off x="6324600" y="5390707"/>
            <a:ext cx="457200" cy="528084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- Pulling</a:t>
            </a:r>
            <a:endParaRPr lang="en-US" dirty="0"/>
          </a:p>
        </p:txBody>
      </p:sp>
      <p:sp>
        <p:nvSpPr>
          <p:cNvPr id="23" name="Cube 22"/>
          <p:cNvSpPr/>
          <p:nvPr/>
        </p:nvSpPr>
        <p:spPr>
          <a:xfrm>
            <a:off x="6781800" y="2112889"/>
            <a:ext cx="2209800" cy="381000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31542" y="28040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12542" y="28040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96200" y="28040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77200" y="28040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31542" y="32612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2542" y="32612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96200" y="32612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077200" y="32612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31542" y="37184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12542" y="37184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96200" y="37184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077200" y="37184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31542" y="41756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12542" y="41756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696200" y="41756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77200" y="41756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931542" y="45947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12542" y="45947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96200" y="45947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077200" y="45947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931542" y="50519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312542" y="50519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696200" y="50519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077200" y="50519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426842" y="5351389"/>
            <a:ext cx="304800" cy="5715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13"/>
          <a:stretch/>
        </p:blipFill>
        <p:spPr bwMode="auto">
          <a:xfrm>
            <a:off x="6948487" y="1981200"/>
            <a:ext cx="1495425" cy="66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H="1">
            <a:off x="6553200" y="2305770"/>
            <a:ext cx="1537292" cy="797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53200" y="2313744"/>
            <a:ext cx="228600" cy="332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/>
          <p:nvPr/>
        </p:nvCxnSpPr>
        <p:spPr>
          <a:xfrm>
            <a:off x="6019800" y="2313744"/>
            <a:ext cx="0" cy="3609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905500" y="2305493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905500" y="592288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Box 2053"/>
          <p:cNvSpPr txBox="1"/>
          <p:nvPr/>
        </p:nvSpPr>
        <p:spPr>
          <a:xfrm>
            <a:off x="5257800" y="38654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 m</a:t>
            </a:r>
            <a:endParaRPr lang="en-US"/>
          </a:p>
        </p:txBody>
      </p:sp>
      <p:cxnSp>
        <p:nvCxnSpPr>
          <p:cNvPr id="2056" name="Straight Arrow Connector 2055"/>
          <p:cNvCxnSpPr>
            <a:endCxn id="54" idx="2"/>
          </p:cNvCxnSpPr>
          <p:nvPr/>
        </p:nvCxnSpPr>
        <p:spPr>
          <a:xfrm>
            <a:off x="5410200" y="5149221"/>
            <a:ext cx="914400" cy="5055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48200" y="4888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500 kg</a:t>
            </a:r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638800" y="3221776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876800" y="3037110"/>
                <a:ext cx="914400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2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037110"/>
                <a:ext cx="914400" cy="396262"/>
              </a:xfrm>
              <a:prstGeom prst="rect">
                <a:avLst/>
              </a:prstGeom>
              <a:blipFill rotWithShape="1">
                <a:blip r:embed="rId4"/>
                <a:stretch>
                  <a:fillRect l="-5333" t="-106154" r="-43333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0" name="TextBox 2059"/>
          <p:cNvSpPr txBox="1"/>
          <p:nvPr/>
        </p:nvSpPr>
        <p:spPr>
          <a:xfrm>
            <a:off x="76200" y="2165164"/>
            <a:ext cx="480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Find the work required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to lift</a:t>
            </a:r>
            <a:r>
              <a:rPr lang="en-US" sz="2400" dirty="0"/>
              <a:t> </a:t>
            </a:r>
            <a:r>
              <a:rPr lang="en-US" sz="2400" dirty="0" smtClean="0"/>
              <a:t>the sandbag to a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height of 50 m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dirty="0" smtClean="0"/>
              <a:t>2.  Find the work required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to lift the sandbag 50 m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assuming it is leaking 	</a:t>
            </a:r>
          </a:p>
          <a:p>
            <a:r>
              <a:rPr lang="en-US" sz="2400" dirty="0" smtClean="0"/>
              <a:t>     at a constant rate such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that the bag is empty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when it reaches the top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of the building. </a:t>
            </a:r>
          </a:p>
        </p:txBody>
      </p:sp>
    </p:spTree>
    <p:extLst>
      <p:ext uri="{BB962C8B-B14F-4D97-AF65-F5344CB8AC3E}">
        <p14:creationId xmlns:p14="http://schemas.microsoft.com/office/powerpoint/2010/main" val="30686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Variations - pulling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What if we use Y instead of H?</a:t>
                </a:r>
              </a:p>
              <a:p>
                <a:pPr lvl="1"/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What if we assume the 35# bucket has a height of 1 foot?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Problem now says SI units.  Rope weighs 0.1 kg/m, building is 50 m high and the distance to pull the rope is 20 m?</a:t>
                </a:r>
              </a:p>
              <a:p>
                <a:pPr lvl="1"/>
                <a:r>
                  <a:rPr lang="en-US" sz="2400" dirty="0" smtClean="0"/>
                  <a:t>W=F*D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2400" dirty="0" smtClean="0"/>
                  <a:t>Force = mass * acceleration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50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0.1 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𝑘𝑔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9.81 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𝐽𝑜𝑢𝑙𝑒𝑠</m:t>
                    </m:r>
                    <m:r>
                      <a:rPr lang="en-US" sz="2400" b="0" i="1" smtClean="0">
                        <a:latin typeface="Cambria Math"/>
                      </a:rPr>
                      <m:t> [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𝑘𝑔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2"/>
                <a:stretch>
                  <a:fillRect l="-963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5400" y="1676400"/>
                <a:ext cx="2932469" cy="715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20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35+[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50−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400"/>
                <a:ext cx="2932469" cy="7151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3048000"/>
                <a:ext cx="2823465" cy="713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20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35+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49−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𝑑h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048000"/>
                <a:ext cx="2823465" cy="713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9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- Review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60" name="TextBox 2059"/>
              <p:cNvSpPr txBox="1"/>
              <p:nvPr/>
            </p:nvSpPr>
            <p:spPr>
              <a:xfrm>
                <a:off x="76200" y="2165164"/>
                <a:ext cx="86868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leaky </a:t>
                </a:r>
                <a14:m>
                  <m:oMath xmlns:m="http://schemas.openxmlformats.org/officeDocument/2006/math">
                    <m:r>
                      <a:rPr lang="en-US" sz="2400" i="1"/>
                      <m:t>10 </m:t>
                    </m:r>
                    <m:r>
                      <a:rPr lang="en-US" sz="2400" i="1"/>
                      <m:t>𝑘𝑔</m:t>
                    </m:r>
                  </m:oMath>
                </a14:m>
                <a:r>
                  <a:rPr lang="en-US" sz="2400" dirty="0"/>
                  <a:t> bucket is lifted from the ground to a height of </a:t>
                </a:r>
                <a14:m>
                  <m:oMath xmlns:m="http://schemas.openxmlformats.org/officeDocument/2006/math">
                    <m:r>
                      <a:rPr lang="en-US" sz="2400" i="1"/>
                      <m:t>12 </m:t>
                    </m:r>
                    <m:r>
                      <a:rPr lang="en-US" sz="2400" i="1"/>
                      <m:t>𝑚</m:t>
                    </m:r>
                  </m:oMath>
                </a14:m>
                <a:r>
                  <a:rPr lang="en-US" sz="2400" dirty="0"/>
                  <a:t> at a constant speed with a rope that weights </a:t>
                </a:r>
                <a14:m>
                  <m:oMath xmlns:m="http://schemas.openxmlformats.org/officeDocument/2006/math">
                    <m:r>
                      <a:rPr lang="en-US" sz="2400" i="1"/>
                      <m:t>0.8 </m:t>
                    </m:r>
                    <m:r>
                      <a:rPr lang="en-US" sz="2400" i="1"/>
                      <m:t>𝑘𝑔</m:t>
                    </m:r>
                    <m:r>
                      <a:rPr lang="en-US" sz="2400" i="1"/>
                      <m:t>/</m:t>
                    </m:r>
                    <m:r>
                      <a:rPr lang="en-US" sz="2400" i="1"/>
                      <m:t>𝑚</m:t>
                    </m:r>
                  </m:oMath>
                </a14:m>
                <a:r>
                  <a:rPr lang="en-US" sz="2400" dirty="0"/>
                  <a:t>.  Initially the bucket contains </a:t>
                </a:r>
                <a14:m>
                  <m:oMath xmlns:m="http://schemas.openxmlformats.org/officeDocument/2006/math">
                    <m:r>
                      <a:rPr lang="en-US" sz="2400" i="1"/>
                      <m:t>36 </m:t>
                    </m:r>
                    <m:r>
                      <a:rPr lang="en-US" sz="2400" i="1"/>
                      <m:t>𝑘𝑔</m:t>
                    </m:r>
                  </m:oMath>
                </a14:m>
                <a:r>
                  <a:rPr lang="en-US" sz="2400" dirty="0"/>
                  <a:t> of water, but the water leaks at a constant rate and finishes draining just as the bucket reaches the </a:t>
                </a:r>
                <a14:m>
                  <m:oMath xmlns:m="http://schemas.openxmlformats.org/officeDocument/2006/math">
                    <m:r>
                      <a:rPr lang="en-US" sz="2400" i="1"/>
                      <m:t>12 </m:t>
                    </m:r>
                    <m:r>
                      <a:rPr lang="en-US" sz="2400" i="1"/>
                      <m:t>𝑚</m:t>
                    </m:r>
                  </m:oMath>
                </a14:m>
                <a:r>
                  <a:rPr lang="en-US" sz="2400" dirty="0"/>
                  <a:t> level.  How much work is done?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2060" name="TextBox 2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165164"/>
                <a:ext cx="8686800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123" t="-2516" r="-1123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2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Work(Pumping)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962191"/>
                  </p:ext>
                </p:extLst>
              </p:nvPr>
            </p:nvGraphicFramePr>
            <p:xfrm>
              <a:off x="228600" y="2057401"/>
              <a:ext cx="8501062" cy="2584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50531"/>
                    <a:gridCol w="4250531"/>
                  </a:tblGrid>
                  <a:tr h="3103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4770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Metric Units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US Units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71598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𝑀𝑎𝑠𝑠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𝐷𝑒𝑛𝑠𝑖𝑡𝑦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𝑜𝑓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𝑊𝑎𝑡𝑒𝑟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1000 </m:t>
                                    </m:r>
                                    <m:f>
                                      <m:f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𝑘𝑔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600">
                                                <a:effectLst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>
                                                <a:effectLst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𝑊𝑒𝑖𝑔h𝑡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𝐷𝑒𝑛𝑠𝑖𝑡𝑦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𝑜𝑓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𝑊𝑎𝑡𝑒𝑟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62.5 </m:t>
                                    </m:r>
                                    <m:f>
                                      <m:f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𝑙𝑏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600">
                                                <a:effectLst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</a:rPr>
                                              <m:t>𝑓𝑡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>
                                                <a:effectLst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71598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𝑀𝑎𝑠𝑠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𝑘𝑔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𝐷𝑒𝑛𝑠𝑖𝑡𝑦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𝑘𝑔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600">
                                                <a:effectLst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>
                                                <a:effectLst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a:rPr lang="en-US" sz="1600">
                                    <a:effectLst/>
                                  </a:rPr>
                                  <m:t>∗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𝑉𝑜𝑙𝑢𝑚𝑒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𝐹𝑜𝑟𝑐𝑒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𝑙𝑏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𝐷𝑒𝑛𝑠𝑖𝑡𝑦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𝑙𝑏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600">
                                                <a:effectLst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</a:rPr>
                                              <m:t>𝑓𝑡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>
                                                <a:effectLst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a:rPr lang="en-US" sz="1600">
                                    <a:effectLst/>
                                  </a:rPr>
                                  <m:t>∗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𝑉𝑜𝑙𝑢𝑚𝑒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𝑓𝑡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3157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𝐹𝑜𝑟𝑐𝑒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𝑀𝑎𝑠𝑠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𝑘𝑔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</a:rPr>
                                  <m:t>∗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𝐴𝑐𝑐𝑒𝑙𝑒𝑟𝑎𝑡𝑖𝑜𝑛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600">
                                                <a:effectLst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>
                                                <a:effectLst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𝑊𝑜𝑟𝑘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𝑓𝑡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−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𝑙𝑏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𝐹𝑜𝑟𝑐𝑒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𝑙𝑏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</a:rPr>
                                  <m:t>∗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𝐷𝑖𝑠𝑡𝑎𝑛𝑐𝑒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𝑓𝑡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103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𝑊𝑜𝑟𝑘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𝐽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𝐹𝑜𝑟𝑐𝑒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</a:rPr>
                                  <m:t>∗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𝐷𝑖𝑠𝑡𝑎𝑛𝑐𝑒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962191"/>
                  </p:ext>
                </p:extLst>
              </p:nvPr>
            </p:nvGraphicFramePr>
            <p:xfrm>
              <a:off x="228600" y="2057401"/>
              <a:ext cx="8501062" cy="2584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50531"/>
                    <a:gridCol w="4250531"/>
                  </a:tblGrid>
                  <a:tr h="3103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4770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Metric Units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US Units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7159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43" t="-49573" r="-100143" b="-2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143" t="-49573" r="-143" b="-223077"/>
                          </a:stretch>
                        </a:blipFill>
                      </a:tcPr>
                    </a:tc>
                  </a:tr>
                  <a:tr h="7159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43" t="-149573" r="-100143" b="-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143" t="-149573" r="-143" b="-123077"/>
                          </a:stretch>
                        </a:blipFill>
                      </a:tcPr>
                    </a:tc>
                  </a:tr>
                  <a:tr h="531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43" t="-335632" r="-100143" b="-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143" t="-335632" r="-143" b="-65517"/>
                          </a:stretch>
                        </a:blipFill>
                      </a:tcPr>
                    </a:tc>
                  </a:tr>
                  <a:tr h="310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43" t="-743137" r="-100143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540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400" dirty="0" smtClean="0"/>
                  <a:t>How much work is required to pump all of the water out the top of </a:t>
                </a:r>
                <a:r>
                  <a:rPr lang="en-US" sz="2400" dirty="0"/>
                  <a:t>a rectangular water tank with a length of 20 </a:t>
                </a:r>
                <a:r>
                  <a:rPr lang="en-US" sz="2400" dirty="0" smtClean="0"/>
                  <a:t>m, </a:t>
                </a:r>
                <a:r>
                  <a:rPr lang="en-US" sz="2400" dirty="0"/>
                  <a:t>a width of 10 </a:t>
                </a:r>
                <a:r>
                  <a:rPr lang="en-US" sz="2400" dirty="0" smtClean="0"/>
                  <a:t>m, </a:t>
                </a:r>
                <a:r>
                  <a:rPr lang="en-US" sz="2400" dirty="0"/>
                  <a:t>and a depth of 15 </a:t>
                </a:r>
                <a:r>
                  <a:rPr lang="en-US" sz="2400" dirty="0" smtClean="0"/>
                  <a:t>m?                                                  (Note</a:t>
                </a:r>
                <a:r>
                  <a:rPr lang="en-US" sz="2400" dirty="0"/>
                  <a:t>: The density of water </a:t>
                </a:r>
                <a:r>
                  <a:rPr lang="en-US" sz="2400" dirty="0" smtClean="0"/>
                  <a:t>is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1000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 . 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400" dirty="0" smtClean="0"/>
                  <a:t>How much work is required to pump all of the water out the top of the water tank if the tank is half full?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10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6052" y="4038600"/>
            <a:ext cx="4415822" cy="2590440"/>
            <a:chOff x="106609" y="2821152"/>
            <a:chExt cx="4415822" cy="2590440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621324" y="2821152"/>
              <a:ext cx="2862170" cy="2036042"/>
              <a:chOff x="1980" y="5410"/>
              <a:chExt cx="4215" cy="2400"/>
            </a:xfrm>
          </p:grpSpPr>
          <p:sp>
            <p:nvSpPr>
              <p:cNvPr id="25" name="AutoShape 26"/>
              <p:cNvSpPr>
                <a:spLocks noChangeShapeType="1"/>
              </p:cNvSpPr>
              <p:nvPr/>
            </p:nvSpPr>
            <p:spPr bwMode="auto">
              <a:xfrm flipV="1">
                <a:off x="6195" y="5410"/>
                <a:ext cx="0" cy="17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1980" y="6025"/>
                <a:ext cx="3465" cy="17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AutoShape 24"/>
              <p:cNvSpPr>
                <a:spLocks noChangeShapeType="1"/>
              </p:cNvSpPr>
              <p:nvPr/>
            </p:nvSpPr>
            <p:spPr bwMode="auto">
              <a:xfrm flipV="1">
                <a:off x="1980" y="5414"/>
                <a:ext cx="750" cy="61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AutoShape 23"/>
              <p:cNvSpPr>
                <a:spLocks noChangeShapeType="1"/>
              </p:cNvSpPr>
              <p:nvPr/>
            </p:nvSpPr>
            <p:spPr bwMode="auto">
              <a:xfrm flipV="1">
                <a:off x="5445" y="5414"/>
                <a:ext cx="750" cy="61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AutoShape 22"/>
              <p:cNvSpPr>
                <a:spLocks noChangeShapeType="1"/>
              </p:cNvSpPr>
              <p:nvPr/>
            </p:nvSpPr>
            <p:spPr bwMode="auto">
              <a:xfrm flipV="1">
                <a:off x="5445" y="7199"/>
                <a:ext cx="750" cy="61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AutoShape 21"/>
              <p:cNvSpPr>
                <a:spLocks noChangeShapeType="1"/>
              </p:cNvSpPr>
              <p:nvPr/>
            </p:nvSpPr>
            <p:spPr bwMode="auto">
              <a:xfrm>
                <a:off x="2730" y="5410"/>
                <a:ext cx="34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06609" y="3359855"/>
              <a:ext cx="774110" cy="1514306"/>
              <a:chOff x="1852" y="6565"/>
              <a:chExt cx="1140" cy="1785"/>
            </a:xfrm>
          </p:grpSpPr>
          <p:sp>
            <p:nvSpPr>
              <p:cNvPr id="23" name="AutoShape 19"/>
              <p:cNvSpPr>
                <a:spLocks noChangeShapeType="1"/>
              </p:cNvSpPr>
              <p:nvPr/>
            </p:nvSpPr>
            <p:spPr bwMode="auto">
              <a:xfrm>
                <a:off x="2475" y="6565"/>
                <a:ext cx="0" cy="17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1852" y="7255"/>
                <a:ext cx="1140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15 m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611138" y="4991658"/>
              <a:ext cx="2352887" cy="419934"/>
              <a:chOff x="2595" y="8545"/>
              <a:chExt cx="3465" cy="495"/>
            </a:xfrm>
          </p:grpSpPr>
          <p:sp>
            <p:nvSpPr>
              <p:cNvPr id="21" name="AutoShape 16"/>
              <p:cNvSpPr>
                <a:spLocks noChangeShapeType="1"/>
              </p:cNvSpPr>
              <p:nvPr/>
            </p:nvSpPr>
            <p:spPr bwMode="auto">
              <a:xfrm flipH="1">
                <a:off x="2595" y="8589"/>
                <a:ext cx="34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Text Box 15"/>
              <p:cNvSpPr txBox="1">
                <a:spLocks noChangeArrowheads="1"/>
              </p:cNvSpPr>
              <p:nvPr/>
            </p:nvSpPr>
            <p:spPr bwMode="auto">
              <a:xfrm>
                <a:off x="3840" y="8545"/>
                <a:ext cx="1140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20 m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3269595" y="3304888"/>
              <a:ext cx="1252836" cy="903494"/>
              <a:chOff x="6705" y="5910"/>
              <a:chExt cx="1845" cy="1065"/>
            </a:xfrm>
          </p:grpSpPr>
          <p:sp>
            <p:nvSpPr>
              <p:cNvPr id="19" name="AutoShape 13"/>
              <p:cNvSpPr>
                <a:spLocks noChangeShapeType="1"/>
              </p:cNvSpPr>
              <p:nvPr/>
            </p:nvSpPr>
            <p:spPr bwMode="auto">
              <a:xfrm flipH="1">
                <a:off x="6705" y="6225"/>
                <a:ext cx="555" cy="7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Text Box 12"/>
              <p:cNvSpPr txBox="1">
                <a:spLocks noChangeArrowheads="1"/>
              </p:cNvSpPr>
              <p:nvPr/>
            </p:nvSpPr>
            <p:spPr bwMode="auto">
              <a:xfrm>
                <a:off x="7035" y="5910"/>
                <a:ext cx="1515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Slice of water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49867" y="3920852"/>
              <a:ext cx="1425992" cy="48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Distance slice moves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2994582" y="4458469"/>
              <a:ext cx="998194" cy="619296"/>
              <a:chOff x="6105" y="7815"/>
              <a:chExt cx="1470" cy="729"/>
            </a:xfrm>
          </p:grpSpPr>
          <p:sp>
            <p:nvSpPr>
              <p:cNvPr id="17" name="AutoShape 7"/>
              <p:cNvSpPr>
                <a:spLocks noChangeShapeType="1"/>
              </p:cNvSpPr>
              <p:nvPr/>
            </p:nvSpPr>
            <p:spPr bwMode="auto">
              <a:xfrm flipH="1">
                <a:off x="6105" y="7815"/>
                <a:ext cx="788" cy="6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6435" y="8049"/>
                <a:ext cx="1140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10 m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" name="Group 1"/>
            <p:cNvGrpSpPr>
              <a:grpSpLocks/>
            </p:cNvGrpSpPr>
            <p:nvPr/>
          </p:nvGrpSpPr>
          <p:grpSpPr bwMode="auto">
            <a:xfrm>
              <a:off x="621324" y="4031062"/>
              <a:ext cx="2862170" cy="564153"/>
              <a:chOff x="2595" y="6919"/>
              <a:chExt cx="4215" cy="666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595" y="7495"/>
                <a:ext cx="3465" cy="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AutoShape 3"/>
              <p:cNvSpPr>
                <a:spLocks noChangeShapeType="1"/>
              </p:cNvSpPr>
              <p:nvPr/>
            </p:nvSpPr>
            <p:spPr bwMode="auto">
              <a:xfrm flipV="1">
                <a:off x="6060" y="6919"/>
                <a:ext cx="750" cy="57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AutoShape 2"/>
              <p:cNvSpPr>
                <a:spLocks noChangeShapeType="1"/>
              </p:cNvSpPr>
              <p:nvPr/>
            </p:nvSpPr>
            <p:spPr bwMode="auto">
              <a:xfrm flipV="1">
                <a:off x="6060" y="7009"/>
                <a:ext cx="750" cy="57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2596444" y="3359855"/>
              <a:ext cx="22578" cy="1159123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1049867" y="3358373"/>
              <a:ext cx="0" cy="11430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9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2CEF1BEFD224298429D737D135388" ma:contentTypeVersion="2" ma:contentTypeDescription="Create a new document." ma:contentTypeScope="" ma:versionID="00c6a09be4d2d251e99eedfbaf9fc2c2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WNAA5TKYMJS6-326-14</_dlc_DocId>
    <_dlc_DocIdUrl xmlns="e1f6cb1f-7c95-4a72-8369-b6b5464bd620">
      <Url>https://eis.usafa.edu/academics/math/DFMS_Course_Sites/Fall_2014_Courses/Math_152/_layouts/DocIdRedir.aspx?ID=WNAA5TKYMJS6-326-14</Url>
      <Description>WNAA5TKYMJS6-326-14</Description>
    </_dlc_DocIdUrl>
  </documentManagement>
</p:properties>
</file>

<file path=customXml/itemProps1.xml><?xml version="1.0" encoding="utf-8"?>
<ds:datastoreItem xmlns:ds="http://schemas.openxmlformats.org/officeDocument/2006/customXml" ds:itemID="{A0DA2341-E0E4-4BEB-831F-57FF29BAB4A8}"/>
</file>

<file path=customXml/itemProps2.xml><?xml version="1.0" encoding="utf-8"?>
<ds:datastoreItem xmlns:ds="http://schemas.openxmlformats.org/officeDocument/2006/customXml" ds:itemID="{63B1D0A9-FD0F-4121-91B5-A2DEFCB8C686}"/>
</file>

<file path=customXml/itemProps3.xml><?xml version="1.0" encoding="utf-8"?>
<ds:datastoreItem xmlns:ds="http://schemas.openxmlformats.org/officeDocument/2006/customXml" ds:itemID="{07335198-23E3-4D4E-9501-08533706BECD}"/>
</file>

<file path=customXml/itemProps4.xml><?xml version="1.0" encoding="utf-8"?>
<ds:datastoreItem xmlns:ds="http://schemas.openxmlformats.org/officeDocument/2006/customXml" ds:itemID="{2062D97E-C9E4-489E-8A5B-E53CBB543224}"/>
</file>

<file path=docProps/app.xml><?xml version="1.0" encoding="utf-8"?>
<Properties xmlns="http://schemas.openxmlformats.org/officeDocument/2006/extended-properties" xmlns:vt="http://schemas.openxmlformats.org/officeDocument/2006/docPropsVTypes">
  <TotalTime>19570</TotalTime>
  <Words>1116</Words>
  <Application>Microsoft Office PowerPoint</Application>
  <PresentationFormat>On-screen Show (4:3)</PresentationFormat>
  <Paragraphs>132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Math 152 – Lesson T15 </vt:lpstr>
      <vt:lpstr>Improper Review</vt:lpstr>
      <vt:lpstr>Work</vt:lpstr>
      <vt:lpstr>How to … set it up</vt:lpstr>
      <vt:lpstr>Work - Pulling</vt:lpstr>
      <vt:lpstr>Variations - pulling problem</vt:lpstr>
      <vt:lpstr>Pulling - Review</vt:lpstr>
      <vt:lpstr>Work(Pumping)</vt:lpstr>
      <vt:lpstr>Pumping</vt:lpstr>
      <vt:lpstr>Work - Pumping</vt:lpstr>
      <vt:lpstr>Board Work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Test</cp:lastModifiedBy>
  <cp:revision>249</cp:revision>
  <dcterms:created xsi:type="dcterms:W3CDTF">2012-07-23T15:58:59Z</dcterms:created>
  <dcterms:modified xsi:type="dcterms:W3CDTF">2014-09-29T18:39:08Z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0x010100BE52CEF1BEFD224298429D737D135388</vt:lpwstr>
  </property>
  <property fmtid="{D5CDD505-2E9C-101B-9397-08002B2CF9AE}" pid="3" name="_dlc_DocIdItemGuid">
    <vt:lpwstr>193695de-81c9-4789-a22c-5e445ded4bd4</vt:lpwstr>
  </property>
</Properties>
</file>