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367" r:id="rId5"/>
    <p:sldId id="348" r:id="rId6"/>
    <p:sldId id="371" r:id="rId7"/>
    <p:sldId id="352" r:id="rId8"/>
    <p:sldId id="372" r:id="rId9"/>
    <p:sldId id="349" r:id="rId10"/>
    <p:sldId id="365" r:id="rId11"/>
    <p:sldId id="350" r:id="rId12"/>
    <p:sldId id="360" r:id="rId13"/>
    <p:sldId id="361" r:id="rId14"/>
    <p:sldId id="362" r:id="rId15"/>
    <p:sldId id="363" r:id="rId16"/>
    <p:sldId id="3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2" autoAdjust="0"/>
    <p:restoredTop sz="86941" autoAdjust="0"/>
  </p:normalViewPr>
  <p:slideViewPr>
    <p:cSldViewPr>
      <p:cViewPr varScale="1">
        <p:scale>
          <a:sx n="64" d="100"/>
          <a:sy n="64" d="100"/>
        </p:scale>
        <p:origin x="-12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ustomXml" Target="../customXml/item4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61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61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Convergent </a:t>
            </a:r>
            <a:r>
              <a:rPr lang="en-US" dirty="0" smtClean="0"/>
              <a:t>by Ratio/Alt</a:t>
            </a:r>
          </a:p>
          <a:p>
            <a:r>
              <a:rPr lang="en-US" dirty="0" smtClean="0"/>
              <a:t>Convergent</a:t>
            </a:r>
            <a:r>
              <a:rPr lang="en-US" baseline="0" dirty="0" smtClean="0"/>
              <a:t> by Ratio</a:t>
            </a:r>
          </a:p>
          <a:p>
            <a:r>
              <a:rPr lang="en-US" baseline="0" dirty="0" smtClean="0"/>
              <a:t>Divergent by Root</a:t>
            </a:r>
          </a:p>
          <a:p>
            <a:r>
              <a:rPr lang="en-US" dirty="0" smtClean="0"/>
              <a:t>Convergent by Comparison</a:t>
            </a:r>
          </a:p>
          <a:p>
            <a:r>
              <a:rPr lang="en-US" dirty="0" smtClean="0"/>
              <a:t>Convergent</a:t>
            </a:r>
            <a:r>
              <a:rPr lang="en-US" baseline="0" dirty="0" smtClean="0"/>
              <a:t> by Integral</a:t>
            </a:r>
          </a:p>
          <a:p>
            <a:r>
              <a:rPr lang="en-US" baseline="0" dirty="0" smtClean="0"/>
              <a:t>Divergent by Divergence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2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3" Type="http://schemas.openxmlformats.org/officeDocument/2006/relationships/image" Target="../media/image250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290.png"/><Relationship Id="rId9" Type="http://schemas.openxmlformats.org/officeDocument/2006/relationships/image" Target="../media/image280.png"/><Relationship Id="rId1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Properties of Convergent Series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0186"/>
            <a:ext cx="8229600" cy="2701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5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2</a:t>
            </a:r>
            <a:endParaRPr lang="en-US" i="1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dirty="0" smtClean="0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dirty="0" smtClean="0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dirty="0" smtClean="0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dirty="0" smtClean="0"/>
              <a:t>Since </a:t>
            </a:r>
            <a:r>
              <a:rPr lang="en-US" i="1" dirty="0" smtClean="0"/>
              <a:t>a</a:t>
            </a:r>
            <a:r>
              <a:rPr lang="en-US" i="1" baseline="-25000" dirty="0" smtClean="0"/>
              <a:t>n  </a:t>
            </a:r>
            <a:r>
              <a:rPr lang="en-US" dirty="0" smtClean="0"/>
              <a:t>is an algebraic function of </a:t>
            </a:r>
            <a:r>
              <a:rPr lang="en-US" i="1" dirty="0" smtClean="0"/>
              <a:t>n</a:t>
            </a:r>
            <a:r>
              <a:rPr lang="en-US" dirty="0" smtClean="0"/>
              <a:t>, we compare the given series with a </a:t>
            </a:r>
            <a:r>
              <a:rPr lang="en-US" i="1" dirty="0" smtClean="0"/>
              <a:t>p</a:t>
            </a:r>
            <a:r>
              <a:rPr lang="en-US" dirty="0" smtClean="0"/>
              <a:t>-series.</a:t>
            </a:r>
            <a:br>
              <a:rPr lang="en-US" dirty="0" smtClean="0"/>
            </a:br>
            <a:endParaRPr lang="en-US" dirty="0" smtClean="0"/>
          </a:p>
          <a:p>
            <a:pPr marL="0" indent="0">
              <a:tabLst>
                <a:tab pos="457200" algn="l"/>
                <a:tab pos="1371600" algn="l"/>
                <a:tab pos="1547813" algn="l"/>
              </a:tabLst>
            </a:pPr>
            <a:r>
              <a:rPr lang="en-US" dirty="0" smtClean="0"/>
              <a:t>The comparison series for the Limit Comparison Test is </a:t>
            </a:r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600200"/>
            <a:ext cx="233045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169094"/>
            <a:ext cx="72231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31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4</a:t>
            </a:r>
            <a:endParaRPr lang="en-US" i="1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smtClean="0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smtClean="0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smtClean="0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smtClean="0"/>
              <a:t>Since the series is alternating, we use the Alternating Series Test.</a:t>
            </a:r>
          </a:p>
        </p:txBody>
      </p:sp>
      <p:sp>
        <p:nvSpPr>
          <p:cNvPr id="286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447800"/>
            <a:ext cx="2065338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16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5</a:t>
            </a:r>
            <a:endParaRPr lang="en-US" i="1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smtClean="0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smtClean="0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smtClean="0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smtClean="0"/>
              <a:t>Since the series involves </a:t>
            </a:r>
            <a:r>
              <a:rPr lang="en-US" i="1" smtClean="0"/>
              <a:t>k</a:t>
            </a:r>
            <a:r>
              <a:rPr lang="en-US" smtClean="0"/>
              <a:t>!, we use the Ratio Test. </a:t>
            </a:r>
          </a:p>
        </p:txBody>
      </p:sp>
      <p:sp>
        <p:nvSpPr>
          <p:cNvPr id="102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489075"/>
            <a:ext cx="869950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46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600" y="1704658"/>
                <a:ext cx="1797608" cy="1267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(−2)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704658"/>
                <a:ext cx="1797608" cy="12671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05200" y="1704658"/>
                <a:ext cx="1231747" cy="1267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704658"/>
                <a:ext cx="1231747" cy="126714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85177" y="1704658"/>
                <a:ext cx="2436244" cy="1267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−2</m:t>
                                      </m: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177" y="1704658"/>
                <a:ext cx="2436244" cy="126714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8600" y="4267200"/>
                <a:ext cx="1849801" cy="1267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+4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267200"/>
                <a:ext cx="1849801" cy="126714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05200" y="4267200"/>
                <a:ext cx="1940147" cy="1267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267200"/>
                <a:ext cx="1940147" cy="126714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85177" y="4267200"/>
                <a:ext cx="2719399" cy="1267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+5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177" y="4267200"/>
                <a:ext cx="2719399" cy="126714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78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Divergence and Integral 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" y="2378689"/>
                <a:ext cx="8077200" cy="59311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b="1" u="sng" dirty="0" smtClean="0"/>
                  <a:t>If</a:t>
                </a:r>
                <a:r>
                  <a:rPr lang="en-US" sz="25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50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50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5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5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500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5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50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US" sz="25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func>
                  </m:oMath>
                </a14:m>
                <a:r>
                  <a:rPr lang="en-US" sz="2500" dirty="0" smtClean="0"/>
                  <a:t> </a:t>
                </a:r>
                <a:r>
                  <a:rPr lang="en-US" sz="2500" b="1" u="sng" dirty="0" smtClean="0"/>
                  <a:t>then</a:t>
                </a:r>
                <a:r>
                  <a:rPr lang="en-US" sz="25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5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5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500" dirty="0" smtClean="0"/>
                  <a:t> is divergent</a:t>
                </a:r>
                <a:endParaRPr lang="en-US" sz="25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378689"/>
                <a:ext cx="8077200" cy="5931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9593" y="4291109"/>
                <a:ext cx="8077200" cy="150009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u="sng" dirty="0" smtClean="0"/>
                  <a:t>If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 smtClean="0"/>
                  <a:t> is positive, continuous &amp; decreasing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en-US" sz="2800" b="1" u="sng" dirty="0" smtClean="0"/>
                  <a:t>then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 smtClean="0"/>
                  <a:t> is convergent </a:t>
                </a:r>
                <a:r>
                  <a:rPr lang="en-US" sz="2800" b="1" u="sng" dirty="0" err="1" smtClean="0"/>
                  <a:t>iff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800" dirty="0" smtClean="0"/>
                  <a:t> exists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3" y="4291109"/>
                <a:ext cx="8077200" cy="15000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562100" y="354466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Integral Test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15240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Divergence Test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050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Series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81134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Geometric Series:</a:t>
            </a:r>
            <a:endParaRPr lang="en-US" sz="36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29000" y="1555998"/>
                <a:ext cx="5667385" cy="1435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32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32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b="0" i="1" smtClean="0">
                          <a:latin typeface="Cambria Math"/>
                        </a:rPr>
                        <m:t>𝑎</m:t>
                      </m:r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r>
                        <a:rPr lang="en-US" sz="3200" b="0" i="1" smtClean="0">
                          <a:latin typeface="Cambria Math"/>
                        </a:rPr>
                        <m:t>𝑎𝑟</m:t>
                      </m:r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r>
                        <a:rPr lang="en-US" sz="3200" b="0" i="1" smtClean="0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555998"/>
                <a:ext cx="5667385" cy="143507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5833" y="3030329"/>
                <a:ext cx="8077200" cy="66652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/>
                  <a:t>Geometric converges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1−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800" smtClean="0"/>
                  <a:t> when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−1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&lt;1</m:t>
                    </m:r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33" y="3030329"/>
                <a:ext cx="8077200" cy="6665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0364" y="4227277"/>
                <a:ext cx="20968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u="sng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3600" b="1" u="sng" smtClean="0"/>
                  <a:t>-Series:</a:t>
                </a:r>
                <a:endParaRPr lang="en-US" sz="3600" b="1" u="sng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64" y="4227277"/>
                <a:ext cx="2096871" cy="646331"/>
              </a:xfrm>
              <a:prstGeom prst="rect">
                <a:avLst/>
              </a:prstGeom>
              <a:blipFill rotWithShape="1">
                <a:blip r:embed="rId4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65729" y="3832907"/>
                <a:ext cx="5590698" cy="1435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32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3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2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3200" b="0" i="1" smtClean="0">
                          <a:latin typeface="Cambria Math"/>
                        </a:rPr>
                        <m:t>      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729" y="3832907"/>
                <a:ext cx="5590698" cy="143507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" y="5725180"/>
                <a:ext cx="8077200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800" dirty="0" smtClean="0"/>
                  <a:t>-series converges when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𝑝</m:t>
                    </m:r>
                    <m:r>
                      <a:rPr lang="en-US" sz="2800" b="0" i="1" smtClean="0">
                        <a:latin typeface="Cambria Math"/>
                      </a:rPr>
                      <m:t>&gt;1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725180"/>
                <a:ext cx="807720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07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Comparison Tests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9600" y="1764675"/>
                <a:ext cx="8077200" cy="120712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 smtClean="0"/>
                  <a:t> convergent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 smtClean="0"/>
                  <a:t>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sz="2800" i="1" smtClean="0">
                            <a:latin typeface="Cambria Math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 smtClean="0"/>
                  <a:t> convergent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divergent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i="1" smtClean="0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/>
                  <a:t>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sz="2800" i="1">
                            <a:latin typeface="Cambria Math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divergent </a:t>
                </a:r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64675"/>
                <a:ext cx="8077200" cy="12071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135630" y="1219200"/>
            <a:ext cx="3025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smtClean="0"/>
              <a:t>Comparison Test</a:t>
            </a:r>
            <a:endParaRPr lang="en-US" sz="2800" b="1" u="sng"/>
          </a:p>
        </p:txBody>
      </p:sp>
      <p:sp>
        <p:nvSpPr>
          <p:cNvPr id="11" name="TextBox 10"/>
          <p:cNvSpPr txBox="1"/>
          <p:nvPr/>
        </p:nvSpPr>
        <p:spPr>
          <a:xfrm>
            <a:off x="1924050" y="4050791"/>
            <a:ext cx="5448300" cy="13594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55788" y="4507468"/>
                <a:ext cx="1348639" cy="613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88" y="4507468"/>
                <a:ext cx="1348639" cy="6135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24050" y="4138136"/>
                <a:ext cx="565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smtClean="0"/>
                  <a:t>Suppose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i="1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i="1" smtClean="0"/>
                  <a:t> are series with positive terms.  If </a:t>
                </a:r>
                <a:endParaRPr lang="en-US" i="1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050" y="4138136"/>
                <a:ext cx="565413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971"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343150" y="5040868"/>
            <a:ext cx="481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Then either both series converge or both diverge.</a:t>
            </a:r>
            <a:endParaRPr lang="en-US" i="1"/>
          </a:p>
        </p:txBody>
      </p:sp>
      <p:sp>
        <p:nvSpPr>
          <p:cNvPr id="16" name="TextBox 15"/>
          <p:cNvSpPr txBox="1"/>
          <p:nvPr/>
        </p:nvSpPr>
        <p:spPr>
          <a:xfrm>
            <a:off x="2739390" y="3517391"/>
            <a:ext cx="402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smtClean="0"/>
              <a:t>Limit Comparison Test</a:t>
            </a:r>
            <a:endParaRPr lang="en-US" sz="2800" b="1" u="sng"/>
          </a:p>
        </p:txBody>
      </p:sp>
    </p:spTree>
    <p:extLst>
      <p:ext uri="{BB962C8B-B14F-4D97-AF65-F5344CB8AC3E}">
        <p14:creationId xmlns:p14="http://schemas.microsoft.com/office/powerpoint/2010/main" val="274998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Alternating Series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36165" y="2667000"/>
                <a:ext cx="8077200" cy="151503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mtClean="0"/>
                  <a:t>An alternating series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smtClean="0"/>
                  <a:t> is convergent </a:t>
                </a:r>
                <a:r>
                  <a:rPr lang="en-US" sz="2800" b="1" u="sng" smtClean="0"/>
                  <a:t>if</a:t>
                </a:r>
              </a:p>
              <a:p>
                <a:pPr algn="ctr"/>
                <a:r>
                  <a:rPr lang="en-US" sz="2800" smtClean="0"/>
                  <a:t>     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</m:t>
                    </m:r>
                    <m:r>
                      <a:rPr lang="en-US" sz="2800" i="1">
                        <a:latin typeface="Cambria Math"/>
                      </a:rPr>
                      <m:t>) 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       </m:t>
                    </m:r>
                    <m:r>
                      <a:rPr lang="en-US" sz="28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sz="2800" i="1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𝑖𝑖</m:t>
                      </m:r>
                      <m:r>
                        <a:rPr lang="en-US" sz="2800" i="1">
                          <a:latin typeface="Cambria Math"/>
                        </a:rPr>
                        <m:t>) </m:t>
                      </m:r>
                      <m:func>
                        <m:funcPr>
                          <m:ctrlPr>
                            <a:rPr lang="en-US" sz="28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65" y="2667000"/>
                <a:ext cx="8077200" cy="15150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80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Convergence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676400"/>
                <a:ext cx="8610600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mtClean="0"/>
                  <a:t>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800" smtClean="0"/>
                  <a:t> is convergent,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smtClean="0"/>
                  <a:t> is absolutely convergent</a:t>
                </a:r>
                <a:endParaRPr lang="en-US" sz="28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76400"/>
                <a:ext cx="8610600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" y="2438400"/>
                <a:ext cx="8610600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mtClean="0"/>
                  <a:t>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smtClean="0"/>
                  <a:t> is absolutely convergent,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smtClean="0"/>
                  <a:t> is convergent</a:t>
                </a:r>
                <a:endParaRPr lang="en-US" sz="28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438400"/>
                <a:ext cx="861060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43000" y="3932090"/>
                <a:ext cx="1858137" cy="1267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cos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932090"/>
                <a:ext cx="1858137" cy="126714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01137" y="4056391"/>
                <a:ext cx="1172693" cy="9017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 </m:t>
                      </m:r>
                      <m:f>
                        <m:fPr>
                          <m:ctrlPr>
                            <a:rPr lang="en-US" sz="28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137" y="4056391"/>
                <a:ext cx="1172693" cy="90172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124200" y="39671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76800" y="3914458"/>
                <a:ext cx="2094484" cy="1267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/>
                                    </a:rPr>
                                    <m:t>cos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⁡(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914458"/>
                <a:ext cx="2094484" cy="126714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13919" y="4114800"/>
                <a:ext cx="1172693" cy="9017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 </m:t>
                      </m:r>
                      <m:f>
                        <m:fPr>
                          <m:ctrlPr>
                            <a:rPr lang="en-US" sz="28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919" y="4114800"/>
                <a:ext cx="1172693" cy="90172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033653" y="41910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95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Strategy for Testing Series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1.  Do the terms not go to zero?</a:t>
                </a:r>
              </a:p>
              <a:p>
                <a:pPr marL="0" indent="0">
                  <a:buNone/>
                </a:pPr>
                <a:r>
                  <a:rPr lang="en-US" smtClean="0"/>
                  <a:t>2.  Is it a p-series or geometric series?</a:t>
                </a:r>
              </a:p>
              <a:p>
                <a:pPr marL="0" indent="0">
                  <a:buNone/>
                </a:pPr>
                <a:r>
                  <a:rPr lang="en-US" smtClean="0"/>
                  <a:t>3.  Is it similar to p- or geometric series?</a:t>
                </a:r>
              </a:p>
              <a:p>
                <a:pPr marL="0" indent="0">
                  <a:buNone/>
                </a:pPr>
                <a:r>
                  <a:rPr lang="en-US" smtClean="0"/>
                  <a:t>4.  Is it Alternating?</a:t>
                </a:r>
              </a:p>
              <a:p>
                <a:pPr marL="0" indent="0">
                  <a:buNone/>
                </a:pPr>
                <a:r>
                  <a:rPr lang="en-US" smtClean="0"/>
                  <a:t>5.  Does it involve factorials, or constants raised      to the n</a:t>
                </a:r>
                <a:r>
                  <a:rPr lang="en-US" baseline="30000" smtClean="0"/>
                  <a:t>th</a:t>
                </a:r>
                <a:r>
                  <a:rPr lang="en-US" smtClean="0"/>
                  <a:t>?</a:t>
                </a:r>
              </a:p>
              <a:p>
                <a:pPr marL="0" indent="0">
                  <a:buNone/>
                </a:pPr>
                <a:r>
                  <a:rPr lang="en-US" smtClean="0"/>
                  <a:t>6.  Are the terms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𝑆𝑜𝑚𝑒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𝑇𝑒𝑟𝑚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/>
                  <a:t>?</a:t>
                </a:r>
              </a:p>
              <a:p>
                <a:pPr marL="0" indent="0">
                  <a:buNone/>
                </a:pPr>
                <a:r>
                  <a:rPr lang="en-US" smtClean="0"/>
                  <a:t>7.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is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𝑑𝑥</m:t>
                    </m:r>
                  </m:oMath>
                </a14:m>
                <a:r>
                  <a:rPr lang="en-US" smtClean="0"/>
                  <a:t> easily solved?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229600" cy="4830763"/>
              </a:xfrm>
              <a:blipFill rotWithShape="1">
                <a:blip r:embed="rId2"/>
                <a:stretch>
                  <a:fillRect l="-1852" t="-1641" r="-5852" b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858000" y="1295400"/>
            <a:ext cx="2209799" cy="4770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smtClean="0"/>
              <a:t>Divergence</a:t>
            </a:r>
            <a:endParaRPr lang="en-US" sz="2500"/>
          </a:p>
        </p:txBody>
      </p:sp>
      <p:sp>
        <p:nvSpPr>
          <p:cNvPr id="6" name="TextBox 5"/>
          <p:cNvSpPr txBox="1"/>
          <p:nvPr/>
        </p:nvSpPr>
        <p:spPr>
          <a:xfrm>
            <a:off x="6858000" y="1905000"/>
            <a:ext cx="2209799" cy="4770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smtClean="0"/>
              <a:t>Test P or r</a:t>
            </a:r>
            <a:endParaRPr lang="en-US" sz="2500"/>
          </a:p>
        </p:txBody>
      </p:sp>
      <p:sp>
        <p:nvSpPr>
          <p:cNvPr id="7" name="TextBox 6"/>
          <p:cNvSpPr txBox="1"/>
          <p:nvPr/>
        </p:nvSpPr>
        <p:spPr>
          <a:xfrm>
            <a:off x="6859318" y="2486279"/>
            <a:ext cx="2247992" cy="4770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smtClean="0"/>
              <a:t>Comparison</a:t>
            </a:r>
            <a:endParaRPr lang="en-US" sz="2500"/>
          </a:p>
        </p:txBody>
      </p:sp>
      <p:sp>
        <p:nvSpPr>
          <p:cNvPr id="8" name="TextBox 7"/>
          <p:cNvSpPr txBox="1"/>
          <p:nvPr/>
        </p:nvSpPr>
        <p:spPr>
          <a:xfrm>
            <a:off x="6858000" y="3115733"/>
            <a:ext cx="2247992" cy="4770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smtClean="0"/>
              <a:t>Alternating</a:t>
            </a:r>
            <a:endParaRPr lang="en-US" sz="2500"/>
          </a:p>
        </p:txBody>
      </p:sp>
      <p:sp>
        <p:nvSpPr>
          <p:cNvPr id="9" name="TextBox 8"/>
          <p:cNvSpPr txBox="1"/>
          <p:nvPr/>
        </p:nvSpPr>
        <p:spPr>
          <a:xfrm>
            <a:off x="6838244" y="4191000"/>
            <a:ext cx="2247992" cy="4770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smtClean="0"/>
              <a:t>Ratio</a:t>
            </a:r>
            <a:endParaRPr lang="en-US" sz="2500"/>
          </a:p>
        </p:txBody>
      </p:sp>
      <p:sp>
        <p:nvSpPr>
          <p:cNvPr id="10" name="TextBox 9"/>
          <p:cNvSpPr txBox="1"/>
          <p:nvPr/>
        </p:nvSpPr>
        <p:spPr>
          <a:xfrm>
            <a:off x="6842385" y="4800600"/>
            <a:ext cx="2247992" cy="4770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smtClean="0"/>
              <a:t>Root</a:t>
            </a:r>
            <a:endParaRPr lang="en-US" sz="2500"/>
          </a:p>
        </p:txBody>
      </p:sp>
      <p:sp>
        <p:nvSpPr>
          <p:cNvPr id="11" name="TextBox 10"/>
          <p:cNvSpPr txBox="1"/>
          <p:nvPr/>
        </p:nvSpPr>
        <p:spPr>
          <a:xfrm>
            <a:off x="6870607" y="5867400"/>
            <a:ext cx="2247992" cy="4770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smtClean="0"/>
              <a:t>Integral</a:t>
            </a: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48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Ratio &amp; Root Tests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81078" y="2459009"/>
                <a:ext cx="2941318" cy="11880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3200" b="0" i="1" smtClean="0">
                                          <a:latin typeface="Cambria Math"/>
                                          <a:ea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78" y="2459009"/>
                <a:ext cx="2941318" cy="118801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51737" y="1752600"/>
                <a:ext cx="49872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smtClean="0"/>
                  <a:t>If for a given the series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737" y="1752600"/>
                <a:ext cx="4987263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3053" t="-12632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67000" y="4296090"/>
                <a:ext cx="4846711" cy="1286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𝐿</m:t>
                    </m:r>
                    <m:r>
                      <a:rPr lang="en-US" sz="2000" b="0" i="1" smtClean="0">
                        <a:latin typeface="Cambria Math"/>
                      </a:rPr>
                      <m:t>&lt;1    </m:t>
                    </m:r>
                    <m:groupChr>
                      <m:groupChrPr>
                        <m:chr m:val="⇒"/>
                        <m:pos m:val="top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2000" smtClean="0"/>
                  <a:t>    Series is absoluteley convergent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𝐿</m:t>
                    </m:r>
                    <m:r>
                      <a:rPr lang="en-US" sz="200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sz="2000" i="1">
                        <a:latin typeface="Cambria Math"/>
                      </a:rPr>
                      <m:t>1 </m:t>
                    </m:r>
                    <m:r>
                      <a:rPr lang="en-US" sz="2000" b="0" i="1" smtClean="0">
                        <a:latin typeface="Cambria Math"/>
                      </a:rPr>
                      <m:t>  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groupChr>
                      <m:groupChrPr>
                        <m:chr m:val="⇒"/>
                        <m:pos m:val="top"/>
                        <m:ctrlPr>
                          <a:rPr lang="en-US" sz="2000" i="1">
                            <a:latin typeface="Cambria Math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2000" smtClean="0"/>
                  <a:t>    Series is divergent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𝐿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1  </m:t>
                    </m:r>
                    <m:r>
                      <a:rPr lang="en-US" sz="2000" b="0" i="1" smtClean="0">
                        <a:latin typeface="Cambria Math"/>
                      </a:rPr>
                      <m:t>  </m:t>
                    </m:r>
                    <m:groupChr>
                      <m:groupChrPr>
                        <m:chr m:val="⇒"/>
                        <m:pos m:val="top"/>
                        <m:ctrlPr>
                          <a:rPr lang="en-US" sz="2000" i="1">
                            <a:latin typeface="Cambria Math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2000" smtClean="0"/>
                  <a:t>    Test inconclusive</a:t>
                </a:r>
                <a:endParaRPr lang="en-US" sz="20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296090"/>
                <a:ext cx="4846711" cy="1286506"/>
              </a:xfrm>
              <a:prstGeom prst="rect">
                <a:avLst/>
              </a:prstGeom>
              <a:blipFill rotWithShape="1">
                <a:blip r:embed="rId4"/>
                <a:stretch>
                  <a:fillRect t="-14692" r="-629" b="-19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57800" y="2646442"/>
                <a:ext cx="2917722" cy="829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ctrlP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deg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e>
                      </m:func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𝐿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646442"/>
                <a:ext cx="2917722" cy="82971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343400" y="2768911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smtClean="0"/>
              <a:t>OR</a:t>
            </a:r>
            <a:endParaRPr lang="en-US" sz="3200" b="1" i="1" u="sng"/>
          </a:p>
        </p:txBody>
      </p:sp>
    </p:spTree>
    <p:extLst>
      <p:ext uri="{BB962C8B-B14F-4D97-AF65-F5344CB8AC3E}">
        <p14:creationId xmlns:p14="http://schemas.microsoft.com/office/powerpoint/2010/main" val="1209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</a:t>
            </a:r>
            <a:endParaRPr lang="en-US" i="1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dirty="0" smtClean="0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dirty="0" smtClean="0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dirty="0" smtClean="0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dirty="0" smtClean="0"/>
              <a:t>Since as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    </a:t>
            </a:r>
            <a:r>
              <a:rPr lang="en-US" dirty="0" smtClean="0"/>
              <a:t>≠ 0 as </a:t>
            </a:r>
            <a:r>
              <a:rPr lang="en-US" i="1" dirty="0" smtClean="0"/>
              <a:t>n</a:t>
            </a:r>
            <a:r>
              <a:rPr lang="en-US" dirty="0" smtClean="0">
                <a:sym typeface="Symbol" pitchFamily="18" charset="2"/>
              </a:rPr>
              <a:t>     </a:t>
            </a:r>
            <a:r>
              <a:rPr lang="en-US" dirty="0" smtClean="0"/>
              <a:t>, we should use the Test for Divergence.</a:t>
            </a: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587500"/>
            <a:ext cx="1603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553" y="3036888"/>
            <a:ext cx="201612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5"/>
          <a:stretch>
            <a:fillRect/>
          </a:stretch>
        </p:blipFill>
        <p:spPr bwMode="auto">
          <a:xfrm>
            <a:off x="5029200" y="3247232"/>
            <a:ext cx="3381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38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52CEF1BEFD224298429D737D135388" ma:contentTypeVersion="2" ma:contentTypeDescription="Create a new document." ma:contentTypeScope="" ma:versionID="00c6a09be4d2d251e99eedfbaf9fc2c2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WNAA5TKYMJS6-326-24</_dlc_DocId>
    <_dlc_DocIdUrl xmlns="e1f6cb1f-7c95-4a72-8369-b6b5464bd620">
      <Url>https://eis.usafa.edu/academics/math/DFMS_Course_Sites/Fall_2014_Courses/Math_152/_layouts/DocIdRedir.aspx?ID=WNAA5TKYMJS6-326-24</Url>
      <Description>WNAA5TKYMJS6-326-24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731C653-07F5-4D98-B208-8A3101CF2F52}"/>
</file>

<file path=customXml/itemProps2.xml><?xml version="1.0" encoding="utf-8"?>
<ds:datastoreItem xmlns:ds="http://schemas.openxmlformats.org/officeDocument/2006/customXml" ds:itemID="{2062D97E-C9E4-489E-8A5B-E53CBB543224}"/>
</file>

<file path=customXml/itemProps3.xml><?xml version="1.0" encoding="utf-8"?>
<ds:datastoreItem xmlns:ds="http://schemas.openxmlformats.org/officeDocument/2006/customXml" ds:itemID="{07335198-23E3-4D4E-9501-08533706BECD}"/>
</file>

<file path=customXml/itemProps4.xml><?xml version="1.0" encoding="utf-8"?>
<ds:datastoreItem xmlns:ds="http://schemas.openxmlformats.org/officeDocument/2006/customXml" ds:itemID="{CBF5ECDD-9170-48B2-9D45-86BA4C962426}"/>
</file>

<file path=docProps/app.xml><?xml version="1.0" encoding="utf-8"?>
<Properties xmlns="http://schemas.openxmlformats.org/officeDocument/2006/extended-properties" xmlns:vt="http://schemas.openxmlformats.org/officeDocument/2006/docPropsVTypes">
  <TotalTime>52600</TotalTime>
  <Words>786</Words>
  <Application>Microsoft Office PowerPoint</Application>
  <PresentationFormat>On-screen Show (4:3)</PresentationFormat>
  <Paragraphs>94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Properties of Convergent Series</vt:lpstr>
      <vt:lpstr>Divergence and Integral Test</vt:lpstr>
      <vt:lpstr>Specific Series</vt:lpstr>
      <vt:lpstr>Comparison Tests</vt:lpstr>
      <vt:lpstr>Alternating Series</vt:lpstr>
      <vt:lpstr>Absolute Convergence</vt:lpstr>
      <vt:lpstr>Strategy for Testing Series</vt:lpstr>
      <vt:lpstr>The Ratio &amp; Root Tests</vt:lpstr>
      <vt:lpstr>Example 1</vt:lpstr>
      <vt:lpstr>Example 2</vt:lpstr>
      <vt:lpstr>Example 4</vt:lpstr>
      <vt:lpstr>Example 5</vt:lpstr>
      <vt:lpstr>Board Work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6.2 Constructing Antiderivatives Analytically</dc:title>
  <dc:subject>Spring 2013 - M142 - Section 6.2</dc:subject>
  <dc:creator>Thomas.Fulton@usafa.edu</dc:creator>
  <cp:lastModifiedBy>Test</cp:lastModifiedBy>
  <cp:revision>347</cp:revision>
  <dcterms:created xsi:type="dcterms:W3CDTF">2012-07-23T15:58:59Z</dcterms:created>
  <dcterms:modified xsi:type="dcterms:W3CDTF">2014-11-05T15:18:19Z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0x010100BE52CEF1BEFD224298429D737D135388</vt:lpwstr>
  </property>
  <property fmtid="{D5CDD505-2E9C-101B-9397-08002B2CF9AE}" pid="3" name="_dlc_DocIdItemGuid">
    <vt:lpwstr>2431a3c6-888c-48b6-8d65-ebc5d075004f</vt:lpwstr>
  </property>
</Properties>
</file>