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304" r:id="rId6"/>
    <p:sldId id="305" r:id="rId7"/>
    <p:sldId id="306" r:id="rId8"/>
    <p:sldId id="285" r:id="rId9"/>
    <p:sldId id="295" r:id="rId10"/>
    <p:sldId id="296" r:id="rId11"/>
    <p:sldId id="293" r:id="rId12"/>
    <p:sldId id="273" r:id="rId13"/>
    <p:sldId id="270" r:id="rId14"/>
    <p:sldId id="302" r:id="rId15"/>
    <p:sldId id="301" r:id="rId16"/>
    <p:sldId id="297" r:id="rId17"/>
    <p:sldId id="264" r:id="rId18"/>
    <p:sldId id="307" r:id="rId19"/>
    <p:sldId id="294" r:id="rId20"/>
    <p:sldId id="303" r:id="rId21"/>
    <p:sldId id="298" r:id="rId22"/>
    <p:sldId id="287" r:id="rId23"/>
    <p:sldId id="289" r:id="rId24"/>
    <p:sldId id="290" r:id="rId25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440" autoAdjust="0"/>
  </p:normalViewPr>
  <p:slideViewPr>
    <p:cSldViewPr>
      <p:cViewPr>
        <p:scale>
          <a:sx n="92" d="100"/>
          <a:sy n="92" d="100"/>
        </p:scale>
        <p:origin x="-36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Solid example with a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9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</a:t>
            </a:r>
            <a:r>
              <a:rPr lang="en-US" baseline="0" dirty="0" smtClean="0"/>
              <a:t> is under and over estimate</a:t>
            </a:r>
          </a:p>
          <a:p>
            <a:r>
              <a:rPr lang="en-US" baseline="0" dirty="0" smtClean="0"/>
              <a:t>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MPH</a:t>
            </a:r>
            <a:r>
              <a:rPr lang="en-US" baseline="0" dirty="0" smtClean="0"/>
              <a:t> general question</a:t>
            </a:r>
          </a:p>
          <a:p>
            <a:r>
              <a:rPr lang="en-US" baseline="0" dirty="0" smtClean="0"/>
              <a:t>Graph Table Points</a:t>
            </a:r>
          </a:p>
          <a:p>
            <a:r>
              <a:rPr lang="en-US" baseline="0" dirty="0" smtClean="0"/>
              <a:t>	Draw rectangles</a:t>
            </a:r>
          </a:p>
          <a:p>
            <a:r>
              <a:rPr lang="en-US" baseline="0" dirty="0" smtClean="0"/>
              <a:t>Have Cadets draw RHS or General on picture</a:t>
            </a:r>
          </a:p>
          <a:p>
            <a:r>
              <a:rPr lang="en-US" baseline="0" dirty="0" smtClean="0"/>
              <a:t>Intro Sigma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Answer</a:t>
            </a:r>
            <a:r>
              <a:rPr lang="en-US" baseline="0" smtClean="0"/>
              <a:t> is 0.691908</a:t>
            </a:r>
          </a:p>
          <a:p>
            <a:r>
              <a:rPr lang="en-US" baseline="0" smtClean="0"/>
              <a:t>Emphasize that you CAN’T interpolate if data is tabular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Answer</a:t>
            </a:r>
            <a:r>
              <a:rPr lang="en-US" baseline="0" smtClean="0"/>
              <a:t> is 0.691908</a:t>
            </a:r>
          </a:p>
          <a:p>
            <a:r>
              <a:rPr lang="en-US" baseline="0" smtClean="0"/>
              <a:t>Emphasize that you CAN’T interpolate if data is tabular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Try these</a:t>
            </a:r>
            <a:r>
              <a:rPr lang="en-US" baseline="0" smtClean="0"/>
              <a:t> cold before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google.com/url?url=http://www.cavhooah.com/info/sections/branch-insignia/&amp;rct=j&amp;frm=1&amp;q=&amp;esrc=s&amp;sa=U&amp;ei=2e39U8KFIInKsQTX1IDQCw&amp;ved=0CBYQ9QEwAA&amp;sig2=lmVTbCvl3VinplEoDvXVTQ&amp;usg=AFQjCNFqL1j_PZ7meaUjZPwSF1SjLuxRmQ" TargetMode="External"/><Relationship Id="rId7" Type="http://schemas.openxmlformats.org/officeDocument/2006/relationships/hyperlink" Target="//upload.wikimedia.org/wikipedia/commons/d/d2/153rd_Cav._Reg_coa.png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//upload.wikimedia.org/wikipedia/en/1/12/Florida_Gators_logo.svg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wmf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61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30.wmf"/><Relationship Id="rId4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3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en.wikipedia.org/wiki/File:1st_Cavalry_Division_-_Shoulder_Sleeve_Insignia.svg" TargetMode="External"/><Relationship Id="rId7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10" Type="http://schemas.openxmlformats.org/officeDocument/2006/relationships/image" Target="../media/image46.jpeg"/><Relationship Id="rId4" Type="http://schemas.openxmlformats.org/officeDocument/2006/relationships/image" Target="../media/image45.jpe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8660"/>
            <a:ext cx="3790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Pre-AF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pic>
        <p:nvPicPr>
          <p:cNvPr id="1031" name="Picture 7" descr="https://encrypted-tbn3.gstatic.com/images?q=tbn:ANd9GcT1CFo0jZhrvBCw45UGKEUEB_NIRi46B5_EFQfuV1OgB7qg_bdxOGTXZZ-j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4" y="4544155"/>
            <a:ext cx="14287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9" y="5258202"/>
            <a:ext cx="99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45" y="4203950"/>
            <a:ext cx="2677555" cy="20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File:153rd Cav. Reg coa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6755"/>
            <a:ext cx="1617838" cy="20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2" y="1524000"/>
            <a:ext cx="1617838" cy="90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 descr="File:Florida Gators logo.sv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742860"/>
            <a:ext cx="2667000" cy="17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1810088"/>
            <a:ext cx="2533650" cy="210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4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Area Problems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2088"/>
            <a:ext cx="8232775" cy="4938712"/>
          </a:xfrm>
          <a:noFill/>
        </p:spPr>
        <p:txBody>
          <a:bodyPr/>
          <a:lstStyle/>
          <a:p>
            <a:r>
              <a:rPr lang="en-US" sz="2400" dirty="0"/>
              <a:t>In general, we form </a:t>
            </a:r>
            <a:r>
              <a:rPr lang="en-US" sz="2400" b="1" dirty="0"/>
              <a:t>lower </a:t>
            </a:r>
            <a:r>
              <a:rPr lang="en-US" sz="2400" dirty="0"/>
              <a:t>(and </a:t>
            </a:r>
            <a:r>
              <a:rPr lang="en-US" sz="2400" b="1" dirty="0"/>
              <a:t>upper</a:t>
            </a:r>
            <a:r>
              <a:rPr lang="en-US" sz="2400" dirty="0"/>
              <a:t>) </a:t>
            </a:r>
            <a:r>
              <a:rPr lang="en-US" sz="2400" b="1" dirty="0"/>
              <a:t>sums </a:t>
            </a:r>
            <a:r>
              <a:rPr lang="en-US" sz="2400" dirty="0"/>
              <a:t>by choosing the sample points     so that         is the minimum (and</a:t>
            </a:r>
            <a:br>
              <a:rPr lang="en-US" sz="2400" dirty="0"/>
            </a:br>
            <a:r>
              <a:rPr lang="en-US" sz="2400" dirty="0"/>
              <a:t>maximum) value of </a:t>
            </a:r>
            <a:r>
              <a:rPr lang="en-US" sz="2400" i="1" dirty="0"/>
              <a:t>f </a:t>
            </a:r>
            <a:r>
              <a:rPr lang="en-US" sz="2400" dirty="0"/>
              <a:t>on the </a:t>
            </a:r>
            <a:r>
              <a:rPr lang="en-US" sz="2400" i="1" dirty="0"/>
              <a:t>i</a:t>
            </a:r>
            <a:r>
              <a:rPr lang="en-US" sz="200" i="1" dirty="0"/>
              <a:t> </a:t>
            </a:r>
            <a:r>
              <a:rPr lang="en-US" sz="2400" dirty="0" err="1"/>
              <a:t>th</a:t>
            </a:r>
            <a:r>
              <a:rPr lang="en-US" sz="2400" dirty="0"/>
              <a:t> subinterval. </a:t>
            </a:r>
          </a:p>
        </p:txBody>
      </p:sp>
      <p:pic>
        <p:nvPicPr>
          <p:cNvPr id="188421" name="Picture 5"/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1919288"/>
            <a:ext cx="3206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8422" name="Picture 6"/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03" y="1912866"/>
            <a:ext cx="62230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1752600" y="5715000"/>
            <a:ext cx="563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 dirty="0"/>
              <a:t>Lower sums (short rectangles) and upper sums (tall rectangles)</a:t>
            </a:r>
          </a:p>
        </p:txBody>
      </p:sp>
      <p:pic>
        <p:nvPicPr>
          <p:cNvPr id="188426" name="Picture 10" descr="Picture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2849563"/>
            <a:ext cx="4425950" cy="286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53200" y="3048000"/>
            <a:ext cx="182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</a:t>
            </a:r>
            <a:r>
              <a:rPr lang="en-US" dirty="0" err="1" smtClean="0"/>
              <a:t>Pt</a:t>
            </a:r>
            <a:r>
              <a:rPr lang="en-US" dirty="0" smtClean="0"/>
              <a:t> in interval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3733800"/>
            <a:ext cx="17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</a:t>
            </a:r>
            <a:r>
              <a:rPr lang="en-US" dirty="0" err="1" smtClean="0"/>
              <a:t>Pt</a:t>
            </a:r>
            <a:r>
              <a:rPr lang="en-US" dirty="0" smtClean="0"/>
              <a:t> in interval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6019800" y="3918466"/>
            <a:ext cx="533400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5486400" y="3232666"/>
            <a:ext cx="1066800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48768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64294" y="4648200"/>
            <a:ext cx="8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interval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0"/>
            <a:ext cx="850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RHS and LHS can calculate either lower or upper sum depending on shape of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1669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59857"/>
            <a:ext cx="65817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9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98057"/>
            <a:ext cx="2282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46638"/>
            <a:ext cx="23653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45324"/>
            <a:ext cx="25050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18555" y="427974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LHS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18555" y="363724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HS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18555" y="4981853"/>
            <a:ext cx="141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Point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38295" y="4298157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38536" y="3612357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38536" y="4995625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469357"/>
            <a:ext cx="1614536" cy="1028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4528" y="1728952"/>
            <a:ext cx="224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Reimann</a:t>
            </a:r>
            <a:r>
              <a:rPr lang="en-US" sz="2800" b="1" dirty="0" smtClean="0"/>
              <a:t> Sum</a:t>
            </a:r>
            <a:endParaRPr lang="en-US" sz="2800" b="1" dirty="0"/>
          </a:p>
        </p:txBody>
      </p:sp>
      <p:cxnSp>
        <p:nvCxnSpPr>
          <p:cNvPr id="7" name="Straight Arrow Connector 6"/>
          <p:cNvCxnSpPr>
            <a:stCxn id="5" idx="1"/>
            <a:endCxn id="4" idx="0"/>
          </p:cNvCxnSpPr>
          <p:nvPr/>
        </p:nvCxnSpPr>
        <p:spPr>
          <a:xfrm flipH="1">
            <a:off x="2331268" y="1990562"/>
            <a:ext cx="1373260" cy="478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Kevin.Walchko\Desktop\bomb02b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112109" cy="508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Am I?</a:t>
            </a:r>
            <a:endParaRPr lang="en-US" dirty="0"/>
          </a:p>
        </p:txBody>
      </p:sp>
      <p:pic>
        <p:nvPicPr>
          <p:cNvPr id="3" name="Picture 4" descr="05p380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3"/>
          <a:stretch/>
        </p:blipFill>
        <p:spPr bwMode="auto">
          <a:xfrm>
            <a:off x="701034" y="1547966"/>
            <a:ext cx="2653196" cy="194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444607" y="23622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5429" y="3352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(sec)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3715" y="2237716"/>
            <a:ext cx="240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Acceleration (m/sec^2)</a:t>
            </a:r>
            <a:endParaRPr lang="en-US" dirty="0"/>
          </a:p>
        </p:txBody>
      </p:sp>
      <p:pic>
        <p:nvPicPr>
          <p:cNvPr id="7" name="Picture 4" descr="05p380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3"/>
          <a:stretch/>
        </p:blipFill>
        <p:spPr bwMode="auto">
          <a:xfrm>
            <a:off x="702462" y="3810000"/>
            <a:ext cx="2653196" cy="194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81059" y="562650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(sec)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355718" y="4499750"/>
            <a:ext cx="169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 (m/sec)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429000" y="4700434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800" y="2444234"/>
            <a:ext cx="413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Vel</a:t>
            </a:r>
            <a:r>
              <a:rPr lang="en-US" dirty="0" smtClean="0"/>
              <a:t> (m/sec) = </a:t>
            </a:r>
            <a:r>
              <a:rPr lang="en-US" dirty="0" err="1" smtClean="0"/>
              <a:t>Accel</a:t>
            </a:r>
            <a:r>
              <a:rPr lang="en-US" dirty="0" smtClean="0"/>
              <a:t> (m/sec^2) * Time (sec)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782468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 (m) = </a:t>
            </a:r>
            <a:r>
              <a:rPr lang="en-US" dirty="0" err="1" smtClean="0"/>
              <a:t>Vel</a:t>
            </a:r>
            <a:r>
              <a:rPr lang="en-US" dirty="0" smtClean="0"/>
              <a:t> (m/sec) * Time (sec)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1918863"/>
            <a:ext cx="400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under </a:t>
            </a:r>
            <a:r>
              <a:rPr lang="en-US" dirty="0" err="1" smtClean="0"/>
              <a:t>Accel</a:t>
            </a:r>
            <a:r>
              <a:rPr lang="en-US" dirty="0" smtClean="0"/>
              <a:t> curve provides Velocity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4272316"/>
            <a:ext cx="426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under Velocity curve provides Position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1363300"/>
            <a:ext cx="136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Data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87260" y="5791200"/>
            <a:ext cx="5328140" cy="59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Munitions use these principles to kill our enemies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00" y="2444234"/>
            <a:ext cx="152400" cy="75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09800" y="4684416"/>
            <a:ext cx="152400" cy="75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4038600"/>
          </a:xfrm>
        </p:spPr>
        <p:txBody>
          <a:bodyPr/>
          <a:lstStyle/>
          <a:p>
            <a:r>
              <a:rPr lang="en-US" sz="2000" dirty="0" smtClean="0"/>
              <a:t>Given the velocity of an object taken every 5 seconds, c</a:t>
            </a:r>
            <a:r>
              <a:rPr lang="en-US" sz="2000" dirty="0" smtClean="0"/>
              <a:t>alculate the object’s position using LHS and RHS strips: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Left endpoints: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Right </a:t>
            </a:r>
            <a:r>
              <a:rPr lang="en-US" sz="2000" dirty="0" smtClean="0"/>
              <a:t>endpoints: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Distance </a:t>
            </a:r>
            <a:r>
              <a:rPr lang="en-US" dirty="0" smtClean="0"/>
              <a:t>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8461" y="4462046"/>
                <a:ext cx="59177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𝐿𝐻𝑆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=5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25</m:t>
                        </m:r>
                      </m:e>
                    </m:d>
                  </m:oMath>
                </a14:m>
                <a:r>
                  <a:rPr lang="en-US" sz="1600" dirty="0" smtClean="0"/>
                  <a:t> +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31</m:t>
                        </m:r>
                      </m:e>
                    </m:d>
                  </m:oMath>
                </a14:m>
                <a:r>
                  <a:rPr lang="en-US" sz="1600" dirty="0"/>
                  <a:t> +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  <m:r>
                          <a:rPr lang="en-US" sz="1600" i="1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1600" dirty="0"/>
                  <a:t> +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43</m:t>
                        </m:r>
                      </m:e>
                    </m:d>
                    <m:r>
                      <m:rPr>
                        <m:nor/>
                      </m:rPr>
                      <a:rPr lang="en-US" sz="1600" dirty="0"/>
                      <m:t> +</m:t>
                    </m:r>
                    <m:r>
                      <a:rPr lang="en-US" sz="1600" b="0" i="1" dirty="0" smtClean="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47</m:t>
                        </m:r>
                      </m:e>
                    </m:d>
                    <m:r>
                      <m:rPr>
                        <m:nor/>
                      </m:rPr>
                      <a:rPr lang="en-US" sz="1600" dirty="0"/>
                      <m:t> +</m:t>
                    </m:r>
                    <m:r>
                      <m:rPr>
                        <m:nor/>
                      </m:rPr>
                      <a:rPr lang="en-US" sz="1600" b="0" i="0" dirty="0" smtClean="0"/>
                      <m:t> </m:t>
                    </m:r>
                    <m:r>
                      <a:rPr lang="en-US" sz="1600" i="1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46</m:t>
                        </m:r>
                      </m:e>
                    </m:d>
                    <m:r>
                      <a:rPr lang="en-US" sz="1600" b="0" i="1" dirty="0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1135 </m:t>
                    </m:r>
                    <m:r>
                      <a:rPr lang="en-US" sz="1600" b="0" i="1" smtClean="0">
                        <a:latin typeface="Cambria Math"/>
                      </a:rPr>
                      <m:t>𝑓𝑡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61" y="4462046"/>
                <a:ext cx="5917774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8461" y="5452646"/>
                <a:ext cx="592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𝑅𝐻𝑆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31</m:t>
                        </m:r>
                      </m:e>
                    </m:d>
                  </m:oMath>
                </a14:m>
                <a:r>
                  <a:rPr lang="en-US" sz="1600" dirty="0"/>
                  <a:t> +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  <m:r>
                          <a:rPr lang="en-US" sz="1600" i="1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1600" dirty="0"/>
                  <a:t> +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43</m:t>
                        </m:r>
                      </m:e>
                    </m:d>
                    <m:r>
                      <m:rPr>
                        <m:nor/>
                      </m:rPr>
                      <a:rPr lang="en-US" sz="1600" dirty="0"/>
                      <m:t> +</m:t>
                    </m:r>
                    <m:r>
                      <m:rPr>
                        <m:nor/>
                      </m:rPr>
                      <a:rPr lang="en-US" sz="1600" b="0" i="0" dirty="0" smtClean="0"/>
                      <m:t> </m:t>
                    </m:r>
                    <m:r>
                      <a:rPr lang="en-US" sz="1600" i="1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47</m:t>
                        </m:r>
                      </m:e>
                    </m:d>
                    <m:r>
                      <m:rPr>
                        <m:nor/>
                      </m:rPr>
                      <a:rPr lang="en-US" sz="1600" dirty="0"/>
                      <m:t> +</m:t>
                    </m:r>
                    <m:r>
                      <m:rPr>
                        <m:nor/>
                      </m:rPr>
                      <a:rPr lang="en-US" sz="1600" b="0" i="0" dirty="0" smtClean="0"/>
                      <m:t> </m:t>
                    </m:r>
                    <m:r>
                      <a:rPr lang="en-US" sz="1600" i="1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46</m:t>
                        </m:r>
                      </m:e>
                    </m:d>
                    <m:r>
                      <m:rPr>
                        <m:nor/>
                      </m:rPr>
                      <a:rPr lang="en-US" sz="1600" b="0" i="0" smtClean="0"/>
                      <m:t> +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5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41</m:t>
                        </m:r>
                      </m:e>
                    </m:d>
                    <m:r>
                      <a:rPr lang="en-US" sz="1600" b="0" i="1" dirty="0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1215 </m:t>
                    </m:r>
                    <m:r>
                      <a:rPr lang="en-US" sz="1600" b="0" i="1" smtClean="0">
                        <a:latin typeface="Cambria Math"/>
                      </a:rPr>
                      <m:t>𝑓𝑡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61" y="5452646"/>
                <a:ext cx="5929700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0511" y="3429000"/>
                <a:ext cx="4958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+⋯+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11" y="3429000"/>
                <a:ext cx="495808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0711" y="3276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Total distance traveled between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t=a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t=b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54099" y="2507749"/>
                <a:ext cx="1313501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099" y="2507749"/>
                <a:ext cx="1313501" cy="6164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84006"/>
              </p:ext>
            </p:extLst>
          </p:nvPr>
        </p:nvGraphicFramePr>
        <p:xfrm>
          <a:off x="932775" y="2438400"/>
          <a:ext cx="4651449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51049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Velocity (</a:t>
                      </a:r>
                      <a:r>
                        <a:rPr lang="en-US" dirty="0" err="1" smtClean="0"/>
                        <a:t>ft</a:t>
                      </a:r>
                      <a:r>
                        <a:rPr lang="en-US" dirty="0" smtClean="0"/>
                        <a:t>/s)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0711" y="3276600"/>
            <a:ext cx="7167889" cy="6096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05p368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68"/>
          <a:stretch/>
        </p:blipFill>
        <p:spPr bwMode="auto">
          <a:xfrm>
            <a:off x="6136234" y="3892414"/>
            <a:ext cx="3007765" cy="251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H="1">
            <a:off x="6477000" y="4800600"/>
            <a:ext cx="33385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858000" y="4655552"/>
            <a:ext cx="33385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239000" y="4343400"/>
            <a:ext cx="33385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591425" y="4114800"/>
            <a:ext cx="33385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001000" y="4191000"/>
            <a:ext cx="33385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334850" y="4343400"/>
            <a:ext cx="33385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5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6" grpId="0"/>
      <p:bldP spid="9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Class: Definite Integrals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6600" y="1775904"/>
                <a:ext cx="2234971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b="0" i="1" baseline="30000" smtClean="0">
                                  <a:latin typeface="Cambria Math"/>
                                </a:rPr>
                                <m:t>∗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775904"/>
                <a:ext cx="2234971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2401" y="3044456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Regardless of which type of Riemann sum we use, we’ll get better estimate as we let the number of subintervals get larger. 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How do we find the exact area under the curve?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5438" y="1332882"/>
            <a:ext cx="8762999" cy="457199"/>
          </a:xfrm>
        </p:spPr>
        <p:txBody>
          <a:bodyPr/>
          <a:lstStyle/>
          <a:p>
            <a:r>
              <a:rPr lang="en-US" sz="2000" dirty="0" smtClean="0"/>
              <a:t>The estimations we’ve seen are called Riemann Sums and take the form: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4267199"/>
                <a:ext cx="3221715" cy="1436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  <m:sPre>
                                <m:sPre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sPrePr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sPre>
                              <m:r>
                                <a:rPr lang="en-US" sz="32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267199"/>
                <a:ext cx="3221715" cy="1436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32416" y="4515246"/>
                <a:ext cx="2667000" cy="940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4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40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4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40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416" y="4515246"/>
                <a:ext cx="2667000" cy="940579"/>
              </a:xfrm>
              <a:prstGeom prst="rect">
                <a:avLst/>
              </a:prstGeom>
              <a:blipFill rotWithShape="1">
                <a:blip r:embed="rId5"/>
                <a:stretch>
                  <a:fillRect l="-7991" b="-18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build="p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Objectives:</a:t>
            </a:r>
          </a:p>
          <a:p>
            <a:r>
              <a:rPr lang="en-US" dirty="0"/>
              <a:t>Explain how to interpret area between the curve and the axis as the limit of a sum of areas of thin </a:t>
            </a:r>
            <a:r>
              <a:rPr lang="en-US" dirty="0" smtClean="0"/>
              <a:t>rectangles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sigma notation to express Riemann sums (left, right, general) and be able to calculate </a:t>
            </a:r>
            <a:r>
              <a:rPr lang="en-US" dirty="0" smtClean="0"/>
              <a:t>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Determine upper and lower Riemann sums to bound area estimates</a:t>
            </a:r>
          </a:p>
          <a:p>
            <a:r>
              <a:rPr lang="en-US" dirty="0"/>
              <a:t>Estimate distance travelled given velocity and time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16</a:t>
            </a:fld>
            <a:endParaRPr lang="en-US" dirty="0"/>
          </a:p>
        </p:txBody>
      </p:sp>
      <p:pic>
        <p:nvPicPr>
          <p:cNvPr id="5" name="Picture 4" descr="05p360c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49"/>
          <a:stretch/>
        </p:blipFill>
        <p:spPr bwMode="auto">
          <a:xfrm>
            <a:off x="2147859" y="2257033"/>
            <a:ext cx="961450" cy="90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29899" y="2235252"/>
            <a:ext cx="2612623" cy="1015896"/>
            <a:chOff x="2286000" y="2362200"/>
            <a:chExt cx="4348609" cy="1987738"/>
          </a:xfrm>
        </p:grpSpPr>
        <p:pic>
          <p:nvPicPr>
            <p:cNvPr id="7" name="Picture 6" descr="05p360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362200"/>
              <a:ext cx="4348609" cy="198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129280" y="4120494"/>
              <a:ext cx="45720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400" b="1" dirty="0"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0200" y="4135193"/>
              <a:ext cx="45720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400" b="1" dirty="0"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43600" y="2209800"/>
            <a:ext cx="1143000" cy="1066800"/>
            <a:chOff x="7010400" y="2286000"/>
            <a:chExt cx="1902478" cy="2087339"/>
          </a:xfrm>
        </p:grpSpPr>
        <p:pic>
          <p:nvPicPr>
            <p:cNvPr id="11" name="Picture 4" descr="05p361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286000"/>
              <a:ext cx="1902478" cy="2087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010400" y="4190459"/>
              <a:ext cx="54864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400" b="1" dirty="0">
                <a:cs typeface="Arial" pitchFamily="34" charset="0"/>
              </a:endParaRPr>
            </a:p>
          </p:txBody>
        </p:sp>
      </p:grp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23" y="3916857"/>
            <a:ext cx="5453177" cy="56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 descr="05p380b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3"/>
          <a:stretch/>
        </p:blipFill>
        <p:spPr bwMode="auto">
          <a:xfrm>
            <a:off x="1733383" y="5334000"/>
            <a:ext cx="1229131" cy="90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3221399" y="5718341"/>
            <a:ext cx="59459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22090" y="5615709"/>
            <a:ext cx="377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 (m) = </a:t>
            </a:r>
            <a:r>
              <a:rPr lang="en-US" dirty="0" err="1" smtClean="0"/>
              <a:t>Vel</a:t>
            </a:r>
            <a:r>
              <a:rPr lang="en-US" dirty="0" smtClean="0"/>
              <a:t> (m/sec) * Time (sec)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8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 on Accuracy</a:t>
            </a:r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2088"/>
            <a:ext cx="8232775" cy="2347912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Selecting inappropriate rectangle sizes effects accuracy of area estimate</a:t>
            </a:r>
          </a:p>
          <a:p>
            <a:r>
              <a:rPr lang="en-US" dirty="0" smtClean="0"/>
              <a:t>If the function below represents accelerometer readings on munitions, notice </a:t>
            </a:r>
            <a:r>
              <a:rPr lang="en-US" dirty="0"/>
              <a:t>that this </a:t>
            </a:r>
            <a:r>
              <a:rPr lang="en-US" dirty="0" smtClean="0"/>
              <a:t>approximation </a:t>
            </a:r>
            <a:r>
              <a:rPr lang="en-US" dirty="0"/>
              <a:t>become </a:t>
            </a:r>
            <a:r>
              <a:rPr lang="en-US" dirty="0" smtClean="0"/>
              <a:t>better </a:t>
            </a:r>
            <a:r>
              <a:rPr lang="en-US" dirty="0"/>
              <a:t>as the number of </a:t>
            </a:r>
            <a:r>
              <a:rPr lang="en-US" dirty="0" smtClean="0"/>
              <a:t>rectangles increases</a:t>
            </a:r>
            <a:r>
              <a:rPr lang="en-US" dirty="0"/>
              <a:t>, that is, </a:t>
            </a:r>
            <a:r>
              <a:rPr lang="en-US" dirty="0" smtClean="0"/>
              <a:t>as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sz="3100" dirty="0" smtClean="0">
                <a:latin typeface="Algerian"/>
                <a:sym typeface="Symbol" pitchFamily="18" charset="2"/>
              </a:rPr>
              <a:t>∞</a:t>
            </a:r>
            <a:r>
              <a:rPr lang="en-US" sz="3100" dirty="0" smtClean="0"/>
              <a:t> </a:t>
            </a:r>
            <a:endParaRPr lang="en-US" dirty="0"/>
          </a:p>
        </p:txBody>
      </p:sp>
      <p:pic>
        <p:nvPicPr>
          <p:cNvPr id="16384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77243"/>
            <a:ext cx="846455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>
            <a:stCxn id="6" idx="3"/>
            <a:endCxn id="9" idx="1"/>
          </p:cNvCxnSpPr>
          <p:nvPr/>
        </p:nvCxnSpPr>
        <p:spPr>
          <a:xfrm>
            <a:off x="1752600" y="5812393"/>
            <a:ext cx="57150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30122" y="5627727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7600" y="562772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5955268"/>
            <a:ext cx="455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 of velocity and position for munitions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Riemann Sums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6600" y="1775904"/>
                <a:ext cx="2234971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b="0" i="1" baseline="30000" smtClean="0">
                                  <a:latin typeface="Cambria Math"/>
                                </a:rPr>
                                <m:t>∗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775904"/>
                <a:ext cx="2234971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2401" y="3044456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Regardless of which type of Riemann sum we use, we’ll get better estimate as we let the number of subintervals get larger. 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How do we find the exact area under the curve?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5438" y="1332882"/>
            <a:ext cx="8762999" cy="457199"/>
          </a:xfrm>
        </p:spPr>
        <p:txBody>
          <a:bodyPr/>
          <a:lstStyle/>
          <a:p>
            <a:r>
              <a:rPr lang="en-US" sz="2000" dirty="0" smtClean="0"/>
              <a:t>The estimations we’ve seen are called Riemann Sums and take the form: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4267199"/>
                <a:ext cx="3221715" cy="1436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  <m:sPre>
                                <m:sPre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sPrePr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sPre>
                              <m:r>
                                <a:rPr lang="en-US" sz="32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267199"/>
                <a:ext cx="3221715" cy="1436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32416" y="4515246"/>
                <a:ext cx="2667000" cy="940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4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40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4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40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416" y="4515246"/>
                <a:ext cx="2667000" cy="940579"/>
              </a:xfrm>
              <a:prstGeom prst="rect">
                <a:avLst/>
              </a:prstGeom>
              <a:blipFill rotWithShape="1">
                <a:blip r:embed="rId5"/>
                <a:stretch>
                  <a:fillRect l="-7991" b="-18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0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build="p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Definite Integral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610600" cy="3429000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dirty="0"/>
              <a:t>definite integral can be interpreted as </a:t>
            </a:r>
            <a:r>
              <a:rPr lang="en-US" sz="2000" dirty="0" smtClean="0"/>
              <a:t>a </a:t>
            </a:r>
            <a:r>
              <a:rPr lang="en-US" sz="2000" b="1" dirty="0" smtClean="0"/>
              <a:t>net area</a:t>
            </a:r>
            <a:r>
              <a:rPr lang="en-US" sz="2000" dirty="0" smtClean="0"/>
              <a:t> or the difference </a:t>
            </a:r>
            <a:r>
              <a:rPr lang="en-US" sz="2000" dirty="0"/>
              <a:t>of </a:t>
            </a:r>
            <a:r>
              <a:rPr lang="en-US" sz="2000" dirty="0" smtClean="0"/>
              <a:t>areas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Calculate the following definite integrals: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1890" y="1676401"/>
            <a:ext cx="5257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84498" y="4517825"/>
                <a:ext cx="1814792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498" y="4517825"/>
                <a:ext cx="1814792" cy="1025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4495800"/>
                <a:ext cx="1837619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95800"/>
                <a:ext cx="1837619" cy="10697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00600" y="5451335"/>
                <a:ext cx="2120581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51335"/>
                <a:ext cx="2120581" cy="1025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05600" y="4517825"/>
                <a:ext cx="1814792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517825"/>
                <a:ext cx="1814792" cy="1025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61319" y="4575626"/>
            <a:ext cx="1790700" cy="98989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84498" y="4495800"/>
            <a:ext cx="1790700" cy="98989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4575626"/>
            <a:ext cx="1790700" cy="98989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6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8" grpId="0"/>
      <p:bldP spid="9" grpId="0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vin.Walchko\Desktop\IMG_379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60148"/>
            <a:ext cx="3690963" cy="27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Deployments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3074" name="Picture 2" descr="1st Cavalry Division - Shoulder Sleeve Insignia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44964"/>
            <a:ext cx="7620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4419600" y="1296889"/>
            <a:ext cx="0" cy="4648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499232" y="1219200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Afghanistan Sept 13 – Feb 14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89022" y="1220689"/>
            <a:ext cx="1718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Iraq Feb – Aug 09</a:t>
            </a:r>
            <a:endParaRPr lang="en-US" b="1" dirty="0"/>
          </a:p>
        </p:txBody>
      </p:sp>
      <p:pic>
        <p:nvPicPr>
          <p:cNvPr id="1027" name="Picture 3" descr="C:\Users\Kevin.Walchko\Desktop\IMG_3464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4"/>
          <a:stretch/>
        </p:blipFill>
        <p:spPr bwMode="auto">
          <a:xfrm>
            <a:off x="520874" y="1618531"/>
            <a:ext cx="3703489" cy="202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evin.Walchko\Desktop\IMG_0539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10671" r="10479" b="24358"/>
          <a:stretch/>
        </p:blipFill>
        <p:spPr bwMode="auto">
          <a:xfrm>
            <a:off x="4523740" y="3386170"/>
            <a:ext cx="4114800" cy="24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Kevin.Walchko\Desktop\IMG_101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3" b="18012"/>
          <a:stretch/>
        </p:blipFill>
        <p:spPr bwMode="auto">
          <a:xfrm>
            <a:off x="4508500" y="1528466"/>
            <a:ext cx="4145280" cy="187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27" y="4898160"/>
            <a:ext cx="1263846" cy="111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4801083"/>
            <a:ext cx="927100" cy="120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6019800"/>
            <a:ext cx="29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DCMA Southern Iraq: LOGCAP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3302" y="6039035"/>
            <a:ext cx="194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ISAF CJ2: NRO LNO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05p380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5"/>
          <a:stretch/>
        </p:blipFill>
        <p:spPr bwMode="auto">
          <a:xfrm>
            <a:off x="5181600" y="2134777"/>
            <a:ext cx="3649856" cy="3398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Integral Properties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3048000"/>
                <a:ext cx="2103653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0"/>
                <a:ext cx="2103653" cy="7206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05p379b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26"/>
          <a:stretch/>
        </p:blipFill>
        <p:spPr bwMode="auto">
          <a:xfrm>
            <a:off x="5199321" y="2807022"/>
            <a:ext cx="3944679" cy="26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1260553"/>
                <a:ext cx="4889224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]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∓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60553"/>
                <a:ext cx="4889224" cy="7206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2174953"/>
                <a:ext cx="2952924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74953"/>
                <a:ext cx="2952924" cy="7206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1447" y="5638800"/>
                <a:ext cx="3996607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7" y="5638800"/>
                <a:ext cx="3996607" cy="72064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400" y="3962400"/>
                <a:ext cx="2929905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62400"/>
                <a:ext cx="2929905" cy="7206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" y="4876800"/>
                <a:ext cx="1759071" cy="692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876800"/>
                <a:ext cx="1759071" cy="6923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 descr="05p380b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3"/>
          <a:stretch/>
        </p:blipFill>
        <p:spPr bwMode="auto">
          <a:xfrm>
            <a:off x="5119646" y="2300176"/>
            <a:ext cx="4024353" cy="295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62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Read and be familiar with course materials (e.g., syllabus, course letter,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 the day’s section before the class</a:t>
            </a:r>
          </a:p>
          <a:p>
            <a:r>
              <a:rPr lang="en-US" dirty="0" smtClean="0"/>
              <a:t>No surfing the internet/texting/</a:t>
            </a:r>
            <a:r>
              <a:rPr lang="en-US" dirty="0" err="1" smtClean="0"/>
              <a:t>etc</a:t>
            </a:r>
            <a:r>
              <a:rPr lang="en-US" dirty="0" smtClean="0"/>
              <a:t> during class</a:t>
            </a:r>
          </a:p>
          <a:p>
            <a:r>
              <a:rPr lang="en-US" dirty="0" smtClean="0"/>
              <a:t>Be on time</a:t>
            </a:r>
          </a:p>
          <a:p>
            <a:r>
              <a:rPr lang="en-US" dirty="0" smtClean="0"/>
              <a:t>No backpacks on tables</a:t>
            </a:r>
          </a:p>
          <a:p>
            <a:r>
              <a:rPr lang="en-US" dirty="0" smtClean="0"/>
              <a:t>Be professional</a:t>
            </a:r>
          </a:p>
          <a:p>
            <a:r>
              <a:rPr lang="en-US" dirty="0" smtClean="0"/>
              <a:t>Ask questions during class and stay engaged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5410200"/>
            <a:ext cx="7924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Remember: This class is for you to learn, not for me to teach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569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1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97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Objectives:</a:t>
            </a:r>
          </a:p>
          <a:p>
            <a:r>
              <a:rPr lang="en-US" sz="2000" dirty="0" smtClean="0"/>
              <a:t>Explain </a:t>
            </a:r>
            <a:r>
              <a:rPr lang="en-US" sz="2000" dirty="0"/>
              <a:t>how to interpret area between the curve and the axis as the limit of a sum of areas of thin rectangles</a:t>
            </a:r>
          </a:p>
          <a:p>
            <a:r>
              <a:rPr lang="en-US" sz="2000" dirty="0"/>
              <a:t>Use sigma notation to express Riemann sums (left, right, general) and be able to calculate it</a:t>
            </a:r>
          </a:p>
          <a:p>
            <a:r>
              <a:rPr lang="en-US" sz="2000" dirty="0"/>
              <a:t>Determine upper and lower Riemann sums to bound area estimates</a:t>
            </a:r>
          </a:p>
          <a:p>
            <a:r>
              <a:rPr lang="en-US" sz="2000" dirty="0"/>
              <a:t>Estimate distance travelled given velocity and time </a:t>
            </a:r>
            <a:r>
              <a:rPr lang="en-US" sz="2000" dirty="0" smtClean="0"/>
              <a:t>data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37378"/>
              </p:ext>
            </p:extLst>
          </p:nvPr>
        </p:nvGraphicFramePr>
        <p:xfrm>
          <a:off x="304800" y="1668780"/>
          <a:ext cx="8610601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  <a:gridCol w="2286001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Homework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Areas &amp; Distances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2,13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Definite Integral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5,8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Approximate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Integration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2,11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28600" y="2057400"/>
            <a:ext cx="8763000" cy="457200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pic>
        <p:nvPicPr>
          <p:cNvPr id="1026" name="Picture 2" descr="C:\Users\Kevin.Walchko\Desktop\17yaim28ni4w5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00162"/>
            <a:ext cx="8932333" cy="502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9891069">
            <a:off x="4198634" y="4613484"/>
            <a:ext cx="172377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2741" y="5549347"/>
            <a:ext cx="1766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Paveway</a:t>
            </a:r>
            <a:r>
              <a:rPr lang="en-US" sz="2800" b="1" dirty="0" smtClean="0">
                <a:solidFill>
                  <a:srgbClr val="FF0000"/>
                </a:solidFill>
              </a:rPr>
              <a:t> II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Guided Munitions</a:t>
            </a:r>
            <a:endParaRPr lang="en-US" dirty="0"/>
          </a:p>
        </p:txBody>
      </p:sp>
      <p:pic>
        <p:nvPicPr>
          <p:cNvPr id="2050" name="Picture 2" descr="C:\Users\Kevin.Walchko\Desktop\bomb0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82000" cy="525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5492" y="1371600"/>
            <a:ext cx="2667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Paveway</a:t>
            </a:r>
            <a:r>
              <a:rPr lang="en-US" sz="4400" b="1" dirty="0"/>
              <a:t> </a:t>
            </a:r>
            <a:r>
              <a:rPr lang="en-US" sz="4400" b="1" dirty="0" smtClean="0"/>
              <a:t>II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481299"/>
            <a:ext cx="675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Inertial sensors: acceleration &amp; rotation rates with high speed updates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22679" y="2971800"/>
            <a:ext cx="21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 is slow to update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Problem</a:t>
            </a:r>
            <a:endParaRPr lang="en-US" i="1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828799"/>
          </a:xfrm>
        </p:spPr>
        <p:txBody>
          <a:bodyPr>
            <a:normAutofit/>
          </a:bodyPr>
          <a:lstStyle/>
          <a:p>
            <a:r>
              <a:rPr lang="en-US" dirty="0" smtClean="0"/>
              <a:t>Goal: Find area under the curve</a:t>
            </a:r>
          </a:p>
          <a:p>
            <a:r>
              <a:rPr lang="en-US" dirty="0" smtClean="0"/>
              <a:t>How</a:t>
            </a:r>
            <a:r>
              <a:rPr lang="en-US" dirty="0"/>
              <a:t> </a:t>
            </a:r>
            <a:r>
              <a:rPr lang="en-US" dirty="0" smtClean="0"/>
              <a:t>do we do this?</a:t>
            </a:r>
            <a:endParaRPr lang="en-US" dirty="0" smtClean="0"/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333656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105399"/>
          </a:xfrm>
        </p:spPr>
        <p:txBody>
          <a:bodyPr/>
          <a:lstStyle/>
          <a:p>
            <a:r>
              <a:rPr lang="en-US" sz="2000" dirty="0"/>
              <a:t>Use rectangles to estimate the area under the </a:t>
            </a:r>
            <a:r>
              <a:rPr lang="en-US" sz="2000" dirty="0" smtClean="0"/>
              <a:t>parabola y </a:t>
            </a:r>
            <a:r>
              <a:rPr lang="en-US" sz="2000" dirty="0"/>
              <a:t>= x</a:t>
            </a:r>
            <a:r>
              <a:rPr lang="en-US" sz="2000" baseline="30000" dirty="0"/>
              <a:t>2</a:t>
            </a:r>
            <a:r>
              <a:rPr lang="en-US" sz="2000" dirty="0"/>
              <a:t> from 0 to </a:t>
            </a:r>
            <a:r>
              <a:rPr lang="en-US" sz="2000" dirty="0" smtClean="0"/>
              <a:t>1.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see that the area of </a:t>
            </a:r>
            <a:r>
              <a:rPr lang="en-US" sz="2000" i="1" dirty="0"/>
              <a:t>S </a:t>
            </a:r>
            <a:r>
              <a:rPr lang="en-US" sz="2000" dirty="0"/>
              <a:t>is larger than </a:t>
            </a:r>
            <a:r>
              <a:rPr lang="en-US" sz="2000" i="1" dirty="0" smtClean="0"/>
              <a:t>LHS</a:t>
            </a:r>
            <a:r>
              <a:rPr lang="en-US" sz="2000" baseline="-25000" dirty="0" smtClean="0"/>
              <a:t>4</a:t>
            </a:r>
            <a:r>
              <a:rPr lang="en-US" sz="2000" dirty="0"/>
              <a:t>, so we have lower and upper estimates for S</a:t>
            </a:r>
            <a:r>
              <a:rPr lang="en-US" sz="2000" dirty="0" smtClean="0"/>
              <a:t>:             0.21875 </a:t>
            </a:r>
            <a:r>
              <a:rPr lang="en-US" sz="2000" dirty="0"/>
              <a:t>&lt; </a:t>
            </a:r>
            <a:r>
              <a:rPr lang="en-US" sz="2000" dirty="0" smtClean="0"/>
              <a:t>S </a:t>
            </a:r>
            <a:r>
              <a:rPr lang="en-US" sz="2000" dirty="0"/>
              <a:t>&lt; 0.46875</a:t>
            </a:r>
          </a:p>
          <a:p>
            <a:endParaRPr lang="en-US" sz="2000" dirty="0"/>
          </a:p>
        </p:txBody>
      </p:sp>
      <p:pic>
        <p:nvPicPr>
          <p:cNvPr id="4" name="Picture 4" descr="05p360c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49"/>
          <a:stretch/>
        </p:blipFill>
        <p:spPr bwMode="auto">
          <a:xfrm>
            <a:off x="243841" y="2027462"/>
            <a:ext cx="1981200" cy="185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286000" y="2057400"/>
            <a:ext cx="4348609" cy="1987738"/>
            <a:chOff x="2286000" y="2362200"/>
            <a:chExt cx="4348609" cy="1987738"/>
          </a:xfrm>
        </p:grpSpPr>
        <p:pic>
          <p:nvPicPr>
            <p:cNvPr id="5" name="Picture 4" descr="05p360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2362200"/>
              <a:ext cx="4348609" cy="1987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129280" y="4120494"/>
              <a:ext cx="45720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400" b="1" dirty="0"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10200" y="4135193"/>
              <a:ext cx="45720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400" b="1" dirty="0"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10400" y="1981200"/>
            <a:ext cx="1902478" cy="2087339"/>
            <a:chOff x="7010400" y="2286000"/>
            <a:chExt cx="1902478" cy="2087339"/>
          </a:xfrm>
        </p:grpSpPr>
        <p:pic>
          <p:nvPicPr>
            <p:cNvPr id="12" name="Picture 4" descr="05p361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286000"/>
              <a:ext cx="1902478" cy="2087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010400" y="4190459"/>
              <a:ext cx="54864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400" b="1" dirty="0"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a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48173" y="3962400"/>
                <a:ext cx="5531643" cy="561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𝑅𝐻𝑆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=0.46875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73" y="3962400"/>
                <a:ext cx="5531643" cy="561564"/>
              </a:xfrm>
              <a:prstGeom prst="rect">
                <a:avLst/>
              </a:prstGeom>
              <a:blipFill rotWithShape="1">
                <a:blip r:embed="rId6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48173" y="4648200"/>
                <a:ext cx="5565306" cy="561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𝐿𝐻𝑆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=0.21875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73" y="4648200"/>
                <a:ext cx="5565306" cy="561564"/>
              </a:xfrm>
              <a:prstGeom prst="rect">
                <a:avLst/>
              </a:prstGeom>
              <a:blipFill rotWithShape="1"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86400" y="18288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95380" y="18288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LHS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5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Increase Accuracy of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could obtain better estimates by increasing the number of strips.</a:t>
            </a:r>
          </a:p>
          <a:p>
            <a:r>
              <a:rPr lang="en-US" sz="2000" i="1" dirty="0" err="1"/>
              <a:t>R</a:t>
            </a:r>
            <a:r>
              <a:rPr lang="en-US" sz="2000" i="1" baseline="-25000" dirty="0" err="1"/>
              <a:t>n</a:t>
            </a:r>
            <a:r>
              <a:rPr lang="en-US" sz="2000" dirty="0"/>
              <a:t> = </a:t>
            </a:r>
            <a:r>
              <a:rPr lang="en-US" sz="2000" i="1" dirty="0"/>
              <a:t>f</a:t>
            </a:r>
            <a:r>
              <a:rPr lang="en-US" sz="300" dirty="0"/>
              <a:t> 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) </a:t>
            </a:r>
            <a:r>
              <a:rPr lang="en-US" sz="2000" dirty="0">
                <a:sym typeface="Symbol" pitchFamily="18" charset="2"/>
              </a:rPr>
              <a:t>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+</a:t>
            </a:r>
            <a:r>
              <a:rPr lang="en-US" sz="2000" dirty="0"/>
              <a:t> </a:t>
            </a:r>
            <a:r>
              <a:rPr lang="en-US" sz="2000" i="1" dirty="0"/>
              <a:t>f</a:t>
            </a:r>
            <a:r>
              <a:rPr lang="en-US" sz="300" dirty="0"/>
              <a:t> 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) </a:t>
            </a:r>
            <a:r>
              <a:rPr lang="en-US" sz="2000" dirty="0">
                <a:sym typeface="Symbol" pitchFamily="18" charset="2"/>
              </a:rPr>
              <a:t>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+ … +</a:t>
            </a:r>
            <a:r>
              <a:rPr lang="en-US" sz="2000" dirty="0" smtClean="0"/>
              <a:t> </a:t>
            </a:r>
            <a:r>
              <a:rPr lang="en-US" sz="2000" i="1" dirty="0"/>
              <a:t>f</a:t>
            </a:r>
            <a:r>
              <a:rPr lang="en-US" sz="300" dirty="0"/>
              <a:t> </a:t>
            </a:r>
            <a:r>
              <a:rPr lang="en-US" sz="2000" dirty="0"/>
              <a:t>(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n</a:t>
            </a:r>
            <a:r>
              <a:rPr lang="en-US" sz="2000" dirty="0"/>
              <a:t>) </a:t>
            </a:r>
            <a:r>
              <a:rPr lang="en-US" sz="2000" dirty="0">
                <a:sym typeface="Symbol" pitchFamily="18" charset="2"/>
              </a:rPr>
              <a:t></a:t>
            </a:r>
            <a:r>
              <a:rPr lang="en-US" sz="2000" i="1" dirty="0">
                <a:sym typeface="Symbol" pitchFamily="18" charset="2"/>
              </a:rPr>
              <a:t>x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56" y="3141662"/>
            <a:ext cx="3062288" cy="20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194244" y="2294060"/>
            <a:ext cx="1983813" cy="1973140"/>
            <a:chOff x="3194244" y="2294060"/>
            <a:chExt cx="1983813" cy="1973140"/>
          </a:xfrm>
        </p:grpSpPr>
        <p:pic>
          <p:nvPicPr>
            <p:cNvPr id="5" name="Picture 4" descr="05p363a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989" b="11586"/>
            <a:stretch/>
          </p:blipFill>
          <p:spPr bwMode="auto">
            <a:xfrm>
              <a:off x="3200401" y="2294060"/>
              <a:ext cx="1977656" cy="1744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194244" y="4038600"/>
              <a:ext cx="4572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4" descr="05p363b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28" b="14794"/>
          <a:stretch/>
        </p:blipFill>
        <p:spPr bwMode="auto">
          <a:xfrm>
            <a:off x="3199523" y="4388344"/>
            <a:ext cx="1905877" cy="171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 descr="05p363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8" b="14051"/>
          <a:stretch/>
        </p:blipFill>
        <p:spPr bwMode="auto">
          <a:xfrm>
            <a:off x="7125586" y="2312581"/>
            <a:ext cx="1877116" cy="169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 descr="05p363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5" r="33310" b="13113"/>
          <a:stretch/>
        </p:blipFill>
        <p:spPr bwMode="auto">
          <a:xfrm>
            <a:off x="5105400" y="2324186"/>
            <a:ext cx="1938905" cy="171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05p363b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6" r="32948" b="13253"/>
          <a:stretch/>
        </p:blipFill>
        <p:spPr bwMode="auto">
          <a:xfrm>
            <a:off x="5181600" y="4343400"/>
            <a:ext cx="1949741" cy="174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 descr="05p363b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71" b="15146"/>
          <a:stretch/>
        </p:blipFill>
        <p:spPr bwMode="auto">
          <a:xfrm>
            <a:off x="7162800" y="4312144"/>
            <a:ext cx="1845219" cy="17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40585" y="1992868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Hand Side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22203" y="4030241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Hand Side</a:t>
            </a:r>
            <a:endParaRPr lang="en-US" dirty="0"/>
          </a:p>
        </p:txBody>
      </p:sp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56" y="5444275"/>
            <a:ext cx="3135312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6736" y="5574268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29EE7-4B9C-41D7-B128-D43B36DAA967}">
  <ds:schemaRefs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e1f6cb1f-7c95-4a72-8369-b6b5464bd620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6681</TotalTime>
  <Words>1374</Words>
  <Application>Microsoft Office PowerPoint</Application>
  <PresentationFormat>On-screen Show (4:3)</PresentationFormat>
  <Paragraphs>230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Background – Pre-AF</vt:lpstr>
      <vt:lpstr>Background - Deployments</vt:lpstr>
      <vt:lpstr>Expectations</vt:lpstr>
      <vt:lpstr>Math 152 – Lesson 1 </vt:lpstr>
      <vt:lpstr>Why Do We Care?</vt:lpstr>
      <vt:lpstr>Precision Guided Munitions</vt:lpstr>
      <vt:lpstr>Area Problem</vt:lpstr>
      <vt:lpstr>Area Under a Curve</vt:lpstr>
      <vt:lpstr>Increase Accuracy of Estimate</vt:lpstr>
      <vt:lpstr>The Area Problems</vt:lpstr>
      <vt:lpstr>Notation</vt:lpstr>
      <vt:lpstr>Where Am I?</vt:lpstr>
      <vt:lpstr>Simple Distance Work</vt:lpstr>
      <vt:lpstr>Next Class: Definite Integrals</vt:lpstr>
      <vt:lpstr>Backups</vt:lpstr>
      <vt:lpstr>Summary of Objectives</vt:lpstr>
      <vt:lpstr>Concerns on Accuracy</vt:lpstr>
      <vt:lpstr>Riemann Sums</vt:lpstr>
      <vt:lpstr>Definite Integral</vt:lpstr>
      <vt:lpstr>Integral Properties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Walchko Kevin J MAJ USAF USAFA CW/CWT</cp:lastModifiedBy>
  <cp:revision>144</cp:revision>
  <cp:lastPrinted>2014-12-08T18:37:58Z</cp:lastPrinted>
  <dcterms:created xsi:type="dcterms:W3CDTF">2012-07-23T15:58:59Z</dcterms:created>
  <dcterms:modified xsi:type="dcterms:W3CDTF">2015-01-07T00:12:48Z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