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5"/>
  </p:notesMasterIdLst>
  <p:sldIdLst>
    <p:sldId id="307" r:id="rId6"/>
    <p:sldId id="308" r:id="rId7"/>
    <p:sldId id="287" r:id="rId8"/>
    <p:sldId id="297" r:id="rId9"/>
    <p:sldId id="309" r:id="rId10"/>
    <p:sldId id="302" r:id="rId11"/>
    <p:sldId id="277" r:id="rId12"/>
    <p:sldId id="303" r:id="rId13"/>
    <p:sldId id="304" r:id="rId14"/>
    <p:sldId id="305" r:id="rId15"/>
    <p:sldId id="306" r:id="rId16"/>
    <p:sldId id="310" r:id="rId17"/>
    <p:sldId id="292" r:id="rId18"/>
    <p:sldId id="299" r:id="rId19"/>
    <p:sldId id="296" r:id="rId20"/>
    <p:sldId id="295" r:id="rId21"/>
    <p:sldId id="280" r:id="rId22"/>
    <p:sldId id="289" r:id="rId23"/>
    <p:sldId id="29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80762" autoAdjust="0"/>
  </p:normalViewPr>
  <p:slideViewPr>
    <p:cSldViewPr>
      <p:cViewPr>
        <p:scale>
          <a:sx n="90" d="100"/>
          <a:sy n="90" d="100"/>
        </p:scale>
        <p:origin x="-396" y="-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13, 11, -2,</a:t>
            </a:r>
          </a:p>
          <a:p>
            <a:r>
              <a:rPr lang="en-US" dirty="0" smtClean="0"/>
              <a:t>-13,</a:t>
            </a:r>
            <a:r>
              <a:rPr lang="en-US" baseline="0" dirty="0" smtClean="0"/>
              <a:t> 15 (what if you move the left bar OUTSIDE the integral?...11)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67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5.2, #47:  Integral from -1 to 5 of f(x)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7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LHS = 240</a:t>
            </a:r>
          </a:p>
          <a:p>
            <a:r>
              <a:rPr lang="en-US" dirty="0" smtClean="0"/>
              <a:t>RHS = 171		</a:t>
            </a:r>
          </a:p>
          <a:p>
            <a:r>
              <a:rPr lang="en-US" dirty="0" smtClean="0"/>
              <a:t>MP = 188    (note: (240 + 171)/2 = 205.5,</a:t>
            </a:r>
            <a:r>
              <a:rPr lang="en-US" baseline="0" dirty="0" smtClean="0"/>
              <a:t> not 188)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RHS</a:t>
            </a:r>
            <a:r>
              <a:rPr lang="en-US" baseline="0" dirty="0" smtClean="0"/>
              <a:t> – LHS = 171 – 240 = -69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reference</a:t>
            </a:r>
            <a:r>
              <a:rPr lang="en-US" baseline="0" dirty="0" smtClean="0"/>
              <a:t> 5.1 #25: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RHS – LHS =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3(22 + 15 + 11 + 9) - </a:t>
            </a:r>
            <a:r>
              <a:rPr lang="en-US" sz="1200" dirty="0" smtClean="0">
                <a:solidFill>
                  <a:srgbClr val="FF0000"/>
                </a:solidFill>
              </a:rPr>
              <a:t>3(32 + 22 + 15 + 11) = 3(9</a:t>
            </a:r>
            <a:r>
              <a:rPr lang="en-US" sz="1200" baseline="0" dirty="0" smtClean="0">
                <a:solidFill>
                  <a:srgbClr val="FF0000"/>
                </a:solidFill>
              </a:rPr>
              <a:t> – 32) = -69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srgbClr val="FF0000"/>
                </a:solidFill>
              </a:rPr>
              <a:t>	where a = 0, b = 12 &amp; n = 4	(b-a)/n = 3		f(a)=f(0) = 32, f(b)= f(12)=9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srgbClr val="FF0000"/>
                </a:solidFill>
              </a:rPr>
              <a:t>	R – L = ((b-a)/3)(f(b)-f(a))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58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5.2, #47:  Integral from -1 to 5 of f(x)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7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Additive: important in 5.2 #43, plus example-2</a:t>
            </a:r>
            <a:r>
              <a:rPr lang="en-US" baseline="0" dirty="0" smtClean="0"/>
              <a:t> on p362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8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</p:spTree>
    <p:extLst>
      <p:ext uri="{BB962C8B-B14F-4D97-AF65-F5344CB8AC3E}">
        <p14:creationId xmlns:p14="http://schemas.microsoft.com/office/powerpoint/2010/main" val="378475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 userDrawn="1"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 userDrawn="1"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image" Target="../media/image21.png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8.jpeg"/><Relationship Id="rId7" Type="http://schemas.openxmlformats.org/officeDocument/2006/relationships/image" Target="../media/image240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30.jpeg"/><Relationship Id="rId5" Type="http://schemas.openxmlformats.org/officeDocument/2006/relationships/image" Target="../media/image29.jpeg"/><Relationship Id="rId10" Type="http://schemas.openxmlformats.org/officeDocument/2006/relationships/image" Target="../media/image27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87131"/>
            <a:ext cx="7784323" cy="4280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3730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  <a:endParaRPr lang="en-US" sz="4000" i="1" dirty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Evaluate </a:t>
            </a:r>
            <a:r>
              <a:rPr lang="en-US" dirty="0"/>
              <a:t>the Riemann sum for </a:t>
            </a:r>
            <a:r>
              <a:rPr lang="en-US" i="1" dirty="0"/>
              <a:t>f</a:t>
            </a:r>
            <a:r>
              <a:rPr lang="en-US" sz="400" dirty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baseline="30000" dirty="0"/>
              <a:t>3 </a:t>
            </a:r>
            <a:r>
              <a:rPr lang="en-US" dirty="0"/>
              <a:t>– 6</a:t>
            </a:r>
            <a:r>
              <a:rPr lang="en-US" i="1" dirty="0"/>
              <a:t>x</a:t>
            </a:r>
            <a:r>
              <a:rPr lang="en-US" dirty="0"/>
              <a:t>, taking the </a:t>
            </a:r>
            <a:r>
              <a:rPr lang="en-US" dirty="0" smtClean="0"/>
              <a:t>sample </a:t>
            </a:r>
            <a:r>
              <a:rPr lang="en-US" dirty="0"/>
              <a:t>points to be </a:t>
            </a:r>
            <a:r>
              <a:rPr lang="en-US" dirty="0" smtClean="0"/>
              <a:t>RHS and </a:t>
            </a:r>
            <a:r>
              <a:rPr lang="en-US" i="1" dirty="0"/>
              <a:t>a </a:t>
            </a:r>
            <a:r>
              <a:rPr lang="en-US" dirty="0"/>
              <a:t>= 0, </a:t>
            </a:r>
            <a:r>
              <a:rPr lang="en-US" i="1" dirty="0"/>
              <a:t>b </a:t>
            </a:r>
            <a:r>
              <a:rPr lang="en-US" dirty="0"/>
              <a:t>= 3, </a:t>
            </a:r>
            <a:r>
              <a:rPr lang="en-US" dirty="0" smtClean="0"/>
              <a:t>and </a:t>
            </a:r>
            <a:r>
              <a:rPr lang="en-US" i="1" dirty="0"/>
              <a:t>n </a:t>
            </a:r>
            <a:r>
              <a:rPr lang="en-US" dirty="0"/>
              <a:t>= 6</a:t>
            </a:r>
            <a:r>
              <a:rPr lang="en-US" dirty="0" smtClean="0"/>
              <a:t>.</a:t>
            </a:r>
            <a:endParaRPr lang="en-US" dirty="0">
              <a:solidFill>
                <a:srgbClr val="0073AE"/>
              </a:solidFill>
            </a:endParaRPr>
          </a:p>
          <a:p>
            <a:endParaRPr lang="en-US" dirty="0" smtClean="0"/>
          </a:p>
        </p:txBody>
      </p:sp>
      <p:pic>
        <p:nvPicPr>
          <p:cNvPr id="1935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81400"/>
            <a:ext cx="3018766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7" descr="Picture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9" t="28084" r="32892" b="43653"/>
          <a:stretch/>
        </p:blipFill>
        <p:spPr bwMode="auto">
          <a:xfrm>
            <a:off x="1295400" y="5257800"/>
            <a:ext cx="4865194" cy="94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5446375"/>
            <a:ext cx="893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Hint:</a:t>
            </a:r>
            <a:endParaRPr lang="en-US" sz="2800" dirty="0"/>
          </a:p>
        </p:txBody>
      </p:sp>
      <p:pic>
        <p:nvPicPr>
          <p:cNvPr id="7" name="Picture 7" descr="Picture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9" t="63280" r="56667" b="8458"/>
          <a:stretch/>
        </p:blipFill>
        <p:spPr bwMode="auto">
          <a:xfrm>
            <a:off x="6190720" y="5313268"/>
            <a:ext cx="2115080" cy="78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2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DE8BF"/>
                </a:solidFill>
              </a14:hiddenFill>
            </a:ext>
          </a:extLst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sz="2000" dirty="0" smtClean="0"/>
              <a:t>Cont’d</a:t>
            </a:r>
            <a:endParaRPr lang="en-US" sz="2000" i="1" dirty="0"/>
          </a:p>
        </p:txBody>
      </p:sp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455613" y="1295400"/>
            <a:ext cx="8226425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b="1" dirty="0" smtClean="0">
                <a:solidFill>
                  <a:srgbClr val="0073AE"/>
                </a:solidFill>
              </a:rPr>
              <a:t>Solution</a:t>
            </a:r>
            <a:r>
              <a:rPr lang="en-US" sz="2400" b="1" dirty="0">
                <a:solidFill>
                  <a:srgbClr val="0073AE"/>
                </a:solidFill>
              </a:rPr>
              <a:t>:</a:t>
            </a:r>
            <a:endParaRPr lang="en-US" sz="2400" b="1" dirty="0"/>
          </a:p>
          <a:p>
            <a:r>
              <a:rPr lang="en-US" sz="2400" dirty="0" smtClean="0"/>
              <a:t>RHS: 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= 0.5, 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= 1.0 , </a:t>
            </a:r>
            <a:r>
              <a:rPr lang="en-US" sz="2400" i="1" dirty="0"/>
              <a:t>x</a:t>
            </a:r>
            <a:r>
              <a:rPr lang="en-US" sz="2400" baseline="-25000" dirty="0"/>
              <a:t>3</a:t>
            </a:r>
            <a:r>
              <a:rPr lang="en-US" sz="2400" dirty="0"/>
              <a:t> = 1.5, </a:t>
            </a:r>
            <a:r>
              <a:rPr lang="en-US" sz="2400" i="1" dirty="0"/>
              <a:t>x</a:t>
            </a:r>
            <a:r>
              <a:rPr lang="en-US" sz="2400" baseline="-25000" dirty="0"/>
              <a:t>4</a:t>
            </a:r>
            <a:r>
              <a:rPr lang="en-US" sz="2400" dirty="0"/>
              <a:t> = 2.0, </a:t>
            </a:r>
            <a:r>
              <a:rPr lang="en-US" sz="2400" i="1" dirty="0"/>
              <a:t>x</a:t>
            </a:r>
            <a:r>
              <a:rPr lang="en-US" sz="2400" baseline="-25000" dirty="0"/>
              <a:t>5</a:t>
            </a:r>
            <a:r>
              <a:rPr lang="en-US" sz="2400" dirty="0"/>
              <a:t> = 2.5, and </a:t>
            </a:r>
            <a:r>
              <a:rPr lang="en-US" sz="2400" i="1" dirty="0"/>
              <a:t>x</a:t>
            </a:r>
            <a:r>
              <a:rPr lang="en-US" sz="2400" baseline="-25000" dirty="0"/>
              <a:t>6</a:t>
            </a:r>
            <a:r>
              <a:rPr lang="en-US" sz="2400" dirty="0"/>
              <a:t> = 3.0.</a:t>
            </a:r>
          </a:p>
          <a:p>
            <a:pPr>
              <a:lnSpc>
                <a:spcPct val="125000"/>
              </a:lnSpc>
            </a:pPr>
            <a:r>
              <a:rPr lang="en-US" sz="2400" dirty="0" smtClean="0"/>
              <a:t>   </a:t>
            </a:r>
          </a:p>
          <a:p>
            <a:pPr>
              <a:lnSpc>
                <a:spcPct val="125000"/>
              </a:lnSpc>
            </a:pPr>
            <a:endParaRPr lang="en-US" sz="2400" dirty="0"/>
          </a:p>
          <a:p>
            <a:pPr>
              <a:lnSpc>
                <a:spcPct val="125000"/>
              </a:lnSpc>
            </a:pPr>
            <a:r>
              <a:rPr lang="en-US" sz="2400" dirty="0" smtClean="0"/>
              <a:t>So </a:t>
            </a:r>
            <a:r>
              <a:rPr lang="en-US" sz="2400" dirty="0"/>
              <a:t>the Riemann sum </a:t>
            </a:r>
            <a:r>
              <a:rPr lang="en-US" sz="2400" dirty="0" smtClean="0"/>
              <a:t>is:</a:t>
            </a:r>
            <a:endParaRPr lang="en-US" sz="2400" dirty="0"/>
          </a:p>
          <a:p>
            <a:pPr>
              <a:lnSpc>
                <a:spcPct val="125000"/>
              </a:lnSpc>
            </a:pPr>
            <a:endParaRPr lang="en-US" sz="2400" i="1" dirty="0" smtClean="0">
              <a:latin typeface="Times-Roman" charset="0"/>
            </a:endParaRPr>
          </a:p>
          <a:p>
            <a:pPr>
              <a:lnSpc>
                <a:spcPct val="125000"/>
              </a:lnSpc>
            </a:pPr>
            <a:r>
              <a:rPr lang="en-US" sz="2400" i="1" dirty="0" smtClean="0">
                <a:latin typeface="Times-Roman" charset="0"/>
              </a:rPr>
              <a:t> </a:t>
            </a:r>
            <a:r>
              <a:rPr lang="en-US" sz="2400" i="1" dirty="0" smtClean="0"/>
              <a:t>R</a:t>
            </a:r>
            <a:r>
              <a:rPr lang="en-US" sz="2400" baseline="-25000" dirty="0" smtClean="0"/>
              <a:t>6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       </a:t>
            </a:r>
            <a:r>
              <a:rPr lang="en-US" sz="2400" i="1" dirty="0" smtClean="0"/>
              <a:t>f</a:t>
            </a:r>
            <a:r>
              <a:rPr lang="en-US" sz="400" dirty="0" smtClean="0"/>
              <a:t> 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baseline="-25000" dirty="0"/>
              <a:t>i</a:t>
            </a:r>
            <a:r>
              <a:rPr lang="en-US" sz="2400" dirty="0"/>
              <a:t>) </a:t>
            </a:r>
            <a:r>
              <a:rPr lang="en-US" sz="2400" dirty="0">
                <a:sym typeface="Symbol" charset="0"/>
              </a:rPr>
              <a:t></a:t>
            </a:r>
            <a:r>
              <a:rPr lang="en-US" sz="2400" i="1" dirty="0"/>
              <a:t>x </a:t>
            </a:r>
            <a:r>
              <a:rPr lang="en-US" sz="2400" dirty="0" smtClean="0"/>
              <a:t>=</a:t>
            </a:r>
            <a:r>
              <a:rPr lang="en-US" sz="2400" i="1" dirty="0" smtClean="0"/>
              <a:t> </a:t>
            </a:r>
            <a:r>
              <a:rPr lang="en-US" sz="2400" i="1" dirty="0"/>
              <a:t>f</a:t>
            </a:r>
            <a:r>
              <a:rPr lang="en-US" sz="400" i="1" dirty="0"/>
              <a:t> </a:t>
            </a:r>
            <a:r>
              <a:rPr lang="en-US" sz="2400" dirty="0"/>
              <a:t>(0.5) </a:t>
            </a:r>
            <a:r>
              <a:rPr lang="en-US" sz="2400" dirty="0">
                <a:sym typeface="Symbol" charset="0"/>
              </a:rPr>
              <a:t></a:t>
            </a:r>
            <a:r>
              <a:rPr lang="en-US" sz="2400" i="1" dirty="0"/>
              <a:t>x </a:t>
            </a:r>
            <a:r>
              <a:rPr lang="en-US" sz="2400" dirty="0"/>
              <a:t>+ </a:t>
            </a:r>
            <a:r>
              <a:rPr lang="en-US" sz="2400" i="1" dirty="0"/>
              <a:t>f</a:t>
            </a:r>
            <a:r>
              <a:rPr lang="en-US" sz="400" i="1" dirty="0"/>
              <a:t> </a:t>
            </a:r>
            <a:r>
              <a:rPr lang="en-US" sz="2400" dirty="0"/>
              <a:t>(1.0) </a:t>
            </a:r>
            <a:r>
              <a:rPr lang="en-US" sz="2400" dirty="0">
                <a:sym typeface="Symbol" charset="0"/>
              </a:rPr>
              <a:t></a:t>
            </a:r>
            <a:r>
              <a:rPr lang="en-US" sz="2400" i="1" dirty="0"/>
              <a:t>x </a:t>
            </a:r>
            <a:r>
              <a:rPr lang="en-US" sz="2400" dirty="0"/>
              <a:t>+ </a:t>
            </a:r>
            <a:r>
              <a:rPr lang="en-US" sz="2400" i="1" dirty="0"/>
              <a:t>f</a:t>
            </a:r>
            <a:r>
              <a:rPr lang="en-US" sz="400" i="1" dirty="0"/>
              <a:t> </a:t>
            </a:r>
            <a:r>
              <a:rPr lang="en-US" sz="2400" dirty="0"/>
              <a:t>(1.5) </a:t>
            </a:r>
            <a:r>
              <a:rPr lang="en-US" sz="2400" dirty="0">
                <a:sym typeface="Symbol" charset="0"/>
              </a:rPr>
              <a:t></a:t>
            </a:r>
            <a:r>
              <a:rPr lang="en-US" sz="2400" i="1" dirty="0"/>
              <a:t>x </a:t>
            </a:r>
            <a:r>
              <a:rPr lang="en-US" sz="2400" dirty="0"/>
              <a:t>+ </a:t>
            </a:r>
            <a:r>
              <a:rPr lang="en-US" sz="2400" i="1" dirty="0"/>
              <a:t>f</a:t>
            </a:r>
            <a:r>
              <a:rPr lang="en-US" sz="400" i="1" dirty="0"/>
              <a:t> </a:t>
            </a:r>
            <a:r>
              <a:rPr lang="en-US" sz="2400" dirty="0"/>
              <a:t>(2.0) </a:t>
            </a:r>
            <a:r>
              <a:rPr lang="en-US" sz="2400" dirty="0">
                <a:sym typeface="Symbol" charset="0"/>
              </a:rPr>
              <a:t></a:t>
            </a:r>
            <a:r>
              <a:rPr lang="en-US" sz="2400" i="1" dirty="0"/>
              <a:t>x </a:t>
            </a:r>
            <a:br>
              <a:rPr lang="en-US" sz="2400" i="1" dirty="0"/>
            </a:br>
            <a:r>
              <a:rPr lang="en-US" sz="2400" i="1" dirty="0"/>
              <a:t>			    </a:t>
            </a:r>
            <a:r>
              <a:rPr lang="en-US" sz="2400" dirty="0"/>
              <a:t>+ </a:t>
            </a:r>
            <a:r>
              <a:rPr lang="en-US" sz="2400" i="1" dirty="0"/>
              <a:t>f</a:t>
            </a:r>
            <a:r>
              <a:rPr lang="en-US" sz="400" i="1" dirty="0"/>
              <a:t> </a:t>
            </a:r>
            <a:r>
              <a:rPr lang="en-US" sz="2400" dirty="0"/>
              <a:t>(2.5) </a:t>
            </a:r>
            <a:r>
              <a:rPr lang="en-US" sz="2400" dirty="0">
                <a:sym typeface="Symbol" charset="0"/>
              </a:rPr>
              <a:t></a:t>
            </a:r>
            <a:r>
              <a:rPr lang="en-US" sz="2400" i="1" dirty="0"/>
              <a:t>x </a:t>
            </a:r>
            <a:r>
              <a:rPr lang="en-US" sz="2400" dirty="0"/>
              <a:t>+ </a:t>
            </a:r>
            <a:r>
              <a:rPr lang="en-US" sz="2400" i="1" dirty="0"/>
              <a:t>f</a:t>
            </a:r>
            <a:r>
              <a:rPr lang="en-US" sz="400" i="1" dirty="0"/>
              <a:t> </a:t>
            </a:r>
            <a:r>
              <a:rPr lang="en-US" sz="2400" dirty="0"/>
              <a:t>(3.0) </a:t>
            </a:r>
            <a:r>
              <a:rPr lang="en-US" sz="2400" dirty="0">
                <a:sym typeface="Symbol" charset="0"/>
              </a:rPr>
              <a:t></a:t>
            </a:r>
            <a:r>
              <a:rPr lang="en-US" sz="2400" i="1" dirty="0"/>
              <a:t>x</a:t>
            </a:r>
          </a:p>
          <a:p>
            <a:pPr>
              <a:lnSpc>
                <a:spcPct val="125000"/>
              </a:lnSpc>
            </a:pPr>
            <a:r>
              <a:rPr lang="en-US" sz="2400" dirty="0" smtClean="0"/>
              <a:t>      = </a:t>
            </a:r>
            <a:r>
              <a:rPr lang="en-US" sz="2400" i="1" dirty="0" smtClean="0"/>
              <a:t>½*</a:t>
            </a:r>
            <a:r>
              <a:rPr lang="en-US" sz="2400" dirty="0" smtClean="0"/>
              <a:t>(</a:t>
            </a:r>
            <a:r>
              <a:rPr lang="en-US" sz="2400" i="1" dirty="0" smtClean="0"/>
              <a:t>–</a:t>
            </a:r>
            <a:r>
              <a:rPr lang="en-US" sz="2400" dirty="0">
                <a:latin typeface="Times-Roman" charset="0"/>
              </a:rPr>
              <a:t>2.875 </a:t>
            </a:r>
            <a:r>
              <a:rPr lang="en-US" sz="2400" i="1" dirty="0"/>
              <a:t>–</a:t>
            </a:r>
            <a:r>
              <a:rPr lang="en-US" sz="2400" dirty="0">
                <a:latin typeface="MathematicalPi-One" charset="0"/>
              </a:rPr>
              <a:t> </a:t>
            </a:r>
            <a:r>
              <a:rPr lang="en-US" sz="2400" dirty="0">
                <a:latin typeface="Times-Roman" charset="0"/>
              </a:rPr>
              <a:t>5 </a:t>
            </a:r>
            <a:r>
              <a:rPr lang="en-US" sz="2400" i="1" dirty="0"/>
              <a:t>–</a:t>
            </a:r>
            <a:r>
              <a:rPr lang="en-US" sz="2400" dirty="0">
                <a:latin typeface="MathematicalPi-One" charset="0"/>
              </a:rPr>
              <a:t> </a:t>
            </a:r>
            <a:r>
              <a:rPr lang="en-US" sz="2400" dirty="0">
                <a:latin typeface="Times-Roman" charset="0"/>
              </a:rPr>
              <a:t>5.625 </a:t>
            </a:r>
            <a:r>
              <a:rPr lang="en-US" sz="2400" i="1" dirty="0"/>
              <a:t>–</a:t>
            </a:r>
            <a:r>
              <a:rPr lang="en-US" sz="2400" dirty="0">
                <a:latin typeface="MathematicalPi-One" charset="0"/>
              </a:rPr>
              <a:t> </a:t>
            </a:r>
            <a:r>
              <a:rPr lang="en-US" sz="2400" dirty="0">
                <a:latin typeface="Times-Roman" charset="0"/>
              </a:rPr>
              <a:t>4 +</a:t>
            </a:r>
            <a:r>
              <a:rPr lang="en-US" sz="2400" dirty="0">
                <a:latin typeface="MathematicalPi-One" charset="0"/>
              </a:rPr>
              <a:t> </a:t>
            </a:r>
            <a:r>
              <a:rPr lang="en-US" sz="2400" dirty="0">
                <a:latin typeface="Times-Roman" charset="0"/>
              </a:rPr>
              <a:t>0.625 +</a:t>
            </a:r>
            <a:r>
              <a:rPr lang="en-US" sz="2400" dirty="0">
                <a:latin typeface="MathematicalPi-One" charset="0"/>
              </a:rPr>
              <a:t> </a:t>
            </a:r>
            <a:r>
              <a:rPr lang="en-US" sz="2400" dirty="0">
                <a:latin typeface="Times-Roman" charset="0"/>
              </a:rPr>
              <a:t>9</a:t>
            </a:r>
            <a:r>
              <a:rPr lang="en-US" sz="2400" dirty="0" smtClean="0">
                <a:latin typeface="Times-Roman" charset="0"/>
              </a:rPr>
              <a:t>) </a:t>
            </a:r>
            <a:r>
              <a:rPr lang="en-US" sz="2400" dirty="0">
                <a:latin typeface="Times-Roman" charset="0"/>
              </a:rPr>
              <a:t>= </a:t>
            </a:r>
            <a:r>
              <a:rPr lang="en-US" sz="2400" dirty="0">
                <a:solidFill>
                  <a:schemeClr val="accent1"/>
                </a:solidFill>
                <a:latin typeface="Times-Roman" charset="0"/>
              </a:rPr>
              <a:t>–3.9375</a:t>
            </a:r>
          </a:p>
        </p:txBody>
      </p:sp>
      <p:pic>
        <p:nvPicPr>
          <p:cNvPr id="1945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6" r="52710"/>
          <a:stretch>
            <a:fillRect/>
          </a:stretch>
        </p:blipFill>
        <p:spPr bwMode="auto">
          <a:xfrm>
            <a:off x="1066800" y="3844925"/>
            <a:ext cx="4572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98" y="2246259"/>
            <a:ext cx="2395537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898" y="2196253"/>
            <a:ext cx="20478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498" y="2221707"/>
            <a:ext cx="1389062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298" y="2209800"/>
            <a:ext cx="8128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64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343399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1. </a:t>
                </a:r>
                <a:r>
                  <a:rPr lang="en-US" sz="2800" dirty="0" smtClean="0"/>
                  <a:t>Use </a:t>
                </a:r>
                <a:r>
                  <a:rPr lang="en-US" sz="2800" dirty="0" smtClean="0"/>
                  <a:t>the table to estimate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sz="2800" dirty="0"/>
              </a:p>
              <a:p>
                <a:pPr>
                  <a:buFont typeface="Wingdings" pitchFamily="2" charset="2"/>
                  <a:buChar char="q"/>
                </a:pPr>
                <a:endParaRPr lang="en-US" sz="2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343399"/>
              </a:xfrm>
              <a:blipFill rotWithShape="1"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152250"/>
              </p:ext>
            </p:extLst>
          </p:nvPr>
        </p:nvGraphicFramePr>
        <p:xfrm>
          <a:off x="2057400" y="2743200"/>
          <a:ext cx="50292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3327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endParaRPr lang="en-US" i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mbria Math" pitchFamily="18" charset="0"/>
                          <a:ea typeface="Cambria Math" pitchFamily="18" charset="0"/>
                        </a:rPr>
                        <a:t>f(x)</a:t>
                      </a:r>
                      <a:endParaRPr lang="en-US" i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89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r>
              <a:rPr lang="en-US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1000" y="2061173"/>
                <a:ext cx="4572000" cy="7455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buFont typeface="Wingdings" pitchFamily="2" charset="2"/>
                  <a:buChar char="q"/>
                </a:pPr>
                <a:r>
                  <a:rPr lang="en-US" dirty="0"/>
                  <a:t>Use the table to estimate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>
                  <a:buFont typeface="Wingdings" pitchFamily="2" charset="2"/>
                  <a:buChar char="q"/>
                </a:pP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061173"/>
                <a:ext cx="4572000" cy="745525"/>
              </a:xfrm>
              <a:prstGeom prst="rect">
                <a:avLst/>
              </a:prstGeom>
              <a:blipFill rotWithShape="1">
                <a:blip r:embed="rId3"/>
                <a:stretch>
                  <a:fillRect l="-933" t="-66393" b="-6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092603"/>
              </p:ext>
            </p:extLst>
          </p:nvPr>
        </p:nvGraphicFramePr>
        <p:xfrm>
          <a:off x="352425" y="2738736"/>
          <a:ext cx="367104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840"/>
                <a:gridCol w="611840"/>
                <a:gridCol w="611840"/>
                <a:gridCol w="611840"/>
                <a:gridCol w="611840"/>
                <a:gridCol w="61184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endParaRPr lang="en-US" i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mbria Math" pitchFamily="18" charset="0"/>
                          <a:ea typeface="Cambria Math" pitchFamily="18" charset="0"/>
                        </a:rPr>
                        <a:t>f(x)</a:t>
                      </a:r>
                      <a:endParaRPr lang="en-US" i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1950" y="4098489"/>
            <a:ext cx="3400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LHS = 3(32 + 22 + 15 + 11)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105400" y="2510136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91200" y="3043536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553200" y="3424536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39000" y="3576936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9672" y="4796135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RHS = 3(22 + 15 + 11 + 9)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114925" y="3043536"/>
            <a:ext cx="6858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67400" y="3424536"/>
            <a:ext cx="6858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53200" y="3576936"/>
            <a:ext cx="6858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39000" y="3729336"/>
            <a:ext cx="6858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2" y="2218036"/>
            <a:ext cx="5773738" cy="22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86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8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2" r="39688" b="2894"/>
          <a:stretch/>
        </p:blipFill>
        <p:spPr bwMode="auto">
          <a:xfrm>
            <a:off x="990600" y="609600"/>
            <a:ext cx="7353300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8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94" r="60312"/>
          <a:stretch/>
        </p:blipFill>
        <p:spPr bwMode="auto">
          <a:xfrm>
            <a:off x="2286000" y="457200"/>
            <a:ext cx="48387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0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34339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 smtClean="0"/>
                  <a:t>Write the equation below as a single integral of the form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</m:sup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800" dirty="0" smtClean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8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5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 smtClean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dirty="0" smtClean="0"/>
                  <a:t>Find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sz="2800" b="0" i="1" smtClean="0">
                            <a:latin typeface="Cambria Math"/>
                          </a:rPr>
                          <m:t>(1−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dirty="0" smtClean="0"/>
                  <a:t>Use the table to estimate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sz="2800" dirty="0"/>
              </a:p>
              <a:p>
                <a:pPr>
                  <a:buFont typeface="Wingdings" pitchFamily="2" charset="2"/>
                  <a:buChar char="q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343399"/>
              </a:xfrm>
              <a:blipFill rotWithShape="1">
                <a:blip r:embed="rId3"/>
                <a:stretch>
                  <a:fillRect l="-1481" t="-1404" r="-444" b="-5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01762"/>
              </p:ext>
            </p:extLst>
          </p:nvPr>
        </p:nvGraphicFramePr>
        <p:xfrm>
          <a:off x="1066800" y="5669280"/>
          <a:ext cx="50292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3327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endParaRPr lang="en-US" i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mbria Math" pitchFamily="18" charset="0"/>
                          <a:ea typeface="Cambria Math" pitchFamily="18" charset="0"/>
                        </a:rPr>
                        <a:t>f(x)</a:t>
                      </a:r>
                      <a:endParaRPr lang="en-US" i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9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05p380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85"/>
          <a:stretch/>
        </p:blipFill>
        <p:spPr bwMode="auto">
          <a:xfrm>
            <a:off x="5181600" y="2134777"/>
            <a:ext cx="3649856" cy="3398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Integral Properties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3048000"/>
                <a:ext cx="2103653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048000"/>
                <a:ext cx="2103653" cy="72064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05p379b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26"/>
          <a:stretch/>
        </p:blipFill>
        <p:spPr bwMode="auto">
          <a:xfrm>
            <a:off x="5209954" y="2807022"/>
            <a:ext cx="3944679" cy="26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" y="1260553"/>
                <a:ext cx="4889224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]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∓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60553"/>
                <a:ext cx="4889224" cy="72064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2400" y="2174953"/>
                <a:ext cx="2952924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174953"/>
                <a:ext cx="2952924" cy="72064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1447" y="5638800"/>
                <a:ext cx="3996607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47" y="5638800"/>
                <a:ext cx="3996607" cy="72064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2400" y="3962400"/>
                <a:ext cx="2929905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962400"/>
                <a:ext cx="2929905" cy="72064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400" y="4876800"/>
                <a:ext cx="1759071" cy="692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876800"/>
                <a:ext cx="1759071" cy="69230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4" descr="05p380b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53"/>
          <a:stretch/>
        </p:blipFill>
        <p:spPr bwMode="auto">
          <a:xfrm>
            <a:off x="5162107" y="1904404"/>
            <a:ext cx="4024353" cy="295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4" t="19818" r="46133" b="10182"/>
          <a:stretch/>
        </p:blipFill>
        <p:spPr bwMode="auto">
          <a:xfrm>
            <a:off x="5486400" y="2257423"/>
            <a:ext cx="2646589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67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9459" r="47108"/>
          <a:stretch/>
        </p:blipFill>
        <p:spPr bwMode="auto">
          <a:xfrm>
            <a:off x="1524000" y="533400"/>
            <a:ext cx="6096000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4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did we cover last week?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2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3399"/>
                </a:solidFill>
                <a:latin typeface="Verdana" pitchFamily="34" charset="0"/>
              </a:rPr>
              <a:t>Math 152 </a:t>
            </a:r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– </a:t>
            </a:r>
            <a:r>
              <a:rPr lang="en-US" smtClean="0">
                <a:solidFill>
                  <a:srgbClr val="003399"/>
                </a:solidFill>
                <a:latin typeface="Verdana" pitchFamily="34" charset="0"/>
              </a:rPr>
              <a:t>Lesson 2 </a:t>
            </a:r>
            <a:endParaRPr lang="en-US" dirty="0" smtClean="0">
              <a:solidFill>
                <a:srgbClr val="00339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544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Objectives:</a:t>
            </a:r>
          </a:p>
          <a:p>
            <a:pPr lvl="1"/>
            <a:r>
              <a:rPr lang="en-US" dirty="0"/>
              <a:t>State &amp; understand the definition of the "DEFINITE </a:t>
            </a:r>
            <a:r>
              <a:rPr lang="en-US" dirty="0" smtClean="0"/>
              <a:t>INTEGRAL“</a:t>
            </a:r>
          </a:p>
          <a:p>
            <a:pPr lvl="1"/>
            <a:r>
              <a:rPr lang="en-US" dirty="0" smtClean="0"/>
              <a:t>Express </a:t>
            </a:r>
            <a:r>
              <a:rPr lang="en-US" dirty="0" smtClean="0"/>
              <a:t>the relationship between the definite integral and Riemann sums</a:t>
            </a:r>
          </a:p>
          <a:p>
            <a:pPr lvl="1"/>
            <a:r>
              <a:rPr lang="en-US" dirty="0" smtClean="0"/>
              <a:t>Estimate definite integral given various areas relative to curves</a:t>
            </a:r>
          </a:p>
          <a:p>
            <a:pPr lvl="1"/>
            <a:r>
              <a:rPr lang="en-US" dirty="0" smtClean="0"/>
              <a:t>Use Midpoint Rule to estimate definite integrals</a:t>
            </a:r>
          </a:p>
          <a:p>
            <a:pPr lvl="1"/>
            <a:r>
              <a:rPr lang="en-US" dirty="0"/>
              <a:t>Understand &amp; apply the properties of definite integrals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66664"/>
              </p:ext>
            </p:extLst>
          </p:nvPr>
        </p:nvGraphicFramePr>
        <p:xfrm>
          <a:off x="1371600" y="1668780"/>
          <a:ext cx="6324600" cy="167640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3581400"/>
                <a:gridCol w="1600200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Lesson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Topic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Reading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Areas &amp; Distances</a:t>
                      </a:r>
                      <a:endParaRPr lang="en-US" sz="2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5.1</a:t>
                      </a:r>
                      <a:endParaRPr lang="en-US" sz="2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Definite Integral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Approximate Integration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7.7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295400" y="2438400"/>
            <a:ext cx="6400800" cy="457200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12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Definite Integral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We have seen that a limit of the form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61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4302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613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033588"/>
            <a:ext cx="7532687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10" descr="picqa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190" y="3124200"/>
            <a:ext cx="6480175" cy="276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59190" y="4519613"/>
            <a:ext cx="9906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83190" y="4595813"/>
            <a:ext cx="147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Riemann Sum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  <a:endCxn id="7" idx="3"/>
          </p:cNvCxnSpPr>
          <p:nvPr/>
        </p:nvCxnSpPr>
        <p:spPr>
          <a:xfrm flipH="1">
            <a:off x="5549790" y="4780479"/>
            <a:ext cx="5334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67138" y="4659868"/>
            <a:ext cx="89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Integral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>
            <a:off x="2667000" y="4844534"/>
            <a:ext cx="554881" cy="2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2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Definite Integral</a:t>
            </a: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5410200" y="5509474"/>
            <a:ext cx="2819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/>
              <a:t>                    is the net area.</a:t>
            </a:r>
          </a:p>
        </p:txBody>
      </p:sp>
      <p:pic>
        <p:nvPicPr>
          <p:cNvPr id="1843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876800"/>
            <a:ext cx="3198813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84330" name="Picture 10" descr="picq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9" y="4191000"/>
            <a:ext cx="4243387" cy="17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809106" y="2529680"/>
            <a:ext cx="303009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ym typeface="Symbol" charset="0"/>
              </a:rPr>
              <a:t></a:t>
            </a:r>
            <a:r>
              <a:rPr lang="en-US" sz="2000" i="1" dirty="0"/>
              <a:t>f</a:t>
            </a:r>
            <a:r>
              <a:rPr lang="en-US" sz="700" i="1" dirty="0"/>
              <a:t> 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r>
              <a:rPr lang="en-US" sz="2000" dirty="0"/>
              <a:t>*) </a:t>
            </a:r>
            <a:r>
              <a:rPr lang="en-US" sz="2000" dirty="0">
                <a:sym typeface="Symbol" charset="0"/>
              </a:rPr>
              <a:t></a:t>
            </a:r>
            <a:r>
              <a:rPr lang="en-US" sz="2000" i="1" dirty="0"/>
              <a:t>x</a:t>
            </a:r>
            <a:r>
              <a:rPr lang="en-US" sz="2000" dirty="0"/>
              <a:t> is an </a:t>
            </a:r>
            <a:r>
              <a:rPr lang="en-US" sz="2000" b="1" dirty="0" err="1" smtClean="0">
                <a:solidFill>
                  <a:srgbClr val="FF0000"/>
                </a:solidFill>
              </a:rPr>
              <a:t>approx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/>
              <a:t>to</a:t>
            </a:r>
          </a:p>
          <a:p>
            <a:r>
              <a:rPr lang="en-US" sz="2000" dirty="0"/>
              <a:t>the net area.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4835525" cy="191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10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Definite Integral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To simplify the calculation of the integral we often take the sample points to be right endpoints. Then </a:t>
            </a:r>
            <a:r>
              <a:rPr lang="en-US" i="1"/>
              <a:t>     </a:t>
            </a:r>
            <a:r>
              <a:rPr lang="en-US"/>
              <a:t>= </a:t>
            </a:r>
            <a:r>
              <a:rPr lang="en-US" i="1"/>
              <a:t>x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and the definition of an integral simplifies as follows.</a:t>
            </a:r>
          </a:p>
        </p:txBody>
      </p:sp>
      <p:pic>
        <p:nvPicPr>
          <p:cNvPr id="187399" name="Picture 7" descr="Pictur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0"/>
            <a:ext cx="836295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4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438400"/>
            <a:ext cx="33813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7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Definite Integral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610600" cy="3429000"/>
          </a:xfrm>
        </p:spPr>
        <p:txBody>
          <a:bodyPr/>
          <a:lstStyle/>
          <a:p>
            <a:r>
              <a:rPr lang="en-US" sz="2000" dirty="0" smtClean="0"/>
              <a:t>A </a:t>
            </a:r>
            <a:r>
              <a:rPr lang="en-US" sz="2000" dirty="0"/>
              <a:t>definite integral can be interpreted as </a:t>
            </a:r>
            <a:r>
              <a:rPr lang="en-US" sz="2000" dirty="0" smtClean="0"/>
              <a:t>a </a:t>
            </a:r>
            <a:r>
              <a:rPr lang="en-US" sz="2000" b="1" dirty="0" smtClean="0"/>
              <a:t>net area</a:t>
            </a:r>
            <a:r>
              <a:rPr lang="en-US" sz="2000" dirty="0" smtClean="0"/>
              <a:t> or the difference </a:t>
            </a:r>
            <a:r>
              <a:rPr lang="en-US" sz="2000" dirty="0"/>
              <a:t>of </a:t>
            </a:r>
            <a:r>
              <a:rPr lang="en-US" sz="2000" dirty="0" smtClean="0"/>
              <a:t>areas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Calculate the following definite integrals: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5068989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43200" y="1676400"/>
            <a:ext cx="5257800" cy="2655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84498" y="4517825"/>
                <a:ext cx="1814792" cy="1025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498" y="4517825"/>
                <a:ext cx="1814792" cy="1025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4400" y="4495800"/>
                <a:ext cx="1837619" cy="10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495800"/>
                <a:ext cx="1837619" cy="10697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00600" y="5451335"/>
                <a:ext cx="2120581" cy="1025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</a:rPr>
                                <m:t>𝑑𝑥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451335"/>
                <a:ext cx="2120581" cy="1025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05600" y="4517825"/>
                <a:ext cx="1814792" cy="1025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𝑏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517825"/>
                <a:ext cx="1814792" cy="1025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57400" y="5451335"/>
                <a:ext cx="1843390" cy="1025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𝑏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451335"/>
                <a:ext cx="1843390" cy="1025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961319" y="4575626"/>
            <a:ext cx="1790700" cy="98989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84498" y="4495800"/>
            <a:ext cx="1790700" cy="98989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05600" y="4575626"/>
            <a:ext cx="1790700" cy="98989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10090" y="5410200"/>
            <a:ext cx="1790700" cy="98989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8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36875 -3.33333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Integrals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use </a:t>
            </a:r>
            <a:r>
              <a:rPr lang="en-US" dirty="0" smtClean="0"/>
              <a:t>these formulas </a:t>
            </a:r>
            <a:r>
              <a:rPr lang="en-US" dirty="0"/>
              <a:t>for sums of powers of positive integers.</a:t>
            </a:r>
          </a:p>
          <a:p>
            <a:endParaRPr lang="en-US" dirty="0"/>
          </a:p>
        </p:txBody>
      </p:sp>
      <p:grpSp>
        <p:nvGrpSpPr>
          <p:cNvPr id="190472" name="Group 8"/>
          <p:cNvGrpSpPr>
            <a:grpSpLocks noChangeAspect="1"/>
          </p:cNvGrpSpPr>
          <p:nvPr/>
        </p:nvGrpSpPr>
        <p:grpSpPr bwMode="auto">
          <a:xfrm>
            <a:off x="1905000" y="2819400"/>
            <a:ext cx="5008562" cy="2301875"/>
            <a:chOff x="575" y="1986"/>
            <a:chExt cx="3952" cy="1816"/>
          </a:xfrm>
        </p:grpSpPr>
        <p:pic>
          <p:nvPicPr>
            <p:cNvPr id="19047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" y="2082"/>
              <a:ext cx="351" cy="1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45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9047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" y="1986"/>
              <a:ext cx="2568" cy="1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45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56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Integrals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The remaining formulas are simple rules for working with sigma notation:</a:t>
            </a:r>
          </a:p>
        </p:txBody>
      </p:sp>
      <p:grpSp>
        <p:nvGrpSpPr>
          <p:cNvPr id="191496" name="Group 8"/>
          <p:cNvGrpSpPr>
            <a:grpSpLocks noChangeAspect="1"/>
          </p:cNvGrpSpPr>
          <p:nvPr/>
        </p:nvGrpSpPr>
        <p:grpSpPr bwMode="auto">
          <a:xfrm>
            <a:off x="1108075" y="2438400"/>
            <a:ext cx="4835525" cy="3124200"/>
            <a:chOff x="575" y="1404"/>
            <a:chExt cx="3806" cy="2459"/>
          </a:xfrm>
        </p:grpSpPr>
        <p:pic>
          <p:nvPicPr>
            <p:cNvPr id="19149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" y="1488"/>
              <a:ext cx="305" cy="2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45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9149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4" y="1404"/>
              <a:ext cx="2827" cy="2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45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55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WNAA5TKYMJS6-322-8</_dlc_DocId>
    <_dlc_DocIdUrl xmlns="e1f6cb1f-7c95-4a72-8369-b6b5464bd620">
      <Url>https://eis.usafa.edu/academics/math/DFMS_Course_Sites/Fall_2014_Courses/Math_152/_layouts/DocIdRedir.aspx?ID=WNAA5TKYMJS6-322-8</Url>
      <Description>WNAA5TKYMJS6-322-8</Description>
    </_dlc_DocIdUrl>
  </documentManagement>
</p:properties>
</file>

<file path=customXml/itemProps1.xml><?xml version="1.0" encoding="utf-8"?>
<ds:datastoreItem xmlns:ds="http://schemas.openxmlformats.org/officeDocument/2006/customXml" ds:itemID="{A18CAB0A-68C5-4617-9C59-3D814765DA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38B1B1-2435-43F5-AE31-9EBB96EB73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4E37CF-F73F-41BA-8210-795336AFAD9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2A1B9E1-222C-41F1-A966-38DEBC19E9AA}">
  <ds:schemaRefs>
    <ds:schemaRef ds:uri="http://schemas.microsoft.com/office/2006/metadata/properties"/>
    <ds:schemaRef ds:uri="http://schemas.microsoft.com/office/infopath/2007/PartnerControls"/>
    <ds:schemaRef ds:uri="e1f6cb1f-7c95-4a72-8369-b6b5464bd62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3279</TotalTime>
  <Words>778</Words>
  <Application>Microsoft Office PowerPoint</Application>
  <PresentationFormat>On-screen Show (4:3)</PresentationFormat>
  <Paragraphs>142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Summary</vt:lpstr>
      <vt:lpstr>Math 152 – Lesson 2 </vt:lpstr>
      <vt:lpstr>The Definite Integral</vt:lpstr>
      <vt:lpstr>The Definite Integral</vt:lpstr>
      <vt:lpstr>The Definite Integral</vt:lpstr>
      <vt:lpstr>Definite Integral</vt:lpstr>
      <vt:lpstr>Evaluating Integrals</vt:lpstr>
      <vt:lpstr>Evaluating Integrals</vt:lpstr>
      <vt:lpstr>Example</vt:lpstr>
      <vt:lpstr>Example Cont’d</vt:lpstr>
      <vt:lpstr>Board Work</vt:lpstr>
      <vt:lpstr>Solution 1</vt:lpstr>
      <vt:lpstr>PowerPoint Presentation</vt:lpstr>
      <vt:lpstr>PowerPoint Presentation</vt:lpstr>
      <vt:lpstr>PowerPoint Presentation</vt:lpstr>
      <vt:lpstr>Board Work</vt:lpstr>
      <vt:lpstr>Integral Properties</vt:lpstr>
      <vt:lpstr>PowerPoint Presentation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5.2 - The Definite Integral</dc:title>
  <dc:subject>Spring 2013 - M142 - Section 5.2</dc:subject>
  <dc:creator>Thomas.Fulton@usafa.edu</dc:creator>
  <cp:lastModifiedBy>Walchko Kevin J MAJ USAF USAFA CW/CWT</cp:lastModifiedBy>
  <cp:revision>145</cp:revision>
  <dcterms:created xsi:type="dcterms:W3CDTF">2012-07-23T15:58:59Z</dcterms:created>
  <dcterms:modified xsi:type="dcterms:W3CDTF">2015-01-08T23:12:48Z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c30a0256-1071-4b5b-8fb3-113e4a91b1b3</vt:lpwstr>
  </property>
</Properties>
</file>