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6"/>
  </p:notesMasterIdLst>
  <p:sldIdLst>
    <p:sldId id="305" r:id="rId6"/>
    <p:sldId id="326" r:id="rId7"/>
    <p:sldId id="324" r:id="rId8"/>
    <p:sldId id="325" r:id="rId9"/>
    <p:sldId id="327" r:id="rId10"/>
    <p:sldId id="329" r:id="rId11"/>
    <p:sldId id="315" r:id="rId12"/>
    <p:sldId id="314" r:id="rId13"/>
    <p:sldId id="320" r:id="rId14"/>
    <p:sldId id="321" r:id="rId15"/>
    <p:sldId id="322" r:id="rId16"/>
    <p:sldId id="330" r:id="rId17"/>
    <p:sldId id="313" r:id="rId18"/>
    <p:sldId id="323" r:id="rId19"/>
    <p:sldId id="309" r:id="rId20"/>
    <p:sldId id="310" r:id="rId21"/>
    <p:sldId id="311" r:id="rId22"/>
    <p:sldId id="317" r:id="rId23"/>
    <p:sldId id="318" r:id="rId24"/>
    <p:sldId id="31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5" autoAdjust="0"/>
    <p:restoredTop sz="74770" autoAdjust="0"/>
  </p:normalViewPr>
  <p:slideViewPr>
    <p:cSldViewPr>
      <p:cViewPr varScale="1">
        <p:scale>
          <a:sx n="101" d="100"/>
          <a:sy n="101" d="100"/>
        </p:scale>
        <p:origin x="-9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6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P513</a:t>
                </a:r>
              </a:p>
              <a:p>
                <a:r>
                  <a:rPr lang="en-US" dirty="0" smtClean="0"/>
                  <a:t>Approximate integration technique using 3</a:t>
                </a:r>
                <a:r>
                  <a:rPr lang="en-US" baseline="0" dirty="0" smtClean="0"/>
                  <a:t> points to define a parabola.</a:t>
                </a:r>
              </a:p>
              <a:p>
                <a:endParaRPr lang="en-US" sz="1200" b="0" i="0" baseline="0" dirty="0" smtClean="0"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𝑆𝐼𝑀𝑃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4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Which turns out to be the same 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𝑆𝐼𝑀𝑃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2</m:t>
                        </m:r>
                        <m:r>
                          <a:rPr lang="en-US" sz="12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200" i="1">
                            <a:latin typeface="Cambria Math"/>
                          </a:rPr>
                          <m:t>𝑀𝐼𝐷</m:t>
                        </m:r>
                        <m:d>
                          <m:d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r>
                          <a:rPr lang="en-US" sz="1200" i="1">
                            <a:latin typeface="Cambria Math"/>
                          </a:rPr>
                          <m:t>𝑇𝑅𝐴𝑃</m:t>
                        </m:r>
                        <m:r>
                          <a:rPr lang="en-US" sz="1200" i="1">
                            <a:latin typeface="Cambria Math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2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baseline="0" dirty="0" smtClean="0"/>
                  <a:t>, where in this case 2n = 6, so n=3 divisions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example takes the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𝑆𝐼𝑀𝑃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2</m:t>
                        </m:r>
                        <m:r>
                          <a:rPr lang="en-US" sz="12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200" i="1">
                            <a:latin typeface="Cambria Math"/>
                          </a:rPr>
                          <m:t>𝑀𝐼𝐷</m:t>
                        </m:r>
                        <m:d>
                          <m:d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r>
                          <a:rPr lang="en-US" sz="1200" i="1">
                            <a:latin typeface="Cambria Math"/>
                          </a:rPr>
                          <m:t>𝑇𝑅𝐴𝑃</m:t>
                        </m:r>
                        <m:r>
                          <a:rPr lang="en-US" sz="1200" i="1">
                            <a:latin typeface="Cambria Math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2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1200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/>
                      </a:rPr>
                      <m:t>where</m:t>
                    </m:r>
                    <m:r>
                      <a:rPr lang="en-US" sz="12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/>
                      </a:rPr>
                      <m:t>n</m:t>
                    </m:r>
                    <m:r>
                      <a:rPr lang="en-US" sz="1200" b="0" i="0" smtClean="0">
                        <a:latin typeface="Cambria Math"/>
                      </a:rPr>
                      <m:t>=3, </m:t>
                    </m:r>
                  </m:oMath>
                </a14:m>
                <a:r>
                  <a:rPr lang="en-US" baseline="0" dirty="0" smtClean="0"/>
                  <a:t>and works it backwards to arrive at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	             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𝑆𝐼𝑀𝑃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4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 smtClean="0"/>
                  <a:t>], where n = 6</a:t>
                </a:r>
                <a:endParaRPr lang="en-US" dirty="0"/>
              </a:p>
              <a:p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Don’t stress memorizing this one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P513</a:t>
                </a:r>
              </a:p>
              <a:p>
                <a:r>
                  <a:rPr lang="en-US" dirty="0" smtClean="0"/>
                  <a:t>Approximate integration technique using 3</a:t>
                </a:r>
                <a:r>
                  <a:rPr lang="en-US" baseline="0" dirty="0" smtClean="0"/>
                  <a:t> points to define a parabola.</a:t>
                </a:r>
              </a:p>
              <a:p>
                <a:pPr/>
                <a:endParaRPr lang="en-US" sz="1200" b="0" i="0" baseline="0" dirty="0" smtClean="0"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 smtClean="0">
                    <a:latin typeface="Cambria Math"/>
                  </a:rPr>
                  <a:t>𝑆𝐼𝑀𝑃</a:t>
                </a:r>
                <a:r>
                  <a:rPr lang="en-US" sz="1200" b="0" i="0" smtClean="0">
                    <a:latin typeface="Cambria Math"/>
                  </a:rPr>
                  <a:t>(𝑛)=</a:t>
                </a:r>
                <a:r>
                  <a:rPr lang="en-US" baseline="0" dirty="0" smtClean="0"/>
                  <a:t> </a:t>
                </a:r>
                <a:r>
                  <a:rPr lang="en-US" sz="1600" i="0">
                    <a:latin typeface="Cambria Math"/>
                    <a:ea typeface="Cambria Math"/>
                  </a:rPr>
                  <a:t>∆𝑥</a:t>
                </a:r>
                <a:r>
                  <a:rPr lang="en-US" sz="1600" b="0" i="0" smtClean="0">
                    <a:latin typeface="Cambria Math"/>
                    <a:ea typeface="Cambria Math"/>
                  </a:rPr>
                  <a:t>/</a:t>
                </a:r>
                <a:r>
                  <a:rPr lang="en-US" sz="1600" b="0" i="0" smtClean="0">
                    <a:latin typeface="Cambria Math"/>
                  </a:rPr>
                  <a:t>3</a:t>
                </a:r>
                <a:r>
                  <a:rPr lang="en-US" dirty="0" smtClean="0"/>
                  <a:t>[</a:t>
                </a:r>
                <a:r>
                  <a:rPr lang="en-US" i="0">
                    <a:latin typeface="Cambria Math"/>
                  </a:rPr>
                  <a:t>𝑃_0</a:t>
                </a:r>
                <a:r>
                  <a:rPr lang="en-US" dirty="0" smtClean="0"/>
                  <a:t>+</a:t>
                </a:r>
                <a:r>
                  <a:rPr lang="en-US" i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 4</a:t>
                </a:r>
                <a:r>
                  <a:rPr lang="en-US" i="0">
                    <a:latin typeface="Cambria Math"/>
                  </a:rPr>
                  <a:t>𝑃〗_</a:t>
                </a:r>
                <a:r>
                  <a:rPr lang="en-US" b="0" i="0" smtClean="0">
                    <a:latin typeface="Cambria Math"/>
                  </a:rPr>
                  <a:t>1</a:t>
                </a:r>
                <a:r>
                  <a:rPr lang="en-US" i="0">
                    <a:latin typeface="Cambria Math"/>
                  </a:rPr>
                  <a:t>+〖2𝑃〗_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dirty="0" smtClean="0"/>
                  <a:t> + </a:t>
                </a:r>
                <a:r>
                  <a:rPr lang="en-US" i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4</a:t>
                </a:r>
                <a:r>
                  <a:rPr lang="en-US" i="0">
                    <a:latin typeface="Cambria Math"/>
                  </a:rPr>
                  <a:t>𝑃〗_</a:t>
                </a:r>
                <a:r>
                  <a:rPr lang="en-US" b="0" i="0" smtClean="0">
                    <a:latin typeface="Cambria Math"/>
                  </a:rPr>
                  <a:t>3</a:t>
                </a:r>
                <a:r>
                  <a:rPr lang="en-US" i="0">
                    <a:latin typeface="Cambria Math"/>
                  </a:rPr>
                  <a:t>+〖2𝑃〗_4</a:t>
                </a:r>
                <a:r>
                  <a:rPr lang="en-US" dirty="0" smtClean="0"/>
                  <a:t> + </a:t>
                </a:r>
                <a:r>
                  <a:rPr lang="en-US" i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4</a:t>
                </a:r>
                <a:r>
                  <a:rPr lang="en-US" i="0">
                    <a:latin typeface="Cambria Math"/>
                  </a:rPr>
                  <a:t>𝑃〗_</a:t>
                </a:r>
                <a:r>
                  <a:rPr lang="en-US" b="0" i="0" smtClean="0">
                    <a:latin typeface="Cambria Math"/>
                  </a:rPr>
                  <a:t>5</a:t>
                </a:r>
                <a:r>
                  <a:rPr lang="en-US" i="0">
                    <a:latin typeface="Cambria Math"/>
                  </a:rPr>
                  <a:t>+𝑃_</a:t>
                </a:r>
                <a:r>
                  <a:rPr lang="en-US" b="0" i="0" smtClean="0">
                    <a:latin typeface="Cambria Math"/>
                  </a:rPr>
                  <a:t>6</a:t>
                </a:r>
                <a:r>
                  <a:rPr lang="en-US" dirty="0" smtClean="0"/>
                  <a:t>]</a:t>
                </a:r>
                <a:endParaRPr lang="en-US" dirty="0"/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Which turns out to be the same as </a:t>
                </a:r>
                <a:r>
                  <a:rPr lang="en-US" sz="1200" b="0" i="0" smtClean="0">
                    <a:latin typeface="Cambria Math"/>
                  </a:rPr>
                  <a:t>𝑆𝐼𝑀𝑃</a:t>
                </a:r>
                <a:r>
                  <a:rPr lang="en-US" sz="1200" b="0" i="0" smtClean="0">
                    <a:latin typeface="Cambria Math"/>
                  </a:rPr>
                  <a:t>(2𝑛)=(</a:t>
                </a:r>
                <a:r>
                  <a:rPr lang="en-US" sz="1200" i="0">
                    <a:latin typeface="Cambria Math"/>
                  </a:rPr>
                  <a:t>2</a:t>
                </a:r>
                <a:r>
                  <a:rPr lang="en-US" sz="1200" i="0" smtClean="0">
                    <a:latin typeface="Cambria Math"/>
                    <a:ea typeface="Cambria Math"/>
                  </a:rPr>
                  <a:t>∙</a:t>
                </a:r>
                <a:r>
                  <a:rPr lang="en-US" sz="1200" i="0">
                    <a:latin typeface="Cambria Math"/>
                  </a:rPr>
                  <a:t>𝑀𝐼𝐷(𝑛)+𝑇𝑅𝐴𝑃(</a:t>
                </a:r>
                <a:r>
                  <a:rPr lang="en-US" sz="1200" b="0" i="0" smtClean="0">
                    <a:latin typeface="Cambria Math"/>
                  </a:rPr>
                  <a:t>𝑛</a:t>
                </a:r>
                <a:r>
                  <a:rPr lang="en-US" sz="1200" i="0">
                    <a:latin typeface="Cambria Math"/>
                  </a:rPr>
                  <a:t>)</a:t>
                </a:r>
                <a:r>
                  <a:rPr lang="en-US" sz="1200" b="0" i="0" smtClean="0">
                    <a:latin typeface="Cambria Math"/>
                  </a:rPr>
                  <a:t>)/3</a:t>
                </a:r>
                <a:r>
                  <a:rPr lang="en-US" baseline="0" dirty="0" smtClean="0"/>
                  <a:t>, where in this case 2n = 6, so n=3 divisions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This example takes the </a:t>
                </a:r>
                <a:r>
                  <a:rPr lang="en-US" sz="1200" b="0" i="0" smtClean="0">
                    <a:latin typeface="Cambria Math"/>
                  </a:rPr>
                  <a:t>𝑆𝐼𝑀𝑃</a:t>
                </a:r>
                <a:r>
                  <a:rPr lang="en-US" sz="1200" b="0" i="0" smtClean="0">
                    <a:latin typeface="Cambria Math"/>
                  </a:rPr>
                  <a:t>(2𝑛)=(</a:t>
                </a:r>
                <a:r>
                  <a:rPr lang="en-US" sz="1200" i="0">
                    <a:latin typeface="Cambria Math"/>
                  </a:rPr>
                  <a:t>2</a:t>
                </a:r>
                <a:r>
                  <a:rPr lang="en-US" sz="1200" i="0" smtClean="0">
                    <a:latin typeface="Cambria Math"/>
                    <a:ea typeface="Cambria Math"/>
                  </a:rPr>
                  <a:t>∙</a:t>
                </a:r>
                <a:r>
                  <a:rPr lang="en-US" sz="1200" i="0">
                    <a:latin typeface="Cambria Math"/>
                  </a:rPr>
                  <a:t>𝑀𝐼𝐷(𝑛)+𝑇𝑅𝐴𝑃(</a:t>
                </a:r>
                <a:r>
                  <a:rPr lang="en-US" sz="1200" b="0" i="0" smtClean="0">
                    <a:latin typeface="Cambria Math"/>
                  </a:rPr>
                  <a:t>𝑛</a:t>
                </a:r>
                <a:r>
                  <a:rPr lang="en-US" sz="1200" i="0">
                    <a:latin typeface="Cambria Math"/>
                  </a:rPr>
                  <a:t>)</a:t>
                </a:r>
                <a:r>
                  <a:rPr lang="en-US" sz="1200" b="0" i="0" smtClean="0">
                    <a:latin typeface="Cambria Math"/>
                  </a:rPr>
                  <a:t>)/3</a:t>
                </a:r>
                <a:r>
                  <a:rPr lang="en-US" sz="1200" b="0" i="0" smtClean="0">
                    <a:latin typeface="Cambria Math"/>
                  </a:rPr>
                  <a:t>, where n=3, </a:t>
                </a:r>
                <a:r>
                  <a:rPr lang="en-US" baseline="0" dirty="0" smtClean="0"/>
                  <a:t>and works it backwards to arrive at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	               </a:t>
                </a:r>
                <a:r>
                  <a:rPr lang="en-US" sz="1200" b="0" i="0" smtClean="0">
                    <a:latin typeface="Cambria Math"/>
                  </a:rPr>
                  <a:t>𝑆𝐼𝑀𝑃</a:t>
                </a:r>
                <a:r>
                  <a:rPr lang="en-US" sz="1200" b="0" i="0" smtClean="0">
                    <a:latin typeface="Cambria Math"/>
                  </a:rPr>
                  <a:t>(𝑛)=</a:t>
                </a:r>
                <a:r>
                  <a:rPr lang="en-US" baseline="0" dirty="0" smtClean="0"/>
                  <a:t> </a:t>
                </a:r>
                <a:r>
                  <a:rPr lang="en-US" sz="1600" i="0">
                    <a:latin typeface="Cambria Math"/>
                    <a:ea typeface="Cambria Math"/>
                  </a:rPr>
                  <a:t>∆𝑥</a:t>
                </a:r>
                <a:r>
                  <a:rPr lang="en-US" sz="1600" b="0" i="0" smtClean="0">
                    <a:latin typeface="Cambria Math"/>
                    <a:ea typeface="Cambria Math"/>
                  </a:rPr>
                  <a:t>/</a:t>
                </a:r>
                <a:r>
                  <a:rPr lang="en-US" sz="1600" b="0" i="0" smtClean="0">
                    <a:latin typeface="Cambria Math"/>
                  </a:rPr>
                  <a:t>3</a:t>
                </a:r>
                <a:r>
                  <a:rPr lang="en-US" dirty="0" smtClean="0"/>
                  <a:t>[</a:t>
                </a:r>
                <a:r>
                  <a:rPr lang="en-US" i="0">
                    <a:latin typeface="Cambria Math"/>
                  </a:rPr>
                  <a:t>𝑃_0</a:t>
                </a:r>
                <a:r>
                  <a:rPr lang="en-US" dirty="0" smtClean="0"/>
                  <a:t>+</a:t>
                </a:r>
                <a:r>
                  <a:rPr lang="en-US" i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 4</a:t>
                </a:r>
                <a:r>
                  <a:rPr lang="en-US" i="0">
                    <a:latin typeface="Cambria Math"/>
                  </a:rPr>
                  <a:t>𝑃〗_</a:t>
                </a:r>
                <a:r>
                  <a:rPr lang="en-US" b="0" i="0" smtClean="0">
                    <a:latin typeface="Cambria Math"/>
                  </a:rPr>
                  <a:t>1</a:t>
                </a:r>
                <a:r>
                  <a:rPr lang="en-US" i="0">
                    <a:latin typeface="Cambria Math"/>
                  </a:rPr>
                  <a:t>+〖2𝑃〗_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dirty="0" smtClean="0"/>
                  <a:t> + </a:t>
                </a:r>
                <a:r>
                  <a:rPr lang="en-US" i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4</a:t>
                </a:r>
                <a:r>
                  <a:rPr lang="en-US" i="0">
                    <a:latin typeface="Cambria Math"/>
                  </a:rPr>
                  <a:t>𝑃〗_</a:t>
                </a:r>
                <a:r>
                  <a:rPr lang="en-US" b="0" i="0" smtClean="0">
                    <a:latin typeface="Cambria Math"/>
                  </a:rPr>
                  <a:t>3</a:t>
                </a:r>
                <a:r>
                  <a:rPr lang="en-US" i="0">
                    <a:latin typeface="Cambria Math"/>
                  </a:rPr>
                  <a:t>+〖2𝑃〗_4</a:t>
                </a:r>
                <a:r>
                  <a:rPr lang="en-US" dirty="0" smtClean="0"/>
                  <a:t> + </a:t>
                </a:r>
                <a:r>
                  <a:rPr lang="en-US" i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4</a:t>
                </a:r>
                <a:r>
                  <a:rPr lang="en-US" i="0">
                    <a:latin typeface="Cambria Math"/>
                  </a:rPr>
                  <a:t>𝑃〗_</a:t>
                </a:r>
                <a:r>
                  <a:rPr lang="en-US" b="0" i="0" smtClean="0">
                    <a:latin typeface="Cambria Math"/>
                  </a:rPr>
                  <a:t>5</a:t>
                </a:r>
                <a:r>
                  <a:rPr lang="en-US" i="0">
                    <a:latin typeface="Cambria Math"/>
                  </a:rPr>
                  <a:t>+𝑃_</a:t>
                </a:r>
                <a:r>
                  <a:rPr lang="en-US" b="0" i="0" smtClean="0">
                    <a:latin typeface="Cambria Math"/>
                  </a:rPr>
                  <a:t>6</a:t>
                </a:r>
                <a:r>
                  <a:rPr lang="en-US" dirty="0" smtClean="0"/>
                  <a:t>]</a:t>
                </a:r>
                <a:r>
                  <a:rPr lang="en-US" dirty="0" smtClean="0"/>
                  <a:t>, where n = 6</a:t>
                </a:r>
                <a:endParaRPr lang="en-US" dirty="0"/>
              </a:p>
              <a:p>
                <a:pPr/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Don’t stress memorizing this one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7.7#2…f(x) is concave</a:t>
            </a:r>
            <a:r>
              <a:rPr lang="en-US" baseline="0" dirty="0" smtClean="0"/>
              <a:t> UP…R&lt;M&lt;exact&lt;trap&lt;L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2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4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read 510 for midpoint bound</a:t>
            </a:r>
          </a:p>
          <a:p>
            <a:endParaRPr lang="en-US" dirty="0" smtClean="0"/>
          </a:p>
          <a:p>
            <a:r>
              <a:rPr lang="en-US" dirty="0" smtClean="0"/>
              <a:t>No reason to calculate</a:t>
            </a:r>
            <a:r>
              <a:rPr lang="en-US" baseline="0" dirty="0" smtClean="0"/>
              <a:t> an estimate if you have the actual, but if you know the acceptable error, then you know the required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2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L’Hopital’s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47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We can make several observations from Riemann</a:t>
            </a:r>
            <a:r>
              <a:rPr lang="en-US" baseline="0" dirty="0" smtClean="0"/>
              <a:t> Sum approximations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</a:pPr>
            <a:endParaRPr lang="en-US" sz="1050" dirty="0" smtClean="0"/>
          </a:p>
          <a:p>
            <a:r>
              <a:rPr lang="en-US" b="1" dirty="0" smtClean="0"/>
              <a:t>1.</a:t>
            </a:r>
            <a:r>
              <a:rPr lang="en-US" dirty="0" smtClean="0"/>
              <a:t>  In all of the methods we get more accurate approximations when we increase the value of </a:t>
            </a:r>
            <a:r>
              <a:rPr lang="en-US" i="1" dirty="0" smtClean="0"/>
              <a:t>n</a:t>
            </a:r>
            <a:r>
              <a:rPr lang="en-US" dirty="0" smtClean="0"/>
              <a:t>. (But very large values of </a:t>
            </a:r>
            <a:r>
              <a:rPr lang="en-US" i="1" dirty="0" smtClean="0"/>
              <a:t>n</a:t>
            </a:r>
            <a:r>
              <a:rPr lang="en-US" dirty="0" smtClean="0"/>
              <a:t> result in so many arithmetic operations that we have to beware of accumulated round-off error.)</a:t>
            </a:r>
          </a:p>
          <a:p>
            <a:pPr>
              <a:lnSpc>
                <a:spcPct val="120000"/>
              </a:lnSpc>
            </a:pPr>
            <a:endParaRPr lang="en-US" sz="1050" dirty="0" smtClean="0"/>
          </a:p>
          <a:p>
            <a:r>
              <a:rPr lang="en-US" b="1" dirty="0" smtClean="0"/>
              <a:t>2.  </a:t>
            </a:r>
            <a:r>
              <a:rPr lang="en-US" dirty="0" smtClean="0"/>
              <a:t>The errors in the left and right endpoint approximations are opposite in sign and appear to decrease by a factor of about 2 when we double the value of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3. </a:t>
            </a:r>
            <a:r>
              <a:rPr lang="en-US" dirty="0" smtClean="0"/>
              <a:t>The Trapezoidal and Midpoint Rules are much more accurate than the endpoint approximations.</a:t>
            </a:r>
          </a:p>
          <a:p>
            <a:endParaRPr lang="en-US" b="1" dirty="0" smtClean="0"/>
          </a:p>
          <a:p>
            <a:r>
              <a:rPr lang="en-US" b="1" dirty="0" smtClean="0"/>
              <a:t>4. </a:t>
            </a:r>
            <a:r>
              <a:rPr lang="en-US" dirty="0" smtClean="0"/>
              <a:t>The errors in the Trapezoidal and Midpoint Rules are opposite in sign and appear to decrease by a factor of about 4 when we double the value of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5. </a:t>
            </a:r>
            <a:r>
              <a:rPr lang="en-US" dirty="0" smtClean="0"/>
              <a:t>The size of the error in the Midpoint Rule is about half the size of the error in the Trapezoidal Rule.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3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We can make several observations from Riemann</a:t>
            </a:r>
            <a:r>
              <a:rPr lang="en-US" baseline="0" dirty="0" smtClean="0"/>
              <a:t> Sum approximations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</a:pPr>
            <a:endParaRPr lang="en-US" sz="1050" dirty="0" smtClean="0"/>
          </a:p>
          <a:p>
            <a:r>
              <a:rPr lang="en-US" b="1" dirty="0" smtClean="0"/>
              <a:t>1.</a:t>
            </a:r>
            <a:r>
              <a:rPr lang="en-US" dirty="0" smtClean="0"/>
              <a:t>  In all of the methods we get more accurate approximations when we increase the value of </a:t>
            </a:r>
            <a:r>
              <a:rPr lang="en-US" i="1" dirty="0" smtClean="0"/>
              <a:t>n</a:t>
            </a:r>
            <a:r>
              <a:rPr lang="en-US" dirty="0" smtClean="0"/>
              <a:t>. (But very large values of </a:t>
            </a:r>
            <a:r>
              <a:rPr lang="en-US" i="1" dirty="0" smtClean="0"/>
              <a:t>n</a:t>
            </a:r>
            <a:r>
              <a:rPr lang="en-US" dirty="0" smtClean="0"/>
              <a:t> result in so many arithmetic operations that we have to beware of accumulated round-off error.)</a:t>
            </a:r>
          </a:p>
          <a:p>
            <a:pPr>
              <a:lnSpc>
                <a:spcPct val="120000"/>
              </a:lnSpc>
            </a:pPr>
            <a:endParaRPr lang="en-US" sz="1050" dirty="0" smtClean="0"/>
          </a:p>
          <a:p>
            <a:r>
              <a:rPr lang="en-US" b="1" dirty="0" smtClean="0"/>
              <a:t>2.  </a:t>
            </a:r>
            <a:r>
              <a:rPr lang="en-US" dirty="0" smtClean="0"/>
              <a:t>The errors in the left and right endpoint approximations are opposite in sign and appear to decrease by a factor of about 2 when we double the value of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3. </a:t>
            </a:r>
            <a:r>
              <a:rPr lang="en-US" dirty="0" smtClean="0"/>
              <a:t>The Trapezoidal and Midpoint Rules are much more accurate than the endpoint approximations.</a:t>
            </a:r>
          </a:p>
          <a:p>
            <a:endParaRPr lang="en-US" b="1" dirty="0" smtClean="0"/>
          </a:p>
          <a:p>
            <a:r>
              <a:rPr lang="en-US" b="1" dirty="0" smtClean="0"/>
              <a:t>4. </a:t>
            </a:r>
            <a:r>
              <a:rPr lang="en-US" dirty="0" smtClean="0"/>
              <a:t>The errors in the Trapezoidal and Midpoint Rules are opposite in sign and appear to decrease by a factor of about 4 when we double the value of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5. </a:t>
            </a:r>
            <a:r>
              <a:rPr lang="en-US" dirty="0" smtClean="0"/>
              <a:t>The size of the error in the Midpoint Rule is about half the size of the error in the Trapezoidal Rule.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3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</a:t>
            </a:r>
            <a:r>
              <a:rPr lang="en-US" baseline="0" dirty="0" smtClean="0"/>
              <a:t> answer: </a:t>
            </a:r>
            <a:r>
              <a:rPr lang="en-US" baseline="0" dirty="0" err="1" smtClean="0"/>
              <a:t>approx</a:t>
            </a:r>
            <a:r>
              <a:rPr lang="en-US" baseline="0" dirty="0" smtClean="0"/>
              <a:t> 84</a:t>
            </a:r>
          </a:p>
          <a:p>
            <a:r>
              <a:rPr lang="en-US" baseline="0" dirty="0" smtClean="0"/>
              <a:t>S-8 uses the column formula on page 513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1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02425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 userDrawn="1"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.png"/><Relationship Id="rId3" Type="http://schemas.openxmlformats.org/officeDocument/2006/relationships/image" Target="../media/image30.jpeg"/><Relationship Id="rId7" Type="http://schemas.openxmlformats.org/officeDocument/2006/relationships/image" Target="../media/image26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5" Type="http://schemas.openxmlformats.org/officeDocument/2006/relationships/image" Target="../media/image34.png"/><Relationship Id="rId10" Type="http://schemas.openxmlformats.org/officeDocument/2006/relationships/image" Target="../media/image29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0.png"/><Relationship Id="rId3" Type="http://schemas.openxmlformats.org/officeDocument/2006/relationships/image" Target="../media/image23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101.png"/><Relationship Id="rId5" Type="http://schemas.openxmlformats.org/officeDocument/2006/relationships/image" Target="../media/image410.png"/><Relationship Id="rId10" Type="http://schemas.openxmlformats.org/officeDocument/2006/relationships/image" Target="../media/image91.png"/><Relationship Id="rId4" Type="http://schemas.openxmlformats.org/officeDocument/2006/relationships/image" Target="../media/image37.png"/><Relationship Id="rId9" Type="http://schemas.openxmlformats.org/officeDocument/2006/relationships/image" Target="../media/image82.png"/><Relationship Id="rId1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9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26.png"/><Relationship Id="rId4" Type="http://schemas.openxmlformats.org/officeDocument/2006/relationships/image" Target="../media/image40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5.png"/><Relationship Id="rId7" Type="http://schemas.openxmlformats.org/officeDocument/2006/relationships/image" Target="../media/image2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5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1.jpe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10" Type="http://schemas.openxmlformats.org/officeDocument/2006/relationships/image" Target="../media/image21.png"/><Relationship Id="rId4" Type="http://schemas.openxmlformats.org/officeDocument/2006/relationships/image" Target="../media/image28.png"/><Relationship Id="rId9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</a:t>
            </a:r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Lesson </a:t>
            </a:r>
            <a:r>
              <a:rPr lang="en-US" dirty="0">
                <a:solidFill>
                  <a:srgbClr val="003399"/>
                </a:solidFill>
                <a:latin typeface="Verdana" pitchFamily="34" charset="0"/>
              </a:rPr>
              <a:t>3</a:t>
            </a:r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Objectives:</a:t>
            </a:r>
          </a:p>
          <a:p>
            <a:r>
              <a:rPr lang="en-US" sz="2400" dirty="0" smtClean="0"/>
              <a:t>Use </a:t>
            </a:r>
            <a:r>
              <a:rPr lang="en-US" sz="2400" b="1" dirty="0"/>
              <a:t>SIMPSON'S RULE </a:t>
            </a:r>
            <a:r>
              <a:rPr lang="en-US" sz="2400" dirty="0"/>
              <a:t>to estimate definite </a:t>
            </a:r>
            <a:r>
              <a:rPr lang="en-US" sz="2400" dirty="0" smtClean="0"/>
              <a:t>integrals</a:t>
            </a:r>
            <a:endParaRPr lang="en-US" sz="2400" dirty="0"/>
          </a:p>
          <a:p>
            <a:r>
              <a:rPr lang="en-US" sz="2400" dirty="0"/>
              <a:t>Know whether RHS/LHS/Trap/MP will be an over or under estimate based on slope and </a:t>
            </a:r>
            <a:r>
              <a:rPr lang="en-US" sz="2400" dirty="0" smtClean="0"/>
              <a:t>concavity</a:t>
            </a:r>
            <a:endParaRPr lang="en-US" sz="2400" dirty="0"/>
          </a:p>
          <a:p>
            <a:r>
              <a:rPr lang="en-US" sz="2400" dirty="0"/>
              <a:t>Use the Trapezoid Rule to estimate definite </a:t>
            </a:r>
            <a:r>
              <a:rPr lang="en-US" sz="2400" dirty="0" smtClean="0"/>
              <a:t>integrals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59301"/>
              </p:ext>
            </p:extLst>
          </p:nvPr>
        </p:nvGraphicFramePr>
        <p:xfrm>
          <a:off x="1066800" y="1668780"/>
          <a:ext cx="6858000" cy="1676400"/>
        </p:xfrm>
        <a:graphic>
          <a:graphicData uri="http://schemas.openxmlformats.org/drawingml/2006/table">
            <a:tbl>
              <a:tblPr firstRow="1" bandRow="1"/>
              <a:tblGrid>
                <a:gridCol w="990600"/>
                <a:gridCol w="4495800"/>
                <a:gridCol w="13716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/>
                        <a:t>Lesson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/>
                        <a:t>Topic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/>
                        <a:t>Reading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Definite Integral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Approximate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Integration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Antiderivatives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4.9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990600" y="2514600"/>
            <a:ext cx="6934200" cy="443818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8" y="2576513"/>
            <a:ext cx="2003606" cy="197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r>
                  <a:rPr lang="en-US" sz="2400" dirty="0" smtClean="0"/>
                  <a:t>Using the figure, order the following approximations to the integral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 smtClean="0"/>
                  <a:t> and its exact value from smallest to largest: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</m:t>
                    </m:r>
                    <m:r>
                      <a:rPr lang="en-US" sz="2000" b="0" i="1" smtClean="0">
                        <a:latin typeface="Cambria Math"/>
                      </a:rPr>
                      <m:t>𝐸𝐹𝑇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𝑅𝐼𝐺𝐻𝑇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𝑀𝐼𝐷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𝑇𝑅𝐴𝑃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𝐸𝑥𝑎𝑐𝑡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𝑣𝑎𝑙𝑢𝑒</m:t>
                    </m:r>
                    <m:r>
                      <a:rPr lang="en-US" sz="20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4"/>
                <a:stretch>
                  <a:fillRect l="-963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3516631"/>
            <a:ext cx="914400" cy="97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91124" y="3723948"/>
            <a:ext cx="182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  </a:t>
            </a:r>
            <a:r>
              <a:rPr lang="en-US" sz="1200" dirty="0" smtClean="0"/>
              <a:t>Concave Down</a:t>
            </a:r>
          </a:p>
          <a:p>
            <a:pPr algn="ctr"/>
            <a:r>
              <a:rPr lang="en-US" sz="1200" dirty="0" smtClean="0"/>
              <a:t>Midpoint </a:t>
            </a:r>
            <a:r>
              <a:rPr lang="en-US" sz="1200" b="1" i="1" u="sng" dirty="0" smtClean="0"/>
              <a:t>Over</a:t>
            </a:r>
            <a:r>
              <a:rPr lang="en-US" sz="1200" dirty="0" smtClean="0"/>
              <a:t>estimates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838200" y="2714625"/>
            <a:ext cx="647699" cy="1438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95425" y="2952751"/>
            <a:ext cx="647700" cy="12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57599" y="4945381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34048" y="493585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LHS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198" y="2952751"/>
            <a:ext cx="647701" cy="1211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95423" y="4128000"/>
            <a:ext cx="647701" cy="4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19250" y="4901805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HS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14897" y="5328287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57600" y="2909292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f  </a:t>
            </a:r>
            <a:r>
              <a:rPr lang="en-US" sz="1100" dirty="0" smtClean="0"/>
              <a:t>Concave Down</a:t>
            </a:r>
          </a:p>
          <a:p>
            <a:pPr algn="ctr"/>
            <a:r>
              <a:rPr lang="en-US" sz="1100" dirty="0" smtClean="0"/>
              <a:t>Trapezoid </a:t>
            </a:r>
            <a:r>
              <a:rPr lang="en-US" sz="1100" b="1" i="1" u="sng" dirty="0" smtClean="0"/>
              <a:t>Under</a:t>
            </a:r>
            <a:r>
              <a:rPr lang="en-US" sz="1100" dirty="0" smtClean="0"/>
              <a:t>estimates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2590797" y="5404487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TRAP</a:t>
            </a:r>
            <a:endParaRPr 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"/>
          <a:stretch/>
        </p:blipFill>
        <p:spPr bwMode="auto">
          <a:xfrm>
            <a:off x="3121077" y="2707629"/>
            <a:ext cx="1073045" cy="105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750921" y="6019800"/>
            <a:ext cx="43502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14798" y="5512953"/>
            <a:ext cx="0" cy="8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09261" y="606373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 </a:t>
            </a:r>
            <a:r>
              <a:rPr lang="en-US" dirty="0" err="1" smtClean="0"/>
              <a:t>Est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66133" y="6056722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</a:t>
            </a:r>
            <a:r>
              <a:rPr lang="en-US" dirty="0" err="1" smtClean="0"/>
              <a:t>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4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7" grpId="0" animBg="1"/>
      <p:bldP spid="18" grpId="0"/>
      <p:bldP spid="19" grpId="0"/>
      <p:bldP spid="8" grpId="0" animBg="1"/>
      <p:bldP spid="16" grpId="0" animBg="1"/>
      <p:bldP spid="20" grpId="0"/>
      <p:bldP spid="21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t="24606" r="38929" b="6569"/>
          <a:stretch/>
        </p:blipFill>
        <p:spPr bwMode="auto">
          <a:xfrm>
            <a:off x="319951" y="1346392"/>
            <a:ext cx="5355771" cy="498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2667000" y="5715000"/>
            <a:ext cx="304800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24200" y="5715000"/>
            <a:ext cx="304800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86200" y="5715000"/>
            <a:ext cx="304800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00600" y="5715000"/>
            <a:ext cx="304800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334000" y="5715000"/>
            <a:ext cx="304800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6172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 +  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28657" y="61722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             -             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28857" y="61838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      +          )</a:t>
            </a:r>
            <a:endParaRPr lang="en-US" dirty="0"/>
          </a:p>
        </p:txBody>
      </p:sp>
      <p:sp>
        <p:nvSpPr>
          <p:cNvPr id="13" name="Arc 12"/>
          <p:cNvSpPr/>
          <p:nvPr/>
        </p:nvSpPr>
        <p:spPr>
          <a:xfrm rot="5918298">
            <a:off x="2162197" y="4376319"/>
            <a:ext cx="1027303" cy="838200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6714557">
            <a:off x="3959260" y="3380125"/>
            <a:ext cx="1678493" cy="3450062"/>
          </a:xfrm>
          <a:prstGeom prst="arc">
            <a:avLst>
              <a:gd name="adj1" fmla="val 16152962"/>
              <a:gd name="adj2" fmla="val 2065475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5690449">
            <a:off x="4269669" y="3133447"/>
            <a:ext cx="971763" cy="120378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289" y="1378801"/>
            <a:ext cx="2848466" cy="46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22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3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Bounds</a:t>
            </a:r>
            <a:endParaRPr lang="en-US"/>
          </a:p>
        </p:txBody>
      </p:sp>
      <p:pic>
        <p:nvPicPr>
          <p:cNvPr id="4" name="Picture 4" descr="07p508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60" b="3125"/>
          <a:stretch/>
        </p:blipFill>
        <p:spPr bwMode="auto">
          <a:xfrm>
            <a:off x="6477000" y="3200400"/>
            <a:ext cx="2667000" cy="268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07p508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75" b="38068"/>
          <a:stretch/>
        </p:blipFill>
        <p:spPr bwMode="auto">
          <a:xfrm>
            <a:off x="76200" y="3048000"/>
            <a:ext cx="2783715" cy="28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93528" y="1307068"/>
                <a:ext cx="3835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𝐸𝑟𝑟𝑜𝑟</m:t>
                      </m:r>
                      <m:r>
                        <a:rPr lang="en-US" i="1" smtClean="0">
                          <a:latin typeface="Cambria Math"/>
                        </a:rPr>
                        <m:t> = </m:t>
                      </m:r>
                      <m:r>
                        <a:rPr lang="en-US" i="1" smtClean="0">
                          <a:latin typeface="Cambria Math"/>
                        </a:rPr>
                        <m:t>𝐴𝑐𝑡𝑢𝑎𝑙</m:t>
                      </m:r>
                      <m:r>
                        <a:rPr lang="en-US" i="1" smtClean="0">
                          <a:latin typeface="Cambria Math"/>
                        </a:rPr>
                        <m:t> – </m:t>
                      </m:r>
                      <m:r>
                        <a:rPr lang="en-US" i="1" smtClean="0">
                          <a:latin typeface="Cambria Math"/>
                        </a:rPr>
                        <m:t>𝐸𝑠𝑡𝑖𝑚𝑎𝑡𝑒</m:t>
                      </m:r>
                    </m:oMath>
                  </m:oMathPara>
                </a14:m>
                <a:endParaRPr lang="en-US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28" y="1307068"/>
                <a:ext cx="383587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05200" y="1668806"/>
                <a:ext cx="1234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en-US" b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668806"/>
                <a:ext cx="12346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55072" y="1668806"/>
                <a:ext cx="1421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′′(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072" y="1668806"/>
                <a:ext cx="142192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99986" y="2057400"/>
                <a:ext cx="1952201" cy="664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986" y="2057400"/>
                <a:ext cx="1952201" cy="6649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0872" y="1668806"/>
                <a:ext cx="529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/>
                        </a:rPr>
                        <m:t>𝐼𝑓</m:t>
                      </m:r>
                      <m:r>
                        <a:rPr lang="en-US" b="0" i="1" u="sng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u="sng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72" y="1668806"/>
                <a:ext cx="52931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00872" y="2205229"/>
                <a:ext cx="815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/>
                        </a:rPr>
                        <m:t>𝑇h𝑒𝑛</m:t>
                      </m:r>
                      <m:r>
                        <a:rPr lang="en-US" b="0" i="1" u="sng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u="sng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72" y="2205229"/>
                <a:ext cx="81541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900872" y="1668806"/>
            <a:ext cx="3652328" cy="10535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43200" y="4267200"/>
                <a:ext cx="1325684" cy="1593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b="0" i="1" smtClean="0">
                    <a:latin typeface="Cambria Math"/>
                  </a:rPr>
                  <a:t> </a:t>
                </a:r>
              </a:p>
              <a:p>
                <a:endParaRPr lang="en-US" b="0" i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b="0" i="1" smtClean="0">
                    <a:latin typeface="Cambria Math"/>
                  </a:rPr>
                  <a:t> </a:t>
                </a:r>
              </a:p>
              <a:p>
                <a:endParaRPr lang="en-US" b="0" i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267200"/>
                <a:ext cx="1325684" cy="1593513"/>
              </a:xfrm>
              <a:prstGeom prst="rect">
                <a:avLst/>
              </a:prstGeom>
              <a:blipFill rotWithShape="1">
                <a:blip r:embed="rId10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62233" y="3570766"/>
                <a:ext cx="1100237" cy="620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33" y="3570766"/>
                <a:ext cx="1100237" cy="62023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91070" y="3570765"/>
                <a:ext cx="1092414" cy="620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070" y="3570765"/>
                <a:ext cx="1092414" cy="62023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95096" y="4375746"/>
                <a:ext cx="1904046" cy="697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(2−1)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(5)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4375746"/>
                <a:ext cx="1904046" cy="69730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95096" y="5254604"/>
                <a:ext cx="1328633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150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5254604"/>
                <a:ext cx="1328633" cy="6127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28406" y="3655532"/>
                <a:ext cx="437427" cy="450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i="1" smtClean="0">
                              <a:latin typeface="Cambria Math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406" y="3655532"/>
                <a:ext cx="437427" cy="450701"/>
              </a:xfrm>
              <a:prstGeom prst="rect">
                <a:avLst/>
              </a:prstGeom>
              <a:blipFill rotWithShape="1">
                <a:blip r:embed="rId15"/>
                <a:stretch>
                  <a:fillRect l="-27778" t="-37838" r="-43056" b="-5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16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35026"/>
              </p:ext>
            </p:extLst>
          </p:nvPr>
        </p:nvGraphicFramePr>
        <p:xfrm>
          <a:off x="407972" y="1310640"/>
          <a:ext cx="8355028" cy="4937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177514"/>
                <a:gridCol w="4177514"/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Constant Multiple</a:t>
                      </a: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Sum/Diff</a:t>
                      </a: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Exponential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L’Hospital’s</a:t>
                      </a:r>
                      <a:r>
                        <a:rPr lang="en-US" dirty="0" smtClean="0"/>
                        <a:t> Rule</a:t>
                      </a:r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Quotient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Trigonometric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Chain Rule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Logarithmic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38400" y="1929651"/>
                <a:ext cx="850041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929651"/>
                <a:ext cx="850041" cy="413703"/>
              </a:xfrm>
              <a:prstGeom prst="rect">
                <a:avLst/>
              </a:prstGeom>
              <a:blipFill rotWithShape="1"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05600" y="1948497"/>
                <a:ext cx="1583447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[</m:t>
                      </m:r>
                      <m:r>
                        <a:rPr lang="en-US" sz="1100" b="0" i="1" smtClean="0">
                          <a:latin typeface="Cambria Math"/>
                        </a:rPr>
                        <m:t>𝑐𝑓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]=</m:t>
                      </m:r>
                      <m:r>
                        <a:rPr lang="en-US" sz="1100" b="0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r>
                        <a:rPr lang="en-US" sz="1100" b="0" i="1" smtClean="0">
                          <a:latin typeface="Cambria Math"/>
                        </a:rPr>
                        <m:t>(</m:t>
                      </m:r>
                      <m:r>
                        <a:rPr lang="en-US" sz="1100" b="0" i="1" smtClean="0">
                          <a:latin typeface="Cambria Math"/>
                        </a:rPr>
                        <m:t>𝑥</m:t>
                      </m:r>
                      <m:r>
                        <a:rPr lang="en-US" sz="11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948497"/>
                <a:ext cx="1583447" cy="4137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30072" y="2481897"/>
                <a:ext cx="1236108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r>
                        <a:rPr lang="en-US" sz="1100" b="0" i="1" smtClean="0">
                          <a:latin typeface="Cambria Math"/>
                        </a:rPr>
                        <m:t>𝑛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072" y="2481897"/>
                <a:ext cx="1236108" cy="4137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92626" y="3015297"/>
                <a:ext cx="1311000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)∙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626" y="3015297"/>
                <a:ext cx="1311000" cy="4137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2036" y="3548697"/>
                <a:ext cx="2969916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r>
                        <a:rPr lang="en-US" sz="11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+</m:t>
                      </m:r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r>
                        <a:rPr lang="en-US" sz="1100" b="0" i="1" smtClean="0">
                          <a:latin typeface="Cambria Math"/>
                        </a:rPr>
                        <m:t>(</m:t>
                      </m:r>
                      <m:r>
                        <a:rPr lang="en-US" sz="1100" b="0" i="1" smtClean="0">
                          <a:latin typeface="Cambria Math"/>
                        </a:rPr>
                        <m:t>𝑥</m:t>
                      </m:r>
                      <m:r>
                        <a:rPr lang="en-US" sz="1100" b="0" i="1" smtClean="0">
                          <a:latin typeface="Cambria Math"/>
                        </a:rPr>
                        <m:t>)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36" y="3548697"/>
                <a:ext cx="2969916" cy="4137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56808" y="4080480"/>
                <a:ext cx="2693686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11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100" i="1">
                              <a:latin typeface="Cambria Math"/>
                            </a:rPr>
                            <m:t>𝑓</m:t>
                          </m:r>
                          <m:r>
                            <a:rPr lang="en-US" sz="1100" i="1">
                              <a:latin typeface="Cambria Math"/>
                            </a:rPr>
                            <m:t>(</m:t>
                          </m:r>
                          <m:r>
                            <a:rPr lang="en-US" sz="1100" i="1">
                              <a:latin typeface="Cambria Math"/>
                            </a:rPr>
                            <m:t>𝑥</m:t>
                          </m:r>
                          <m:r>
                            <a:rPr lang="en-US" sz="1100" i="1">
                              <a:latin typeface="Cambria Math"/>
                            </a:rPr>
                            <m:t>)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1100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sz="11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1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1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08" y="4080480"/>
                <a:ext cx="2693686" cy="5677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05000" y="4676528"/>
                <a:ext cx="1168845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676528"/>
                <a:ext cx="1168845" cy="4137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7308" y="4686133"/>
                <a:ext cx="1274644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1100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08" y="4686133"/>
                <a:ext cx="1274644" cy="4137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8235" y="5195100"/>
                <a:ext cx="2308965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r>
                        <a:rPr lang="en-US" sz="1100" b="0" i="1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235" y="5195100"/>
                <a:ext cx="2308965" cy="41370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0281" y="5758497"/>
                <a:ext cx="1002710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281" y="5758497"/>
                <a:ext cx="1002710" cy="41370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995885" y="2481897"/>
                <a:ext cx="2538515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±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100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85" y="2481897"/>
                <a:ext cx="2538515" cy="41370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53200" y="2975734"/>
                <a:ext cx="1480982" cy="453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1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11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100" b="0" i="1" smtClean="0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sz="1100" b="0" i="1" smtClean="0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975734"/>
                <a:ext cx="1480982" cy="453266"/>
              </a:xfrm>
              <a:prstGeom prst="rect">
                <a:avLst/>
              </a:prstGeom>
              <a:blipFill rotWithShape="1"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14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Midpoint Rule </a:t>
            </a:r>
            <a:r>
              <a:rPr lang="en-US" sz="2000" dirty="0"/>
              <a:t>results from </a:t>
            </a:r>
            <a:r>
              <a:rPr lang="en-US" sz="2000" dirty="0" smtClean="0"/>
              <a:t>finding the point between the right and left endpoints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Midpoint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2200" y="2590800"/>
                <a:ext cx="4174669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590800"/>
                <a:ext cx="4174669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"/>
          <a:stretch/>
        </p:blipFill>
        <p:spPr bwMode="auto">
          <a:xfrm>
            <a:off x="304800" y="4903745"/>
            <a:ext cx="1519380" cy="149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1295400" cy="138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724" y="4953000"/>
            <a:ext cx="1316619" cy="137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838325" y="5487097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  </a:t>
            </a:r>
            <a:r>
              <a:rPr lang="en-US" dirty="0" smtClean="0"/>
              <a:t>Concave Down</a:t>
            </a:r>
          </a:p>
          <a:p>
            <a:pPr algn="ctr"/>
            <a:r>
              <a:rPr lang="en-US" dirty="0" smtClean="0"/>
              <a:t>Midpoint </a:t>
            </a:r>
            <a:r>
              <a:rPr lang="en-US" b="1" i="1" u="sng" dirty="0" smtClean="0"/>
              <a:t>Over</a:t>
            </a:r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15000" y="54870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  </a:t>
            </a:r>
            <a:r>
              <a:rPr lang="en-US" dirty="0" smtClean="0"/>
              <a:t>Concave Up</a:t>
            </a:r>
          </a:p>
          <a:p>
            <a:pPr algn="ctr"/>
            <a:r>
              <a:rPr lang="en-US" dirty="0" smtClean="0"/>
              <a:t>Midpoint </a:t>
            </a:r>
            <a:r>
              <a:rPr lang="en-US" b="1" i="1" u="sng" dirty="0" smtClean="0"/>
              <a:t>Under</a:t>
            </a:r>
            <a:r>
              <a:rPr lang="en-US" dirty="0" smtClean="0"/>
              <a:t>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8" y="2157160"/>
            <a:ext cx="35052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06655"/>
            <a:ext cx="36195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9" y="1743075"/>
            <a:ext cx="35242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Trapezoidal </a:t>
            </a:r>
            <a:r>
              <a:rPr lang="en-US" sz="2000" dirty="0" smtClean="0"/>
              <a:t>Rule </a:t>
            </a:r>
            <a:r>
              <a:rPr lang="en-US" sz="2000" dirty="0"/>
              <a:t>results from averaging the </a:t>
            </a:r>
            <a:r>
              <a:rPr lang="en-US" sz="2000" dirty="0" smtClean="0"/>
              <a:t>approximations of the Right and Left Rules: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88035" y="1620629"/>
                <a:ext cx="4217565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35" y="1620629"/>
                <a:ext cx="4217565" cy="12685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67324" y="1603348"/>
                <a:ext cx="4258986" cy="1303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24" y="1603348"/>
                <a:ext cx="4258986" cy="130311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76800" y="3346155"/>
                <a:ext cx="4314323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346155"/>
                <a:ext cx="4314323" cy="126855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38400" y="1524000"/>
                <a:ext cx="6899517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524000"/>
                <a:ext cx="6899517" cy="14618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"/>
          <a:stretch/>
        </p:blipFill>
        <p:spPr bwMode="auto">
          <a:xfrm>
            <a:off x="304800" y="4903745"/>
            <a:ext cx="1519380" cy="149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373" y="4924393"/>
            <a:ext cx="1442279" cy="145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51351" y="5486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  </a:t>
            </a:r>
            <a:r>
              <a:rPr lang="en-US" dirty="0" smtClean="0"/>
              <a:t>Concave Down</a:t>
            </a:r>
          </a:p>
          <a:p>
            <a:pPr algn="ctr"/>
            <a:r>
              <a:rPr lang="en-US" dirty="0" smtClean="0"/>
              <a:t>Trapezoid </a:t>
            </a:r>
            <a:r>
              <a:rPr lang="en-US" b="1" i="1" u="sng" dirty="0" smtClean="0"/>
              <a:t>Under</a:t>
            </a:r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96461" y="54870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  </a:t>
            </a:r>
            <a:r>
              <a:rPr lang="en-US" dirty="0" smtClean="0"/>
              <a:t>Concave Up</a:t>
            </a:r>
          </a:p>
          <a:p>
            <a:pPr algn="ctr"/>
            <a:r>
              <a:rPr lang="en-US" dirty="0" smtClean="0"/>
              <a:t>Trapezoid </a:t>
            </a:r>
            <a:r>
              <a:rPr lang="en-US" b="1" i="1" u="sng" dirty="0" smtClean="0"/>
              <a:t>Over</a:t>
            </a:r>
            <a:r>
              <a:rPr lang="en-US" dirty="0" smtClean="0"/>
              <a:t>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2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  <p:bldP spid="13" grpId="1"/>
      <p:bldP spid="4" grpId="0"/>
      <p:bldP spid="16" grpId="0"/>
      <p:bldP spid="12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9" y="3048000"/>
            <a:ext cx="1680210" cy="176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Under/Over Estimates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71800"/>
            <a:ext cx="198882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5" y="3009896"/>
            <a:ext cx="1920240" cy="193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1295400" cy="138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953000"/>
            <a:ext cx="1316619" cy="137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447800" y="5486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  </a:t>
            </a:r>
            <a:r>
              <a:rPr lang="en-US" dirty="0" smtClean="0"/>
              <a:t>Concave Down</a:t>
            </a:r>
          </a:p>
          <a:p>
            <a:pPr algn="ctr"/>
            <a:r>
              <a:rPr lang="en-US" dirty="0" smtClean="0"/>
              <a:t>Midpoint </a:t>
            </a:r>
            <a:r>
              <a:rPr lang="en-US" b="1" i="1" u="sng" dirty="0" smtClean="0"/>
              <a:t>Over</a:t>
            </a:r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54870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  </a:t>
            </a:r>
            <a:r>
              <a:rPr lang="en-US" dirty="0" smtClean="0"/>
              <a:t>Concave Up</a:t>
            </a:r>
          </a:p>
          <a:p>
            <a:pPr algn="ctr"/>
            <a:r>
              <a:rPr lang="en-US" dirty="0" smtClean="0"/>
              <a:t>Midpoint </a:t>
            </a:r>
            <a:r>
              <a:rPr lang="en-US" b="1" i="1" u="sng" dirty="0" smtClean="0"/>
              <a:t>Under</a:t>
            </a:r>
            <a:r>
              <a:rPr lang="en-US" dirty="0" smtClean="0"/>
              <a:t>estimates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"/>
          <a:stretch/>
        </p:blipFill>
        <p:spPr bwMode="auto">
          <a:xfrm>
            <a:off x="276225" y="3070722"/>
            <a:ext cx="1519380" cy="149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98" y="3091370"/>
            <a:ext cx="1442279" cy="145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222776" y="3653377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  </a:t>
            </a:r>
            <a:r>
              <a:rPr lang="en-US" dirty="0" smtClean="0"/>
              <a:t>Concave Down</a:t>
            </a:r>
          </a:p>
          <a:p>
            <a:pPr algn="ctr"/>
            <a:r>
              <a:rPr lang="en-US" dirty="0" smtClean="0"/>
              <a:t>Trapezoid </a:t>
            </a:r>
            <a:r>
              <a:rPr lang="en-US" b="1" i="1" u="sng" dirty="0" smtClean="0"/>
              <a:t>Under</a:t>
            </a:r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67886" y="3654075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  </a:t>
            </a:r>
            <a:r>
              <a:rPr lang="en-US" dirty="0" smtClean="0"/>
              <a:t>Concave Up</a:t>
            </a:r>
          </a:p>
          <a:p>
            <a:pPr algn="ctr"/>
            <a:r>
              <a:rPr lang="en-US" dirty="0" smtClean="0"/>
              <a:t>Trapezoid </a:t>
            </a:r>
            <a:r>
              <a:rPr lang="en-US" b="1" i="1" u="sng" dirty="0" smtClean="0"/>
              <a:t>Over</a:t>
            </a:r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048000"/>
            <a:ext cx="1988820" cy="176022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42282" y="4736068"/>
            <a:ext cx="106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Midpoint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2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20" grpId="1"/>
      <p:bldP spid="21" grpId="0"/>
      <p:bldP spid="21" grpId="1"/>
      <p:bldP spid="9" grpId="0" animBg="1"/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7.7 #30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" t="22312" r="36004" b="14521"/>
          <a:stretch/>
        </p:blipFill>
        <p:spPr bwMode="auto">
          <a:xfrm>
            <a:off x="762000" y="1371600"/>
            <a:ext cx="7481455" cy="497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8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7.7 #37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t="21775" r="38489" b="7437"/>
          <a:stretch/>
        </p:blipFill>
        <p:spPr bwMode="auto">
          <a:xfrm>
            <a:off x="1676400" y="685800"/>
            <a:ext cx="7172696" cy="606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1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Approximate?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Sometimes if is difficult or impossible to find </a:t>
            </a:r>
            <a:r>
              <a:rPr lang="en-US" dirty="0" err="1" smtClean="0"/>
              <a:t>antiderivative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no formula for the function, it is collected through scientific experiment/instrument readings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40671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912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7.7, #40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5" t="18424" r="40475" b="18644"/>
          <a:stretch/>
        </p:blipFill>
        <p:spPr bwMode="auto">
          <a:xfrm>
            <a:off x="1219175" y="1349828"/>
            <a:ext cx="6125028" cy="501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Approximate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89094" y="4622860"/>
            <a:ext cx="1591918" cy="1689652"/>
            <a:chOff x="1968" y="1728"/>
            <a:chExt cx="2171" cy="2253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1728"/>
              <a:ext cx="2171" cy="2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2112" y="3744"/>
              <a:ext cx="192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63082" y="2819400"/>
            <a:ext cx="1418118" cy="1389344"/>
            <a:chOff x="3648" y="1680"/>
            <a:chExt cx="1913" cy="1971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680"/>
              <a:ext cx="1913" cy="1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693" y="3393"/>
              <a:ext cx="192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314699" y="3326698"/>
            <a:ext cx="5213350" cy="790575"/>
            <a:chOff x="643" y="1323"/>
            <a:chExt cx="3284" cy="498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1323"/>
              <a:ext cx="2544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" y="1435"/>
              <a:ext cx="26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16521" y="1312157"/>
            <a:ext cx="1488512" cy="1302543"/>
            <a:chOff x="1680" y="1632"/>
            <a:chExt cx="1969" cy="1878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1632"/>
              <a:ext cx="1969" cy="1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776" y="3216"/>
              <a:ext cx="192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057400" y="1812924"/>
            <a:ext cx="5883282" cy="777876"/>
            <a:chOff x="575" y="3312"/>
            <a:chExt cx="3706" cy="490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" y="3456"/>
              <a:ext cx="27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3312"/>
              <a:ext cx="2511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05108"/>
            <a:ext cx="6721401" cy="213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98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Approximate </a:t>
            </a:r>
            <a:r>
              <a:rPr lang="en-US" sz="2400" dirty="0" err="1" smtClean="0"/>
              <a:t>Cont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" y="4224646"/>
            <a:ext cx="7651750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19143"/>
            <a:ext cx="2301875" cy="193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38992" y="3288268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n+1 evaluations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3733805" y="3657600"/>
            <a:ext cx="382527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7559075" y="3657600"/>
            <a:ext cx="60925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1919143"/>
            <a:ext cx="13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n=4 intervals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5334000" y="2103809"/>
            <a:ext cx="533400" cy="410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400" dirty="0"/>
              <a:t>Use </a:t>
            </a:r>
            <a:r>
              <a:rPr lang="en-US" sz="2400" i="1" dirty="0"/>
              <a:t>n</a:t>
            </a:r>
            <a:r>
              <a:rPr lang="en-US" sz="2400" dirty="0"/>
              <a:t> = </a:t>
            </a:r>
            <a:r>
              <a:rPr lang="en-US" sz="2400" dirty="0" smtClean="0"/>
              <a:t>5 to </a:t>
            </a:r>
            <a:r>
              <a:rPr lang="en-US" sz="2400" dirty="0"/>
              <a:t>approximate the </a:t>
            </a:r>
            <a:r>
              <a:rPr lang="en-US" sz="2400" dirty="0" smtClean="0"/>
              <a:t>integral</a:t>
            </a:r>
          </a:p>
          <a:p>
            <a:pPr lvl="1"/>
            <a:r>
              <a:rPr lang="en-US" sz="2000" dirty="0" smtClean="0"/>
              <a:t>(</a:t>
            </a:r>
            <a:r>
              <a:rPr lang="en-US" sz="2000" dirty="0"/>
              <a:t>a) the Trapezoidal </a:t>
            </a:r>
            <a:r>
              <a:rPr lang="en-US" sz="2000" dirty="0" smtClean="0"/>
              <a:t>Rule</a:t>
            </a:r>
          </a:p>
          <a:p>
            <a:pPr lvl="1"/>
            <a:r>
              <a:rPr lang="en-US" sz="2000" dirty="0" smtClean="0"/>
              <a:t>(b</a:t>
            </a:r>
            <a:r>
              <a:rPr lang="en-US" sz="2000" dirty="0"/>
              <a:t>) the Midpoint Rule with </a:t>
            </a:r>
            <a:endParaRPr lang="en-US" sz="2400" dirty="0"/>
          </a:p>
          <a:p>
            <a:r>
              <a:rPr lang="en-US" sz="2400" dirty="0">
                <a:solidFill>
                  <a:srgbClr val="0073AE"/>
                </a:solidFill>
              </a:rPr>
              <a:t>Solution:</a:t>
            </a:r>
          </a:p>
          <a:p>
            <a:r>
              <a:rPr lang="en-US" sz="2400" dirty="0"/>
              <a:t>(a) With </a:t>
            </a:r>
            <a:r>
              <a:rPr lang="en-US" sz="2400" i="1" dirty="0"/>
              <a:t>n</a:t>
            </a:r>
            <a:r>
              <a:rPr lang="en-US" sz="2400" dirty="0"/>
              <a:t> = 5, </a:t>
            </a:r>
            <a:r>
              <a:rPr lang="en-US" sz="2400" i="1" dirty="0"/>
              <a:t>a</a:t>
            </a:r>
            <a:r>
              <a:rPr lang="en-US" sz="2400" dirty="0"/>
              <a:t> = 1 and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dirty="0" smtClean="0"/>
              <a:t>2</a:t>
            </a:r>
            <a:r>
              <a:rPr lang="en-US" sz="2400" dirty="0"/>
              <a:t> </a:t>
            </a:r>
            <a:r>
              <a:rPr lang="en-US" sz="2400" dirty="0" smtClean="0"/>
              <a:t>=&gt; </a:t>
            </a:r>
            <a:r>
              <a:rPr lang="en-US" sz="2400" dirty="0" smtClean="0">
                <a:sym typeface="Symbol" pitchFamily="18" charset="2"/>
              </a:rPr>
              <a:t></a:t>
            </a:r>
            <a:r>
              <a:rPr lang="en-US" sz="2400" i="1" dirty="0">
                <a:sym typeface="Symbol" pitchFamily="18" charset="2"/>
              </a:rPr>
              <a:t>x </a:t>
            </a:r>
            <a:r>
              <a:rPr lang="en-US" sz="2400" dirty="0">
                <a:sym typeface="Symbol" pitchFamily="18" charset="2"/>
              </a:rPr>
              <a:t>=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(2 – 1)/5 = </a:t>
            </a:r>
            <a:r>
              <a:rPr lang="en-US" sz="2400" dirty="0" smtClean="0">
                <a:sym typeface="Symbol" pitchFamily="18" charset="2"/>
              </a:rPr>
              <a:t>0.2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b="1" dirty="0" smtClean="0">
                <a:sym typeface="Symbol" pitchFamily="18" charset="2"/>
              </a:rPr>
              <a:t></a:t>
            </a:r>
            <a:r>
              <a:rPr lang="en-US" sz="2400" dirty="0" smtClean="0"/>
              <a:t> </a:t>
            </a:r>
            <a:r>
              <a:rPr lang="en-US" sz="2400" dirty="0"/>
              <a:t>0.695635</a:t>
            </a:r>
          </a:p>
        </p:txBody>
      </p:sp>
      <p:pic>
        <p:nvPicPr>
          <p:cNvPr id="158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15636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80613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4343400"/>
            <a:ext cx="4524375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222" y="4572000"/>
            <a:ext cx="2155392" cy="186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0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</a:t>
            </a:r>
            <a:r>
              <a:rPr lang="en-US" i="1" dirty="0"/>
              <a:t>Solution  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400" dirty="0"/>
              <a:t>(b) The midpoints of the five subintervals are 1.1, 1.3, 1.5,</a:t>
            </a:r>
            <a:br>
              <a:rPr lang="en-US" sz="2400" dirty="0"/>
            </a:br>
            <a:r>
              <a:rPr lang="en-US" sz="2400" dirty="0"/>
              <a:t>     1.7, and 1.9, so the Midpoint Rule gives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000" dirty="0"/>
              <a:t>                            </a:t>
            </a:r>
          </a:p>
          <a:p>
            <a:pPr marL="0" indent="0">
              <a:buNone/>
            </a:pPr>
            <a:r>
              <a:rPr lang="en-US" sz="2400" dirty="0"/>
              <a:t>                    </a:t>
            </a:r>
          </a:p>
          <a:p>
            <a:pPr marL="0" indent="0">
              <a:buNone/>
            </a:pPr>
            <a:r>
              <a:rPr lang="en-US" sz="2400" dirty="0"/>
              <a:t>                    </a:t>
            </a:r>
            <a:r>
              <a:rPr lang="en-US" sz="2400" dirty="0" smtClean="0"/>
              <a:t>     </a:t>
            </a:r>
            <a:r>
              <a:rPr lang="en-US" sz="2400" b="1" dirty="0" smtClean="0">
                <a:sym typeface="Symbol" pitchFamily="18" charset="2"/>
              </a:rPr>
              <a:t></a:t>
            </a:r>
            <a:r>
              <a:rPr lang="en-US" sz="2400" dirty="0" smtClean="0"/>
              <a:t> </a:t>
            </a:r>
            <a:r>
              <a:rPr lang="en-US" sz="2400" dirty="0"/>
              <a:t>0.691908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8162925" y="866775"/>
            <a:ext cx="8413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/>
            <a:r>
              <a:rPr lang="en-US"/>
              <a:t>cont’d</a:t>
            </a:r>
          </a:p>
        </p:txBody>
      </p:sp>
      <p:pic>
        <p:nvPicPr>
          <p:cNvPr id="1607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24113"/>
            <a:ext cx="6161088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7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86112"/>
            <a:ext cx="409575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6467475" y="6430963"/>
            <a:ext cx="777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4</a:t>
            </a:r>
          </a:p>
        </p:txBody>
      </p:sp>
      <p:pic>
        <p:nvPicPr>
          <p:cNvPr id="16077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119" y="4038600"/>
            <a:ext cx="2322513" cy="229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5569"/>
            <a:ext cx="5210175" cy="87788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11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Simpson’s Rule</a:t>
            </a:r>
            <a:endParaRPr lang="en-US" dirty="0"/>
          </a:p>
        </p:txBody>
      </p:sp>
      <p:pic>
        <p:nvPicPr>
          <p:cNvPr id="18" name="Picture 4" descr="07p511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98" b="13528"/>
          <a:stretch/>
        </p:blipFill>
        <p:spPr bwMode="auto">
          <a:xfrm>
            <a:off x="1828800" y="2558143"/>
            <a:ext cx="5574957" cy="235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12192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Combining Left and Right estimates Gave us a better estimate using Trapezoids</a:t>
            </a:r>
          </a:p>
          <a:p>
            <a:pPr marL="285750" indent="-285750">
              <a:buFont typeface="Arial" pitchFamily="34" charset="0"/>
              <a:buChar char="•"/>
            </a:pPr>
            <a:endParaRPr lang="en-US"/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Simpson’s rule combines Trap and Mid to give an even better estimate using parabolas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42919" y="2133600"/>
                <a:ext cx="4200830" cy="689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𝑆𝐼𝑀𝑃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000" i="1">
                              <a:latin typeface="Cambria Math"/>
                            </a:rPr>
                            <m:t>𝑀𝐼𝐷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𝑇𝑅𝐴𝑃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919" y="2133600"/>
                <a:ext cx="4200830" cy="6896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4953000"/>
                <a:ext cx="7723140" cy="8006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)]+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)(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53000"/>
                <a:ext cx="7723140" cy="8006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53747" y="3935823"/>
                <a:ext cx="1880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𝑙𝑒𝑡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47" y="3935823"/>
                <a:ext cx="18801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4953000"/>
                <a:ext cx="7543835" cy="8006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2[(2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)]+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)(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53000"/>
                <a:ext cx="7543835" cy="8006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2000" y="5105400"/>
                <a:ext cx="7543835" cy="8006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2[(2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)]+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)(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05400"/>
                <a:ext cx="7543835" cy="80060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4400" y="5257800"/>
                <a:ext cx="7543835" cy="6304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[(4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)]+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257800"/>
                <a:ext cx="7543835" cy="63042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66800" y="5410200"/>
                <a:ext cx="7543835" cy="562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𝑆𝐼𝑀𝑃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4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410200"/>
                <a:ext cx="7543835" cy="562590"/>
              </a:xfrm>
              <a:prstGeom prst="rect">
                <a:avLst/>
              </a:prstGeom>
              <a:blipFill rotWithShape="1">
                <a:blip r:embed="rId10"/>
                <a:stretch>
                  <a:fillRect b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4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2" grpId="0" animBg="1"/>
      <p:bldP spid="14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9144000" cy="4830763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Using the table, estimate the total distance traveled from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 to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=6</m:t>
                    </m:r>
                  </m:oMath>
                </a14:m>
                <a:r>
                  <a:rPr lang="en-US" sz="2400" dirty="0" smtClean="0"/>
                  <a:t> using LEFT, RIGHT, TRAP, and MID.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Using the figure, order the following approximations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to the integral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 smtClean="0"/>
                  <a:t> from smallest to largest: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</m:t>
                    </m:r>
                    <m:r>
                      <a:rPr lang="en-US" sz="2000" b="0" i="1" smtClean="0">
                        <a:latin typeface="Cambria Math"/>
                      </a:rPr>
                      <m:t>𝐸𝐹𝑇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𝑅𝐼𝐺𝐻𝑇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𝑀𝐼𝐷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𝑇𝑅𝐴𝑃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400" dirty="0" smtClean="0"/>
                  <a:t> (no calculations)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Use </a:t>
                </a:r>
                <a:r>
                  <a:rPr lang="en-US" sz="2400" dirty="0"/>
                  <a:t>Simpson’s Rule to estimate the amount of data received over the given time period. </a:t>
                </a:r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9144000" cy="4830763"/>
              </a:xfrm>
              <a:blipFill rotWithShape="1">
                <a:blip r:embed="rId2"/>
                <a:stretch>
                  <a:fillRect l="-1000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3523994"/>
                  </p:ext>
                </p:extLst>
              </p:nvPr>
            </p:nvGraphicFramePr>
            <p:xfrm>
              <a:off x="2691479" y="2230120"/>
              <a:ext cx="3761042" cy="74168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187069"/>
                    <a:gridCol w="351155"/>
                    <a:gridCol w="351155"/>
                    <a:gridCol w="351155"/>
                    <a:gridCol w="351155"/>
                    <a:gridCol w="351155"/>
                    <a:gridCol w="351155"/>
                    <a:gridCol w="46704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Time, 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𝒕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Velocity, 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9465810"/>
                  </p:ext>
                </p:extLst>
              </p:nvPr>
            </p:nvGraphicFramePr>
            <p:xfrm>
              <a:off x="2691479" y="2230120"/>
              <a:ext cx="3761042" cy="74168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187069"/>
                    <a:gridCol w="351155"/>
                    <a:gridCol w="351155"/>
                    <a:gridCol w="351155"/>
                    <a:gridCol w="351155"/>
                    <a:gridCol w="351155"/>
                    <a:gridCol w="351155"/>
                    <a:gridCol w="46704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15" t="-8197" r="-2180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15" t="-108197" r="-218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895600"/>
            <a:ext cx="2003606" cy="197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5046"/>
              </p:ext>
            </p:extLst>
          </p:nvPr>
        </p:nvGraphicFramePr>
        <p:xfrm>
          <a:off x="3200400" y="5410200"/>
          <a:ext cx="5486399" cy="83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5103"/>
                <a:gridCol w="446703"/>
                <a:gridCol w="618213"/>
                <a:gridCol w="622089"/>
                <a:gridCol w="511625"/>
                <a:gridCol w="442827"/>
                <a:gridCol w="442827"/>
                <a:gridCol w="437012"/>
              </a:tblGrid>
              <a:tr h="41910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Time  (</a:t>
                      </a:r>
                      <a:r>
                        <a:rPr lang="en-US" sz="1600" dirty="0" err="1">
                          <a:effectLst/>
                        </a:rPr>
                        <a:t>hrs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 rate (Mb/sec)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.25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.56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.7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4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/>
              </p:cNvSpPr>
              <p:nvPr/>
            </p:nvSpPr>
            <p:spPr bwMode="auto">
              <a:xfrm>
                <a:off x="171450" y="1266825"/>
                <a:ext cx="8229600" cy="4830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Using the table, calculate the best estimate for the total distance traveled from time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𝑡</m:t>
                    </m:r>
                    <m:r>
                      <a:rPr lang="en-US" sz="240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 to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=6</m:t>
                    </m:r>
                  </m:oMath>
                </a14:m>
                <a:r>
                  <a:rPr lang="en-US" sz="2400" dirty="0" smtClean="0"/>
                  <a:t> using LEFT, RIGHT, TRAP, and MID.</a:t>
                </a:r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50" y="1266825"/>
                <a:ext cx="8229600" cy="4830763"/>
              </a:xfrm>
              <a:prstGeom prst="rect">
                <a:avLst/>
              </a:prstGeom>
              <a:blipFill rotWithShape="1">
                <a:blip r:embed="rId2"/>
                <a:stretch>
                  <a:fillRect l="-963" t="-10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817318"/>
                  </p:ext>
                </p:extLst>
              </p:nvPr>
            </p:nvGraphicFramePr>
            <p:xfrm>
              <a:off x="2691478" y="2544445"/>
              <a:ext cx="5404771" cy="74168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705867"/>
                    <a:gridCol w="504624"/>
                    <a:gridCol w="504624"/>
                    <a:gridCol w="504624"/>
                    <a:gridCol w="504624"/>
                    <a:gridCol w="504624"/>
                    <a:gridCol w="504624"/>
                    <a:gridCol w="67116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Time, 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𝒕</m:t>
                              </m:r>
                            </m:oMath>
                          </a14:m>
                          <a:r>
                            <a:rPr lang="en-US" dirty="0" smtClean="0"/>
                            <a:t> (sec)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Velocity, 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dirty="0" smtClean="0"/>
                            <a:t> (m/s)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348011"/>
                  </p:ext>
                </p:extLst>
              </p:nvPr>
            </p:nvGraphicFramePr>
            <p:xfrm>
              <a:off x="2691478" y="2544445"/>
              <a:ext cx="5404771" cy="74168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705867"/>
                    <a:gridCol w="504624"/>
                    <a:gridCol w="504624"/>
                    <a:gridCol w="504624"/>
                    <a:gridCol w="504624"/>
                    <a:gridCol w="504624"/>
                    <a:gridCol w="504624"/>
                    <a:gridCol w="67116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7" t="-8197" r="-21678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7" t="-108197" r="-21678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899" y="3497262"/>
            <a:ext cx="4296785" cy="24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33"/>
          <a:stretch/>
        </p:blipFill>
        <p:spPr bwMode="auto">
          <a:xfrm>
            <a:off x="731838" y="3417888"/>
            <a:ext cx="3335337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17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WNAA5TKYMJS6-322-9</_dlc_DocId>
    <_dlc_DocIdUrl xmlns="e1f6cb1f-7c95-4a72-8369-b6b5464bd620">
      <Url>https://eis.usafa.edu/academics/math/DFMS_Course_Sites/Fall_2014_Courses/Math_152/_layouts/DocIdRedir.aspx?ID=WNAA5TKYMJS6-322-9</Url>
      <Description>WNAA5TKYMJS6-322-9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customXml/itemProps3.xml><?xml version="1.0" encoding="utf-8"?>
<ds:datastoreItem xmlns:ds="http://schemas.openxmlformats.org/officeDocument/2006/customXml" ds:itemID="{6D9A29BF-7D71-46AB-A290-5F507A2FC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0AD4FE6-CDF1-4676-8A5F-F513F7ACC74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1914</Words>
  <Application>Microsoft Office PowerPoint</Application>
  <PresentationFormat>On-screen Show (4:3)</PresentationFormat>
  <Paragraphs>260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Math 152 – Lesson 3 </vt:lpstr>
      <vt:lpstr>Why Approximate?</vt:lpstr>
      <vt:lpstr>Ways to Approximate</vt:lpstr>
      <vt:lpstr>Ways to Approximate Cont</vt:lpstr>
      <vt:lpstr>Example 1 </vt:lpstr>
      <vt:lpstr>Example 1 – Solution  </vt:lpstr>
      <vt:lpstr>Simpson’s Rule</vt:lpstr>
      <vt:lpstr>Board Work</vt:lpstr>
      <vt:lpstr>Solution 1</vt:lpstr>
      <vt:lpstr>Solution 2</vt:lpstr>
      <vt:lpstr>Solution 3</vt:lpstr>
      <vt:lpstr>PowerPoint Presentation</vt:lpstr>
      <vt:lpstr>Error Bounds</vt:lpstr>
      <vt:lpstr>Derivatives</vt:lpstr>
      <vt:lpstr>Midpoint Rule</vt:lpstr>
      <vt:lpstr>Trapezoid Rule</vt:lpstr>
      <vt:lpstr>Under/Over Estimates</vt:lpstr>
      <vt:lpstr>7.7 #30 </vt:lpstr>
      <vt:lpstr>7.7 #37 </vt:lpstr>
      <vt:lpstr>7.7, #40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6.1/6.2 Constructing Antiderivatives Numerically and Graphically</dc:title>
  <dc:subject>Spring 2013 - M142 - Section 6.1/6.2</dc:subject>
  <dc:creator>Thomas.Fulton@usafa.edu</dc:creator>
  <cp:lastModifiedBy>Walchko Kevin J MAJ USAF USAFA CW/CWT</cp:lastModifiedBy>
  <cp:revision>188</cp:revision>
  <cp:lastPrinted>2014-08-21T18:23:25Z</cp:lastPrinted>
  <dcterms:created xsi:type="dcterms:W3CDTF">2012-07-23T15:58:59Z</dcterms:created>
  <dcterms:modified xsi:type="dcterms:W3CDTF">2015-01-09T22:56:22Z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72d85495-71b8-4da5-8788-b5c678432054</vt:lpwstr>
  </property>
</Properties>
</file>