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8"/>
  </p:notesMasterIdLst>
  <p:sldIdLst>
    <p:sldId id="317" r:id="rId6"/>
    <p:sldId id="319" r:id="rId7"/>
    <p:sldId id="301" r:id="rId8"/>
    <p:sldId id="300" r:id="rId9"/>
    <p:sldId id="263" r:id="rId10"/>
    <p:sldId id="307" r:id="rId11"/>
    <p:sldId id="308" r:id="rId12"/>
    <p:sldId id="309" r:id="rId13"/>
    <p:sldId id="324" r:id="rId14"/>
    <p:sldId id="306" r:id="rId15"/>
    <p:sldId id="320" r:id="rId16"/>
    <p:sldId id="30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1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15" autoAdjust="0"/>
    <p:restoredTop sz="74957" autoAdjust="0"/>
  </p:normalViewPr>
  <p:slideViewPr>
    <p:cSldViewPr snapToGrid="0">
      <p:cViewPr>
        <p:scale>
          <a:sx n="84" d="100"/>
          <a:sy n="84" d="100"/>
        </p:scale>
        <p:origin x="-27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DB30F-C7B8-44CD-B859-5B727D581C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</a:t>
            </a:r>
            <a:r>
              <a:rPr lang="en-US" dirty="0" err="1" smtClean="0"/>
              <a:t>L’Hopital’s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47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 eaLnBrk="1" fontAlgn="ctr" latinLnBrk="0" hangingPunct="1"/>
                <a:r>
                  <a:rPr lang="en-US" sz="1200" b="1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endParaRPr lang="en-US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eaLnBrk="1" fontAlgn="ctr" latinLnBrk="0" hangingPunct="1"/>
                <a:r>
                  <a:rPr lang="en-US" sz="1200" b="1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endParaRPr lang="en-US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eaLnBrk="1" fontAlgn="ctr" latinLnBrk="0" hangingPunct="1"/>
                <a:r>
                  <a:rPr lang="en-US" sz="1200" b="1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NA</a:t>
                </a:r>
                <a:endParaRPr lang="en-US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eaLnBrk="1" fontAlgn="ctr" latinLnBrk="0" hangingPunct="1"/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</a:p>
              <a:p>
                <a:pPr rtl="0" eaLnBrk="1" fontAlgn="ctr" latinLnBrk="0" hangingPunct="1"/>
                <a14:m>
                  <m:oMath xmlns:m="http://schemas.openxmlformats.org/officeDocument/2006/math">
                    <m:r>
                      <a:rPr lang="en-US" sz="1200" b="0" i="1" u="none" strike="noStrike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3</m:t>
                    </m:r>
                    <m:box>
                      <m:boxPr>
                        <m:ctrlPr>
                          <a:rPr lang="en-US" sz="1200" b="0" i="1" u="none" strike="noStrike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200" b="0" i="1" u="none" strike="noStrike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lang="en-US" sz="1200" b="0" i="1" u="none" strike="noStrike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u="none" strike="noStrike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  <m:t>3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en-US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eaLnBrk="1" fontAlgn="ctr" latinLnBrk="0" hangingPunct="1"/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Max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</a:p>
              <a:p>
                <a:pPr rtl="0" eaLnBrk="1" fontAlgn="ctr" latinLnBrk="0" hangingPunct="1"/>
                <a14:m>
                  <m:oMath xmlns:m="http://schemas.openxmlformats.org/officeDocument/2006/math">
                    <m:r>
                      <a:rPr lang="en-US" sz="1200" b="0" i="1" u="none" strike="noStrike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2</m:t>
                    </m:r>
                    <m:box>
                      <m:boxPr>
                        <m:ctrlPr>
                          <a:rPr lang="en-US" sz="1200" b="0" i="1" u="none" strike="noStrike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200" b="0" i="1" u="none" strike="noStrike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lang="en-US" sz="1200" b="0" i="1" u="none" strike="noStrike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  <m:t>2</m:t>
                            </m:r>
                          </m:num>
                          <m:den>
                            <m:r>
                              <a:rPr lang="en-US" sz="1200" b="0" i="1" u="none" strike="noStrike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  <m:t>3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en-US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eaLnBrk="1" fontAlgn="ctr" latinLnBrk="0" hangingPunct="1"/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IP (DU)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Min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IP(UD)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Max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 eaLnBrk="1" fontAlgn="ctr" latinLnBrk="0" hangingPunct="1"/>
                <a:r>
                  <a:rPr lang="en-US" sz="1200" b="1" i="0" u="none" strike="noStrike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endParaRPr lang="en-US" sz="1200" b="0" i="0" u="none" strike="noStrike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eaLnBrk="1" fontAlgn="ctr" latinLnBrk="0" hangingPunct="1"/>
                <a:r>
                  <a:rPr lang="en-US" sz="1200" b="1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endParaRPr lang="en-US" sz="1200" b="0" i="0" u="none" strike="noStrike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eaLnBrk="1" fontAlgn="ctr" latinLnBrk="0" hangingPunct="1"/>
                <a:r>
                  <a:rPr lang="en-US" sz="1200" b="1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NA</a:t>
                </a:r>
                <a:endParaRPr lang="en-US" sz="1200" b="0" i="0" u="none" strike="noStrike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3□(64&amp;1/3)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Max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2□(64&amp;2/3)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IP (DU)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Min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IP(UD)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Max</a:t>
                </a:r>
              </a:p>
              <a:p>
                <a:endParaRPr lang="en-US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02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problem 65: Stone dropped from CN Tower at 450m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75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Notice, the slope</a:t>
            </a:r>
            <a:r>
              <a:rPr lang="en-US" baseline="0" dirty="0" smtClean="0"/>
              <a:t> (p’(t)) of p(t) is -1, then +1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18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000" b="1" dirty="0" smtClean="0"/>
                  <a:t>It’s a RHS: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𝒇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  <m:sup/>
                    </m:sSup>
                    <m:r>
                      <a:rPr lang="en-US" sz="2000" b="1" i="1">
                        <a:latin typeface="Cambria Math"/>
                      </a:rPr>
                      <m:t>)(</m:t>
                    </m:r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𝒇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  <m:sup/>
                    </m:sSup>
                    <m:r>
                      <a:rPr lang="en-US" sz="2000" b="1" i="1">
                        <a:latin typeface="Cambria Math"/>
                      </a:rPr>
                      <m:t>)(</m:t>
                    </m:r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) + …</a:t>
                </a:r>
              </a:p>
              <a:p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 are</a:t>
                </a:r>
                <a:r>
                  <a:rPr lang="en-US" sz="2000" baseline="0" dirty="0" smtClean="0"/>
                  <a:t> not required to be evenly spaced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000" b="1" dirty="0" smtClean="0"/>
                  <a:t>It’s a RHS: </a:t>
                </a:r>
                <a:r>
                  <a:rPr lang="en-US" sz="2000" b="1" i="0" smtClean="0">
                    <a:latin typeface="Cambria Math"/>
                  </a:rPr>
                  <a:t>𝒇(</a:t>
                </a:r>
                <a:r>
                  <a:rPr lang="en-US" sz="2000" b="1" i="0">
                    <a:latin typeface="Cambria Math"/>
                  </a:rPr>
                  <a:t>〖𝒙_</a:t>
                </a:r>
                <a:r>
                  <a:rPr lang="en-US" sz="2000" b="1" i="0" smtClean="0">
                    <a:latin typeface="Cambria Math"/>
                  </a:rPr>
                  <a:t>𝟏</a:t>
                </a:r>
                <a:r>
                  <a:rPr lang="en-US" sz="2000" b="1" i="0">
                    <a:latin typeface="Cambria Math"/>
                  </a:rPr>
                  <a:t>〗^ </a:t>
                </a:r>
                <a:r>
                  <a:rPr lang="en-US" sz="2000" b="1" i="0">
                    <a:latin typeface="Cambria Math"/>
                  </a:rPr>
                  <a:t>)(𝒙_</a:t>
                </a:r>
                <a:r>
                  <a:rPr lang="en-US" sz="2000" b="1" i="0" smtClean="0">
                    <a:latin typeface="Cambria Math"/>
                  </a:rPr>
                  <a:t>𝟏</a:t>
                </a:r>
                <a:r>
                  <a:rPr lang="en-US" sz="2000" b="1" i="0">
                    <a:latin typeface="Cambria Math"/>
                  </a:rPr>
                  <a:t>−𝒙</a:t>
                </a:r>
                <a:r>
                  <a:rPr lang="en-US" sz="2000" b="1" i="0" smtClean="0">
                    <a:latin typeface="Cambria Math"/>
                  </a:rPr>
                  <a:t>_𝟎</a:t>
                </a:r>
                <a:r>
                  <a:rPr lang="en-US" sz="2000" dirty="0" smtClean="0"/>
                  <a:t>) + </a:t>
                </a:r>
                <a:r>
                  <a:rPr lang="en-US" sz="2000" b="1" i="0" smtClean="0">
                    <a:latin typeface="Cambria Math"/>
                  </a:rPr>
                  <a:t>𝒇(</a:t>
                </a:r>
                <a:r>
                  <a:rPr lang="en-US" sz="2000" b="1" i="0">
                    <a:latin typeface="Cambria Math"/>
                  </a:rPr>
                  <a:t>〖𝒙_</a:t>
                </a:r>
                <a:r>
                  <a:rPr lang="en-US" sz="2000" b="1" i="0" smtClean="0">
                    <a:latin typeface="Cambria Math"/>
                  </a:rPr>
                  <a:t>𝟐</a:t>
                </a:r>
                <a:r>
                  <a:rPr lang="en-US" sz="2000" b="1" i="0">
                    <a:latin typeface="Cambria Math"/>
                  </a:rPr>
                  <a:t>〗^ </a:t>
                </a:r>
                <a:r>
                  <a:rPr lang="en-US" sz="2000" b="1" i="0">
                    <a:latin typeface="Cambria Math"/>
                  </a:rPr>
                  <a:t>)(𝒙_</a:t>
                </a:r>
                <a:r>
                  <a:rPr lang="en-US" sz="2000" b="1" i="0" smtClean="0">
                    <a:latin typeface="Cambria Math"/>
                  </a:rPr>
                  <a:t>𝟐</a:t>
                </a:r>
                <a:r>
                  <a:rPr lang="en-US" sz="2000" b="1" i="0">
                    <a:latin typeface="Cambria Math"/>
                  </a:rPr>
                  <a:t>−𝒙</a:t>
                </a:r>
                <a:r>
                  <a:rPr lang="en-US" sz="2000" b="1" i="0" smtClean="0">
                    <a:latin typeface="Cambria Math"/>
                  </a:rPr>
                  <a:t>_</a:t>
                </a:r>
                <a:r>
                  <a:rPr lang="en-US" sz="2000" b="1" i="0" smtClean="0">
                    <a:latin typeface="Cambria Math"/>
                  </a:rPr>
                  <a:t>𝟏</a:t>
                </a:r>
                <a:r>
                  <a:rPr lang="en-US" sz="2000" dirty="0" smtClean="0"/>
                  <a:t>) </a:t>
                </a:r>
                <a:r>
                  <a:rPr lang="en-US" sz="2000" dirty="0" smtClean="0"/>
                  <a:t>+ …</a:t>
                </a:r>
              </a:p>
              <a:p>
                <a:endParaRPr lang="en-US" sz="2000" dirty="0" smtClean="0"/>
              </a:p>
              <a:p>
                <a:r>
                  <a:rPr lang="en-US" sz="2000" b="1" i="0">
                    <a:latin typeface="Cambria Math"/>
                  </a:rPr>
                  <a:t>𝒙</a:t>
                </a:r>
                <a:r>
                  <a:rPr lang="en-US" sz="2000" b="1" i="0" smtClean="0">
                    <a:latin typeface="Cambria Math"/>
                  </a:rPr>
                  <a:t>_</a:t>
                </a:r>
                <a:r>
                  <a:rPr lang="en-US" sz="2000" b="1" i="0" smtClean="0">
                    <a:latin typeface="Cambria Math"/>
                  </a:rPr>
                  <a:t>𝟏</a:t>
                </a:r>
                <a:r>
                  <a:rPr lang="en-US" sz="2000" dirty="0" smtClean="0"/>
                  <a:t> &amp; </a:t>
                </a:r>
                <a:r>
                  <a:rPr lang="en-US" sz="2000" b="1" i="0">
                    <a:latin typeface="Cambria Math"/>
                  </a:rPr>
                  <a:t>𝒙</a:t>
                </a:r>
                <a:r>
                  <a:rPr lang="en-US" sz="2000" b="1" i="0" smtClean="0">
                    <a:latin typeface="Cambria Math"/>
                  </a:rPr>
                  <a:t>_𝟐</a:t>
                </a:r>
                <a:r>
                  <a:rPr lang="en-US" sz="2000" dirty="0" smtClean="0"/>
                  <a:t> are</a:t>
                </a:r>
                <a:r>
                  <a:rPr lang="en-US" sz="2000" baseline="0" dirty="0" smtClean="0"/>
                  <a:t> not required to be evenly spaced</a:t>
                </a:r>
                <a:endParaRPr lang="en-US" sz="20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54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a)</a:t>
            </a:r>
            <a:r>
              <a:rPr lang="en-US" baseline="0" dirty="0" smtClean="0"/>
              <a:t> 13	b) -2	c)11	d)15</a:t>
            </a:r>
            <a:endParaRPr lang="en-US" dirty="0" smtClean="0"/>
          </a:p>
          <a:p>
            <a:r>
              <a:rPr lang="en-US" dirty="0" smtClean="0"/>
              <a:t>When we take the limit of such Riemann sums, we get the situation illustrated.</a:t>
            </a:r>
          </a:p>
          <a:p>
            <a:endParaRPr lang="en-US" dirty="0" smtClean="0"/>
          </a:p>
          <a:p>
            <a:r>
              <a:rPr lang="en-US" dirty="0" smtClean="0"/>
              <a:t>A definite integral can be interpreted as a </a:t>
            </a:r>
            <a:r>
              <a:rPr lang="en-US" b="1" dirty="0" smtClean="0"/>
              <a:t>net area</a:t>
            </a:r>
            <a:r>
              <a:rPr lang="en-US" dirty="0" smtClean="0"/>
              <a:t>, that is, a difference of areas where </a:t>
            </a:r>
            <a:r>
              <a:rPr lang="en-US" i="1" dirty="0" smtClean="0"/>
              <a:t>A</a:t>
            </a:r>
            <a:r>
              <a:rPr lang="en-US" baseline="-25000" dirty="0" smtClean="0"/>
              <a:t>1 </a:t>
            </a:r>
            <a:r>
              <a:rPr lang="en-US" dirty="0" smtClean="0"/>
              <a:t>is the area of the region above the </a:t>
            </a:r>
            <a:r>
              <a:rPr lang="en-US" i="1" dirty="0" smtClean="0"/>
              <a:t>x</a:t>
            </a:r>
            <a:r>
              <a:rPr lang="en-US" dirty="0" smtClean="0"/>
              <a:t>-axis and below the graph of </a:t>
            </a:r>
            <a:r>
              <a:rPr lang="en-US" i="1" dirty="0" smtClean="0"/>
              <a:t>f</a:t>
            </a:r>
            <a:r>
              <a:rPr lang="en-US" dirty="0" smtClean="0"/>
              <a:t>, and </a:t>
            </a:r>
            <a:r>
              <a:rPr lang="en-US" i="1" dirty="0" smtClean="0"/>
              <a:t>A</a:t>
            </a:r>
            <a:r>
              <a:rPr lang="en-US" baseline="-25000" dirty="0" smtClean="0"/>
              <a:t>2 </a:t>
            </a:r>
            <a:r>
              <a:rPr lang="en-US" dirty="0" smtClean="0"/>
              <a:t>is the area of the region below the </a:t>
            </a:r>
            <a:r>
              <a:rPr lang="en-US" i="1" dirty="0" smtClean="0"/>
              <a:t>x</a:t>
            </a:r>
            <a:r>
              <a:rPr lang="en-US" dirty="0" smtClean="0"/>
              <a:t>-axis and above the graph of </a:t>
            </a:r>
            <a:r>
              <a:rPr lang="en-US" i="1" dirty="0" smtClean="0"/>
              <a:t>f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67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52E89-E8A1-4EEE-8177-BCF3B25C56FA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52E89-E8A1-4EEE-8177-BCF3B25C56FA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52E89-E8A1-4EEE-8177-BCF3B25C56FA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/58</a:t>
            </a:r>
          </a:p>
        </p:txBody>
      </p:sp>
    </p:spTree>
    <p:extLst>
      <p:ext uri="{BB962C8B-B14F-4D97-AF65-F5344CB8AC3E}">
        <p14:creationId xmlns:p14="http://schemas.microsoft.com/office/powerpoint/2010/main" val="202425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52E89-E8A1-4EEE-8177-BCF3B25C56FA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52E89-E8A1-4EEE-8177-BCF3B25C56FA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11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52E89-E8A1-4EEE-8177-BCF3B25C56FA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52E89-E8A1-4EEE-8177-BCF3B25C56FA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52E89-E8A1-4EEE-8177-BCF3B25C56FA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52E89-E8A1-4EEE-8177-BCF3B25C56FA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52E89-E8A1-4EEE-8177-BCF3B25C56FA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52E89-E8A1-4EEE-8177-BCF3B25C56FA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 userDrawn="1"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 userDrawn="1"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52E89-E8A1-4EEE-8177-BCF3B25C56FA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8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120.png"/><Relationship Id="rId3" Type="http://schemas.openxmlformats.org/officeDocument/2006/relationships/image" Target="../media/image23.png"/><Relationship Id="rId7" Type="http://schemas.openxmlformats.org/officeDocument/2006/relationships/image" Target="../media/image60.png"/><Relationship Id="rId12" Type="http://schemas.openxmlformats.org/officeDocument/2006/relationships/image" Target="../media/image1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101.png"/><Relationship Id="rId5" Type="http://schemas.openxmlformats.org/officeDocument/2006/relationships/image" Target="../media/image410.png"/><Relationship Id="rId10" Type="http://schemas.openxmlformats.org/officeDocument/2006/relationships/image" Target="../media/image91.png"/><Relationship Id="rId4" Type="http://schemas.openxmlformats.org/officeDocument/2006/relationships/image" Target="../media/image310.png"/><Relationship Id="rId9" Type="http://schemas.openxmlformats.org/officeDocument/2006/relationships/image" Target="../media/image82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emf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1.png"/><Relationship Id="rId5" Type="http://schemas.openxmlformats.org/officeDocument/2006/relationships/image" Target="../media/image80.png"/><Relationship Id="rId10" Type="http://schemas.openxmlformats.org/officeDocument/2006/relationships/image" Target="../media/image22.png"/><Relationship Id="rId4" Type="http://schemas.openxmlformats.org/officeDocument/2006/relationships/image" Target="../media/image171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91.png"/><Relationship Id="rId7" Type="http://schemas.openxmlformats.org/officeDocument/2006/relationships/image" Target="../media/image150.png"/><Relationship Id="rId12" Type="http://schemas.openxmlformats.org/officeDocument/2006/relationships/image" Target="../media/image1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80.png"/><Relationship Id="rId5" Type="http://schemas.openxmlformats.org/officeDocument/2006/relationships/image" Target="../media/image13.png"/><Relationship Id="rId10" Type="http://schemas.openxmlformats.org/officeDocument/2006/relationships/image" Target="../media/image3.wmf"/><Relationship Id="rId4" Type="http://schemas.openxmlformats.org/officeDocument/2006/relationships/image" Target="../media/image120.png"/><Relationship Id="rId9" Type="http://schemas.openxmlformats.org/officeDocument/2006/relationships/image" Target="../media/image1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5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6.gif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rgbClr val="003399"/>
                </a:solidFill>
                <a:latin typeface="Verdana" pitchFamily="34" charset="0"/>
              </a:rPr>
              <a:t>Math 152 – Lesson 4 </a:t>
            </a:r>
            <a:endParaRPr lang="en-US" dirty="0" smtClean="0">
              <a:solidFill>
                <a:srgbClr val="003399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441700"/>
            <a:ext cx="8229600" cy="2946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Objectives:</a:t>
            </a:r>
          </a:p>
          <a:p>
            <a:r>
              <a:rPr lang="en-US" dirty="0" smtClean="0"/>
              <a:t>Calculate </a:t>
            </a:r>
            <a:r>
              <a:rPr lang="en-US" dirty="0" err="1"/>
              <a:t>antiderivatives</a:t>
            </a:r>
            <a:r>
              <a:rPr lang="en-US" dirty="0"/>
              <a:t> of a function as a family of functions</a:t>
            </a:r>
          </a:p>
          <a:p>
            <a:r>
              <a:rPr lang="en-US" dirty="0"/>
              <a:t>Calculate </a:t>
            </a:r>
            <a:r>
              <a:rPr lang="en-US" dirty="0" err="1"/>
              <a:t>antiderivatives</a:t>
            </a:r>
            <a:r>
              <a:rPr lang="en-US" dirty="0"/>
              <a:t> of functions given in first column of table on page 345 along with </a:t>
            </a:r>
            <a:r>
              <a:rPr lang="en-US" dirty="0" err="1"/>
              <a:t>a^x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antidifferention</a:t>
            </a:r>
            <a:r>
              <a:rPr lang="en-US" dirty="0"/>
              <a:t> to calculate velocity from acceleration and position from velocity while applying initial conditions</a:t>
            </a:r>
          </a:p>
          <a:p>
            <a:r>
              <a:rPr lang="en-US" dirty="0"/>
              <a:t>Graph an </a:t>
            </a:r>
            <a:r>
              <a:rPr lang="en-US" dirty="0" err="1"/>
              <a:t>antiderivative</a:t>
            </a:r>
            <a:r>
              <a:rPr lang="en-US" dirty="0"/>
              <a:t>, F(x), given the rate of change function and a particular value of F(x)</a:t>
            </a:r>
          </a:p>
          <a:p>
            <a:r>
              <a:rPr lang="en-US" dirty="0"/>
              <a:t>Identify the critical points and inflection points of an </a:t>
            </a:r>
            <a:r>
              <a:rPr lang="en-US" dirty="0" err="1"/>
              <a:t>antiderivative</a:t>
            </a:r>
            <a:r>
              <a:rPr lang="en-US" dirty="0"/>
              <a:t>, F(x), given a graph of the rate of change function, f(x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422456"/>
              </p:ext>
            </p:extLst>
          </p:nvPr>
        </p:nvGraphicFramePr>
        <p:xfrm>
          <a:off x="228600" y="1676400"/>
          <a:ext cx="8610601" cy="1653540"/>
        </p:xfrm>
        <a:graphic>
          <a:graphicData uri="http://schemas.openxmlformats.org/drawingml/2006/table">
            <a:tbl>
              <a:tblPr firstRow="1" bandRow="1"/>
              <a:tblGrid>
                <a:gridCol w="1143000"/>
                <a:gridCol w="3821289"/>
                <a:gridCol w="1360311"/>
                <a:gridCol w="2286001"/>
              </a:tblGrid>
              <a:tr h="3409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Lesson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Topic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Reading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Homework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en-US" sz="20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Approximate Integration</a:t>
                      </a:r>
                      <a:endParaRPr lang="en-US" sz="20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7.7</a:t>
                      </a:r>
                      <a:endParaRPr lang="en-US" sz="20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2, 11</a:t>
                      </a:r>
                      <a:endParaRPr lang="en-US" sz="20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1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Antiderivatives</a:t>
                      </a:r>
                      <a:endParaRPr lang="en-US" sz="20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4.9</a:t>
                      </a:r>
                      <a:endParaRPr lang="en-US" sz="20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23, 25</a:t>
                      </a:r>
                      <a:endParaRPr lang="en-US" sz="20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Fundamental</a:t>
                      </a:r>
                      <a:r>
                        <a:rPr lang="en-US" sz="2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Theorem of Calculus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5.3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2,21,37</a:t>
                      </a:r>
                      <a:endParaRPr lang="en-US" sz="2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138289" y="2475090"/>
            <a:ext cx="8763000" cy="457200"/>
          </a:xfrm>
          <a:prstGeom prst="roundRect">
            <a:avLst/>
          </a:prstGeom>
          <a:solidFill>
            <a:srgbClr val="9BBB59">
              <a:alpha val="3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52E89-E8A1-4EEE-8177-BCF3B25C56FA}" type="slidenum">
              <a:rPr lang="en-US" smtClean="0"/>
              <a:pPr>
                <a:defRPr/>
              </a:pPr>
              <a:t>1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58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Riemann Sum Estimates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505700" cy="1828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"/>
          <a:stretch/>
        </p:blipFill>
        <p:spPr bwMode="auto">
          <a:xfrm>
            <a:off x="6477000" y="4859432"/>
            <a:ext cx="1519380" cy="149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86" y="3424742"/>
            <a:ext cx="1295400" cy="1381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740" y="4979773"/>
            <a:ext cx="1316619" cy="1376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550" y="3276600"/>
            <a:ext cx="1442279" cy="1455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8297" y="3810000"/>
                <a:ext cx="3475503" cy="1266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1" i="1">
                              <a:latin typeface="Cambria Math"/>
                            </a:rPr>
                            <m:t>𝒊</m:t>
                          </m:r>
                          <m:r>
                            <a:rPr lang="en-US" sz="2800" b="1" i="1">
                              <a:latin typeface="Cambria Math"/>
                            </a:rPr>
                            <m:t>=</m:t>
                          </m:r>
                          <m:r>
                            <a:rPr lang="en-US" sz="2800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800" b="1" i="1">
                              <a:latin typeface="Cambria Math"/>
                            </a:rPr>
                            <m:t>𝒏</m:t>
                          </m:r>
                        </m:sup>
                        <m:e>
                          <m:r>
                            <a:rPr lang="en-US" sz="2800" b="1" i="1">
                              <a:latin typeface="Cambria Math"/>
                            </a:rPr>
                            <m:t>𝒇</m:t>
                          </m:r>
                          <m:r>
                            <a:rPr lang="en-US" sz="2800" b="1" i="1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8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800" b="1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800" b="1" i="1">
                              <a:latin typeface="Cambria Math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800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28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800" b="1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97" y="3810000"/>
                <a:ext cx="3475503" cy="126662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297" y="5617583"/>
                <a:ext cx="30474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𝐸𝑟𝑟𝑜𝑟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𝐴𝑐𝑡𝑢𝑎𝑙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𝐸𝑠𝑡𝑖𝑚𝑎𝑡𝑒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97" y="5617583"/>
                <a:ext cx="304743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6BCED-E8C4-4053-8DF1-B8EF549A0AA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r>
              <a:rPr lang="en-US" smtClean="0">
                <a:solidFill>
                  <a:srgbClr val="000000"/>
                </a:solidFill>
              </a:rPr>
              <a:t>/58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14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Definite Integral - Riemann Sums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If </a:t>
                </a:r>
                <a:r>
                  <a:rPr lang="en-US" sz="2000" i="1" dirty="0"/>
                  <a:t>f</a:t>
                </a:r>
                <a:r>
                  <a:rPr lang="en-US" sz="2000" dirty="0"/>
                  <a:t> takes on both positive and negative values, as in </a:t>
                </a:r>
                <a:r>
                  <a:rPr lang="en-US" sz="2000" dirty="0" smtClean="0"/>
                  <a:t>the Figure, </a:t>
                </a:r>
                <a:r>
                  <a:rPr lang="en-US" sz="2000" dirty="0"/>
                  <a:t>then the Riemann sum is the sum of the areas of the rectangles that lie above the </a:t>
                </a:r>
                <a:r>
                  <a:rPr lang="en-US" sz="2000" i="1" dirty="0"/>
                  <a:t>x</a:t>
                </a:r>
                <a:r>
                  <a:rPr lang="en-US" sz="2000" dirty="0"/>
                  <a:t>-axis and the </a:t>
                </a:r>
                <a:r>
                  <a:rPr lang="en-US" sz="2000" i="1" dirty="0"/>
                  <a:t>negatives </a:t>
                </a:r>
                <a:r>
                  <a:rPr lang="en-US" sz="2000" dirty="0"/>
                  <a:t>of the areas of the rectangles that lie below the </a:t>
                </a:r>
                <a:r>
                  <a:rPr lang="en-US" sz="2000" dirty="0" smtClean="0"/>
                  <a:t> </a:t>
                </a:r>
                <a:r>
                  <a:rPr lang="en-US" sz="2000" i="1" dirty="0" smtClean="0"/>
                  <a:t>x</a:t>
                </a:r>
                <a:r>
                  <a:rPr lang="en-US" sz="2000" dirty="0" smtClean="0"/>
                  <a:t>-axis </a:t>
                </a:r>
                <a:r>
                  <a:rPr lang="en-US" sz="2000" dirty="0"/>
                  <a:t>(the areas of the blue rectangles </a:t>
                </a:r>
                <a:r>
                  <a:rPr lang="en-US" sz="2000" i="1" dirty="0"/>
                  <a:t>minus </a:t>
                </a:r>
                <a:r>
                  <a:rPr lang="en-US" sz="2000" dirty="0"/>
                  <a:t>the areas of the gold rectangles</a:t>
                </a:r>
                <a:r>
                  <a:rPr lang="en-US" sz="2000" dirty="0" smtClean="0"/>
                  <a:t>).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A definite integral can be interpreted as </a:t>
                </a:r>
                <a:r>
                  <a:rPr lang="en-US" sz="2000" dirty="0" smtClean="0"/>
                  <a:t>a			        </a:t>
                </a:r>
                <a:r>
                  <a:rPr lang="en-US" sz="2000" b="1" dirty="0"/>
                  <a:t>net area</a:t>
                </a:r>
                <a:r>
                  <a:rPr lang="en-US" sz="2000" dirty="0"/>
                  <a:t>, that is, a difference of </a:t>
                </a:r>
                <a:r>
                  <a:rPr lang="en-US" sz="2000" dirty="0" smtClean="0"/>
                  <a:t>areas.</a:t>
                </a:r>
                <a:endParaRPr lang="en-US" sz="2000" dirty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Example:  Use the figure to find the values of:</a:t>
                </a:r>
              </a:p>
              <a:p>
                <a:pPr marL="339725" indent="0">
                  <a:buNone/>
                </a:pPr>
                <a:r>
                  <a:rPr lang="en-US" sz="2000" dirty="0" smtClean="0"/>
                  <a:t>(a)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𝑏</m:t>
                        </m:r>
                      </m:sup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sz="2000" dirty="0" smtClean="0"/>
                  <a:t>     (b)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𝑐</m:t>
                        </m:r>
                      </m:sup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339725" indent="0">
                  <a:buNone/>
                </a:pPr>
                <a:r>
                  <a:rPr lang="en-US" sz="2000" dirty="0" smtClean="0"/>
                  <a:t>(c)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𝑐</m:t>
                        </m:r>
                      </m:sup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sz="2000" dirty="0" smtClean="0"/>
                  <a:t>     (d)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𝑐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631" b="-8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99" y="2514601"/>
            <a:ext cx="3472195" cy="167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321154"/>
            <a:ext cx="3136900" cy="210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52E89-E8A1-4EEE-8177-BCF3B25C56FA}" type="slidenum">
              <a:rPr lang="en-US" smtClean="0"/>
              <a:pPr>
                <a:defRPr/>
              </a:pPr>
              <a:t>11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64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1230081"/>
                  </p:ext>
                </p:extLst>
              </p:nvPr>
            </p:nvGraphicFramePr>
            <p:xfrm>
              <a:off x="533400" y="96583"/>
              <a:ext cx="8001000" cy="66852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7000"/>
                    <a:gridCol w="2667000"/>
                    <a:gridCol w="2667000"/>
                  </a:tblGrid>
                  <a:tr h="6368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5400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5400" b="1" i="1" smtClean="0">
                                    <a:latin typeface="Cambria Math"/>
                                  </a:rPr>
                                  <m:t>𝒇</m:t>
                                </m:r>
                                <m:r>
                                  <a:rPr lang="en-US" sz="5400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5400" b="1" i="1" smtClean="0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5400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5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5400" b="1" i="1" smtClean="0">
                                    <a:latin typeface="Cambria Math"/>
                                  </a:rPr>
                                  <m:t>𝑪𝑷</m:t>
                                </m:r>
                                <m:r>
                                  <a:rPr lang="en-US" sz="5400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5400" b="1" i="1" smtClean="0">
                                    <a:latin typeface="Cambria Math"/>
                                  </a:rPr>
                                  <m:t>𝑰𝑷</m:t>
                                </m:r>
                                <m:r>
                                  <a:rPr lang="en-US" sz="5400" b="1" i="1" smtClean="0">
                                    <a:latin typeface="Cambria Math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5400"/>
                        </a:p>
                      </a:txBody>
                      <a:tcPr anchor="ctr"/>
                    </a:tc>
                  </a:tr>
                  <a:tr h="3689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0</a:t>
                          </a:r>
                          <a:endParaRPr lang="en-US" sz="5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2</a:t>
                          </a:r>
                          <a:endParaRPr lang="en-US" sz="5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NA</a:t>
                          </a:r>
                          <a:endParaRPr lang="en-US" sz="5400"/>
                        </a:p>
                      </a:txBody>
                      <a:tcPr anchor="ctr"/>
                    </a:tc>
                  </a:tr>
                  <a:tr h="3689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1</a:t>
                          </a:r>
                          <a:endParaRPr lang="en-US" sz="5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5400" b="0" i="1" smtClean="0">
                                    <a:latin typeface="Cambria Math"/>
                                  </a:rPr>
                                  <m:t>3</m:t>
                                </m:r>
                                <m:box>
                                  <m:boxPr>
                                    <m:ctrlPr>
                                      <a:rPr lang="en-US" sz="5400" b="0" i="1" smtClean="0"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5400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5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5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en-US" sz="5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Max</a:t>
                          </a:r>
                          <a:endParaRPr lang="en-US" sz="5400"/>
                        </a:p>
                      </a:txBody>
                      <a:tcPr anchor="ctr"/>
                    </a:tc>
                  </a:tr>
                  <a:tr h="3689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 smtClean="0"/>
                            <a:t>2</a:t>
                          </a:r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5400" b="0" i="1" smtClean="0">
                                    <a:latin typeface="Cambria Math"/>
                                  </a:rPr>
                                  <m:t>2</m:t>
                                </m:r>
                                <m:box>
                                  <m:boxPr>
                                    <m:ctrlPr>
                                      <a:rPr lang="en-US" sz="5400" b="0" i="1" smtClean="0"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5400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5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sz="5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en-US" sz="5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IP (DU)</a:t>
                          </a:r>
                          <a:endParaRPr lang="en-US" sz="5400"/>
                        </a:p>
                      </a:txBody>
                      <a:tcPr anchor="ctr"/>
                    </a:tc>
                  </a:tr>
                  <a:tr h="3689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3</a:t>
                          </a:r>
                          <a:endParaRPr lang="en-US" sz="5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2</a:t>
                          </a:r>
                          <a:endParaRPr lang="en-US" sz="5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Min</a:t>
                          </a:r>
                          <a:endParaRPr lang="en-US" sz="5400"/>
                        </a:p>
                      </a:txBody>
                      <a:tcPr anchor="ctr"/>
                    </a:tc>
                  </a:tr>
                  <a:tr h="3689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4</a:t>
                          </a:r>
                          <a:endParaRPr lang="en-US" sz="5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3</a:t>
                          </a:r>
                          <a:endParaRPr lang="en-US" sz="5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IP(UD)</a:t>
                          </a:r>
                          <a:endParaRPr lang="en-US" sz="5400"/>
                        </a:p>
                      </a:txBody>
                      <a:tcPr anchor="ctr"/>
                    </a:tc>
                  </a:tr>
                  <a:tr h="3689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5</a:t>
                          </a:r>
                          <a:endParaRPr lang="en-US" sz="5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4</a:t>
                          </a:r>
                          <a:endParaRPr lang="en-US" sz="5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 smtClean="0"/>
                            <a:t>Max</a:t>
                          </a:r>
                          <a:endParaRPr lang="en-US" sz="5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1230081"/>
                  </p:ext>
                </p:extLst>
              </p:nvPr>
            </p:nvGraphicFramePr>
            <p:xfrm>
              <a:off x="533400" y="96583"/>
              <a:ext cx="8001000" cy="66852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7000"/>
                    <a:gridCol w="2667000"/>
                    <a:gridCol w="2667000"/>
                  </a:tblGrid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29" t="-667" r="-200229" b="-67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667" r="-99772" b="-67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0458" t="-667" b="-671333"/>
                          </a:stretch>
                        </a:blipFill>
                      </a:tcPr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0</a:t>
                          </a:r>
                          <a:endParaRPr lang="en-US" sz="5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2</a:t>
                          </a:r>
                          <a:endParaRPr lang="en-US" sz="5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NA</a:t>
                          </a:r>
                          <a:endParaRPr lang="en-US" sz="5400"/>
                        </a:p>
                      </a:txBody>
                      <a:tcPr anchor="ctr"/>
                    </a:tc>
                  </a:tr>
                  <a:tr h="10557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1</a:t>
                          </a:r>
                          <a:endParaRPr lang="en-US" sz="5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173988" r="-99772" b="-3953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Max</a:t>
                          </a:r>
                          <a:endParaRPr lang="en-US" sz="5400"/>
                        </a:p>
                      </a:txBody>
                      <a:tcPr anchor="ctr"/>
                    </a:tc>
                  </a:tr>
                  <a:tr h="10574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2</a:t>
                          </a:r>
                          <a:endParaRPr lang="en-US" sz="5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272414" r="-99772" b="-293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IP (DU)</a:t>
                          </a:r>
                          <a:endParaRPr lang="en-US" sz="540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3</a:t>
                          </a:r>
                          <a:endParaRPr lang="en-US" sz="5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2</a:t>
                          </a:r>
                          <a:endParaRPr lang="en-US" sz="5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Min</a:t>
                          </a:r>
                          <a:endParaRPr lang="en-US" sz="540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4</a:t>
                          </a:r>
                          <a:endParaRPr lang="en-US" sz="5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3</a:t>
                          </a:r>
                          <a:endParaRPr lang="en-US" sz="5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IP(UD)</a:t>
                          </a:r>
                          <a:endParaRPr lang="en-US" sz="540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5</a:t>
                          </a:r>
                          <a:endParaRPr lang="en-US" sz="5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4</a:t>
                          </a:r>
                          <a:endParaRPr lang="en-US" sz="5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Max</a:t>
                          </a:r>
                          <a:endParaRPr lang="en-US" sz="540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52E89-E8A1-4EEE-8177-BCF3B25C56FA}" type="slidenum">
              <a:rPr lang="en-US" smtClean="0"/>
              <a:pPr>
                <a:defRPr/>
              </a:pPr>
              <a:t>12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83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454270"/>
              </p:ext>
            </p:extLst>
          </p:nvPr>
        </p:nvGraphicFramePr>
        <p:xfrm>
          <a:off x="407972" y="1310640"/>
          <a:ext cx="8355028" cy="49377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177514"/>
                <a:gridCol w="4177514"/>
              </a:tblGrid>
              <a:tr h="548640">
                <a:tc>
                  <a:txBody>
                    <a:bodyPr/>
                    <a:lstStyle/>
                    <a:p>
                      <a:r>
                        <a:rPr lang="en-US" dirty="0" smtClean="0"/>
                        <a:t>Rules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Properties</a:t>
                      </a:r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Constant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Constant Multiple</a:t>
                      </a:r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Sum/Diff</a:t>
                      </a:r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Exponential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L’Hospital’s</a:t>
                      </a:r>
                      <a:r>
                        <a:rPr lang="en-US" dirty="0" smtClean="0"/>
                        <a:t> Rule</a:t>
                      </a:r>
                      <a:endParaRPr lang="en-US" dirty="0"/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Quotient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Trigonometric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smtClean="0"/>
                        <a:t>Chain Rule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smtClean="0"/>
                        <a:t>Logarithmic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38400" y="1929651"/>
                <a:ext cx="850041" cy="413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sz="11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929651"/>
                <a:ext cx="850041" cy="413703"/>
              </a:xfrm>
              <a:prstGeom prst="rect">
                <a:avLst/>
              </a:prstGeom>
              <a:blipFill rotWithShape="1">
                <a:blip r:embed="rId3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05600" y="1948497"/>
                <a:ext cx="1583447" cy="413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sz="1100" b="0" i="1" smtClean="0">
                          <a:latin typeface="Cambria Math"/>
                        </a:rPr>
                        <m:t>[</m:t>
                      </m:r>
                      <m:r>
                        <a:rPr lang="en-US" sz="1100" b="0" i="1" smtClean="0">
                          <a:latin typeface="Cambria Math"/>
                        </a:rPr>
                        <m:t>𝑐𝑓</m:t>
                      </m:r>
                      <m:d>
                        <m:d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100" b="0" i="1" smtClean="0">
                          <a:latin typeface="Cambria Math"/>
                        </a:rPr>
                        <m:t>]=</m:t>
                      </m:r>
                      <m:r>
                        <a:rPr lang="en-US" sz="1100" b="0" i="1" smtClean="0">
                          <a:latin typeface="Cambria Math"/>
                        </a:rPr>
                        <m:t>𝑐</m:t>
                      </m:r>
                      <m:f>
                        <m:f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sz="1100" b="0" i="1" smtClean="0">
                          <a:latin typeface="Cambria Math"/>
                        </a:rPr>
                        <m:t>𝑓</m:t>
                      </m:r>
                      <m:r>
                        <a:rPr lang="en-US" sz="1100" b="0" i="1" smtClean="0">
                          <a:latin typeface="Cambria Math"/>
                        </a:rPr>
                        <m:t>(</m:t>
                      </m:r>
                      <m:r>
                        <a:rPr lang="en-US" sz="1100" b="0" i="1" smtClean="0">
                          <a:latin typeface="Cambria Math"/>
                        </a:rPr>
                        <m:t>𝑥</m:t>
                      </m:r>
                      <m:r>
                        <a:rPr lang="en-US" sz="11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1948497"/>
                <a:ext cx="1583447" cy="41370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30072" y="2481897"/>
                <a:ext cx="1236108" cy="413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1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r>
                        <a:rPr lang="en-US" sz="1100" b="0" i="1" smtClean="0">
                          <a:latin typeface="Cambria Math"/>
                        </a:rPr>
                        <m:t>𝑛</m:t>
                      </m:r>
                      <m:sSup>
                        <m:sSup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1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1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072" y="2481897"/>
                <a:ext cx="1236108" cy="41370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92626" y="3015297"/>
                <a:ext cx="1311000" cy="413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sSup>
                        <m:sSup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sz="11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/>
                            </a:rPr>
                            <m:t>ln</m:t>
                          </m:r>
                          <m:r>
                            <a:rPr lang="en-US" sz="1100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sz="11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sz="1100" b="0" i="1" smtClean="0">
                              <a:latin typeface="Cambria Math"/>
                            </a:rPr>
                            <m:t>)∙</m:t>
                          </m:r>
                          <m:r>
                            <a:rPr lang="en-US" sz="1100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sz="11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626" y="3015297"/>
                <a:ext cx="1311000" cy="41370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22036" y="3548697"/>
                <a:ext cx="2969916" cy="413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100" b="0" i="1" smtClean="0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r>
                        <a:rPr lang="en-US" sz="11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f>
                        <m:f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sz="11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100" b="0" i="1" smtClean="0">
                          <a:latin typeface="Cambria Math"/>
                        </a:rPr>
                        <m:t>+</m:t>
                      </m:r>
                      <m:r>
                        <a:rPr lang="en-US" sz="1100" b="0" i="1" smtClean="0">
                          <a:latin typeface="Cambria Math"/>
                        </a:rPr>
                        <m:t>𝑓</m:t>
                      </m:r>
                      <m:r>
                        <a:rPr lang="en-US" sz="1100" b="0" i="1" smtClean="0">
                          <a:latin typeface="Cambria Math"/>
                        </a:rPr>
                        <m:t>(</m:t>
                      </m:r>
                      <m:r>
                        <a:rPr lang="en-US" sz="1100" b="0" i="1" smtClean="0">
                          <a:latin typeface="Cambria Math"/>
                        </a:rPr>
                        <m:t>𝑥</m:t>
                      </m:r>
                      <m:r>
                        <a:rPr lang="en-US" sz="1100" b="0" i="1" smtClean="0">
                          <a:latin typeface="Cambria Math"/>
                        </a:rPr>
                        <m:t>)</m:t>
                      </m:r>
                      <m:f>
                        <m:fPr>
                          <m:ctrlPr>
                            <a:rPr lang="en-US" sz="11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100" i="1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sz="11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sz="1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036" y="3548697"/>
                <a:ext cx="2969916" cy="41370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56808" y="4080480"/>
                <a:ext cx="2693686" cy="567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1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1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1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100" i="1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11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f>
                            <m:fPr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100" i="1">
                                  <a:latin typeface="Cambria Math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1100" i="1">
                                  <a:latin typeface="Cambria Math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sz="11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1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100" i="1">
                              <a:latin typeface="Cambria Math"/>
                            </a:rPr>
                            <m:t>𝑓</m:t>
                          </m:r>
                          <m:r>
                            <a:rPr lang="en-US" sz="1100" i="1">
                              <a:latin typeface="Cambria Math"/>
                            </a:rPr>
                            <m:t>(</m:t>
                          </m:r>
                          <m:r>
                            <a:rPr lang="en-US" sz="1100" i="1">
                              <a:latin typeface="Cambria Math"/>
                            </a:rPr>
                            <m:t>𝑥</m:t>
                          </m:r>
                          <m:r>
                            <a:rPr lang="en-US" sz="1100" i="1">
                              <a:latin typeface="Cambria Math"/>
                            </a:rPr>
                            <m:t>)</m:t>
                          </m:r>
                          <m:f>
                            <m:fPr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100" i="1">
                                  <a:latin typeface="Cambria Math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1100" i="1">
                                  <a:latin typeface="Cambria Math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sz="1100" i="1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1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smtClean="0">
                                      <a:latin typeface="Cambria Math"/>
                                    </a:rPr>
                                    <m:t>𝑔</m:t>
                                  </m:r>
                                  <m:r>
                                    <a:rPr lang="en-US" sz="11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1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11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1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08" y="4080480"/>
                <a:ext cx="2693686" cy="5677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05000" y="4676528"/>
                <a:ext cx="1168845" cy="413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func>
                        <m:func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10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𝑥</m:t>
                          </m:r>
                        </m:e>
                      </m:func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676528"/>
                <a:ext cx="1168845" cy="41370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17308" y="4686133"/>
                <a:ext cx="1274644" cy="413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func>
                        <m:func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𝑥</m:t>
                          </m:r>
                        </m:e>
                      </m:func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1100" b="0" i="0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308" y="4686133"/>
                <a:ext cx="1274644" cy="41370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58235" y="5195100"/>
                <a:ext cx="2308965" cy="413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11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r>
                        <a:rPr lang="en-US" sz="1100" b="0" i="1" smtClean="0">
                          <a:latin typeface="Cambria Math"/>
                        </a:rPr>
                        <m:t>𝑓</m:t>
                      </m:r>
                      <m:r>
                        <a:rPr lang="en-US" sz="1100" b="0" i="1" smtClean="0">
                          <a:latin typeface="Cambria Math"/>
                        </a:rPr>
                        <m:t>′</m:t>
                      </m:r>
                      <m:d>
                        <m:d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100" b="0" i="1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sz="11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235" y="5195100"/>
                <a:ext cx="2308965" cy="41370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80281" y="5758497"/>
                <a:ext cx="1002710" cy="413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1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281" y="5758497"/>
                <a:ext cx="1002710" cy="413703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995885" y="2481897"/>
                <a:ext cx="2538515" cy="413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100" b="0" i="1" smtClean="0">
                              <a:latin typeface="Cambria Math"/>
                              <a:ea typeface="Cambria Math"/>
                            </a:rPr>
                            <m:t>±</m:t>
                          </m:r>
                          <m:r>
                            <a:rPr lang="en-US" sz="1100" b="0" i="1" smtClean="0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sz="11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100" b="0" i="1" smtClean="0">
                          <a:latin typeface="Cambria Math"/>
                          <a:ea typeface="Cambria Math"/>
                        </a:rPr>
                        <m:t>±</m:t>
                      </m:r>
                      <m:f>
                        <m:fPr>
                          <m:ctrlPr>
                            <a:rPr lang="en-US" sz="11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100" i="1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sz="11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sz="1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885" y="2481897"/>
                <a:ext cx="2538515" cy="413703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53200" y="2975734"/>
                <a:ext cx="1480982" cy="4532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1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1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1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100" b="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11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100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100" i="1">
                                  <a:latin typeface="Cambria Math"/>
                                </a:rPr>
                                <m:t>𝑔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1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1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100" i="1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11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100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sz="1100" b="0" i="1" smtClean="0">
                                  <a:latin typeface="Cambria Math"/>
                                </a:rPr>
                                <m:t>′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100" i="1">
                                  <a:latin typeface="Cambria Math"/>
                                </a:rPr>
                                <m:t>𝑔</m:t>
                              </m:r>
                              <m:r>
                                <a:rPr lang="en-US" sz="1100" b="0" i="1" smtClean="0">
                                  <a:latin typeface="Cambria Math"/>
                                </a:rPr>
                                <m:t>′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2975734"/>
                <a:ext cx="1480982" cy="453266"/>
              </a:xfrm>
              <a:prstGeom prst="rect">
                <a:avLst/>
              </a:prstGeom>
              <a:blipFill rotWithShape="1">
                <a:blip r:embed="rId1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52E89-E8A1-4EEE-8177-BCF3B25C56FA}" type="slidenum">
              <a:rPr lang="en-US" smtClean="0"/>
              <a:pPr>
                <a:defRPr/>
              </a:pPr>
              <a:t>2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0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Graphing </a:t>
            </a:r>
            <a:r>
              <a:rPr lang="en-US" dirty="0" err="1" smtClean="0"/>
              <a:t>Antiderivatives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3" cstate="print"/>
          <a:srcRect t="6913"/>
          <a:stretch/>
        </p:blipFill>
        <p:spPr bwMode="auto">
          <a:xfrm>
            <a:off x="304800" y="1307804"/>
            <a:ext cx="5486400" cy="3245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6898899"/>
                  </p:ext>
                </p:extLst>
              </p:nvPr>
            </p:nvGraphicFramePr>
            <p:xfrm>
              <a:off x="9753600" y="4584759"/>
              <a:ext cx="6659910" cy="1371600"/>
            </p:xfrm>
            <a:graphic>
              <a:graphicData uri="http://schemas.openxmlformats.org/drawingml/2006/table">
                <a:tbl>
                  <a:tblPr firstRow="1" firstCol="1" bandRow="1">
                    <a:tableStyleId>{3B4B98B0-60AC-42C2-AFA5-B58CD77FA1E5}</a:tableStyleId>
                  </a:tblPr>
                  <a:tblGrid>
                    <a:gridCol w="2219970"/>
                    <a:gridCol w="2219970"/>
                    <a:gridCol w="2219970"/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/>
                                  </a:rPr>
                                  <m:t>𝒇</m:t>
                                </m:r>
                                <m:r>
                                  <a:rPr lang="en-US" sz="1800">
                                    <a:effectLst/>
                                    <a:latin typeface="Cambria Math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/>
                                  </a:rPr>
                                  <m:t>𝒇</m:t>
                                </m:r>
                                <m:r>
                                  <a:rPr lang="en-US" sz="1800">
                                    <a:effectLst/>
                                    <a:latin typeface="Cambria Math"/>
                                  </a:rPr>
                                  <m:t>′′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Increasing</a:t>
                          </a:r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 </a:t>
                          </a:r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 </a:t>
                          </a:r>
                          <a:endParaRPr lang="en-US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Decreasing</a:t>
                          </a:r>
                          <a:endParaRPr lang="en-US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 </a:t>
                          </a:r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 </a:t>
                          </a:r>
                          <a:endParaRPr lang="en-US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Concave up</a:t>
                          </a:r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 </a:t>
                          </a:r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 </a:t>
                          </a:r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Concave down</a:t>
                          </a:r>
                          <a:endParaRPr lang="en-US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 </a:t>
                          </a:r>
                          <a:endParaRPr lang="en-US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 </a:t>
                          </a:r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6898899"/>
                  </p:ext>
                </p:extLst>
              </p:nvPr>
            </p:nvGraphicFramePr>
            <p:xfrm>
              <a:off x="9753600" y="4584759"/>
              <a:ext cx="6659910" cy="1371600"/>
            </p:xfrm>
            <a:graphic>
              <a:graphicData uri="http://schemas.openxmlformats.org/drawingml/2006/table">
                <a:tbl>
                  <a:tblPr firstRow="1" firstCol="1" bandRow="1">
                    <a:tableStyleId>{3B4B98B0-60AC-42C2-AFA5-B58CD77FA1E5}</a:tableStyleId>
                  </a:tblPr>
                  <a:tblGrid>
                    <a:gridCol w="2219970"/>
                    <a:gridCol w="2219970"/>
                    <a:gridCol w="2219970"/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t="-4444" r="-200275" b="-4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99726" t="-4444" r="-99726" b="-4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00275" t="-4444" b="-453333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Increasing</a:t>
                          </a:r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 </a:t>
                          </a:r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 </a:t>
                          </a:r>
                          <a:endParaRPr lang="en-US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Decreasing</a:t>
                          </a:r>
                          <a:endParaRPr lang="en-US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 </a:t>
                          </a:r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 </a:t>
                          </a:r>
                          <a:endParaRPr lang="en-US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Concave up</a:t>
                          </a:r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 </a:t>
                          </a:r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 </a:t>
                          </a:r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Concave down</a:t>
                          </a:r>
                          <a:endParaRPr lang="en-US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 </a:t>
                          </a:r>
                          <a:endParaRPr lang="en-US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 </a:t>
                          </a:r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583019" y="4032875"/>
            <a:ext cx="946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Area = 4/3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716619" y="4185275"/>
            <a:ext cx="946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Area = 4/3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545419" y="3877498"/>
            <a:ext cx="786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Area = 2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6" idx="0"/>
          </p:cNvCxnSpPr>
          <p:nvPr/>
        </p:nvCxnSpPr>
        <p:spPr>
          <a:xfrm flipH="1" flipV="1">
            <a:off x="887819" y="3409950"/>
            <a:ext cx="168663" cy="622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716619" y="3877498"/>
            <a:ext cx="500045" cy="3114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545419" y="3409950"/>
            <a:ext cx="479823" cy="4972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9193167"/>
                  </p:ext>
                </p:extLst>
              </p:nvPr>
            </p:nvGraphicFramePr>
            <p:xfrm>
              <a:off x="5943600" y="1474043"/>
              <a:ext cx="3048000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/>
                    <a:gridCol w="1016000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𝒇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𝑪𝑷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𝑰𝑷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b="1" i="1" smtClean="0">
                            <a:latin typeface="Cambria Math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𝒆𝒕𝒄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2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2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3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4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5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9193167"/>
                  </p:ext>
                </p:extLst>
              </p:nvPr>
            </p:nvGraphicFramePr>
            <p:xfrm>
              <a:off x="5943600" y="1474043"/>
              <a:ext cx="3048000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/>
                    <a:gridCol w="1016000"/>
                    <a:gridCol w="1016000"/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952" r="-199401" b="-3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602" t="-952" r="-100602" b="-3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401" t="-952" b="-36190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2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2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3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4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5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3566" y="1919629"/>
                <a:ext cx="10563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𝒇</m:t>
                      </m:r>
                      <m:r>
                        <a:rPr lang="en-US" sz="2800" b="1" i="1" smtClean="0">
                          <a:latin typeface="Cambria Math"/>
                        </a:rPr>
                        <m:t>′(</m:t>
                      </m:r>
                      <m:r>
                        <a:rPr lang="en-US" sz="2800" b="1" i="1" smtClean="0">
                          <a:latin typeface="Cambria Math"/>
                        </a:rPr>
                        <m:t>𝒙</m:t>
                      </m:r>
                      <m:r>
                        <a:rPr lang="en-US" sz="28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66" y="1919629"/>
                <a:ext cx="1056379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/>
          <p:nvPr/>
        </p:nvPicPr>
        <p:blipFill rotWithShape="1">
          <a:blip r:embed="rId3" cstate="print"/>
          <a:srcRect l="3876" t="6913" r="5038" b="67264"/>
          <a:stretch/>
        </p:blipFill>
        <p:spPr bwMode="auto">
          <a:xfrm>
            <a:off x="519111" y="4475331"/>
            <a:ext cx="4997302" cy="900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-84229" y="4776135"/>
                <a:ext cx="973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𝒇</m:t>
                      </m:r>
                      <m:r>
                        <a:rPr lang="en-US" sz="2800" b="1" i="1" smtClean="0">
                          <a:latin typeface="Cambria Math"/>
                        </a:rPr>
                        <m:t>(</m:t>
                      </m:r>
                      <m:r>
                        <a:rPr lang="en-US" sz="2800" b="1" i="1" smtClean="0">
                          <a:latin typeface="Cambria Math"/>
                        </a:rPr>
                        <m:t>𝒙</m:t>
                      </m:r>
                      <m:r>
                        <a:rPr lang="en-US" sz="28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4229" y="4776135"/>
                <a:ext cx="973343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/>
          <p:nvPr/>
        </p:nvPicPr>
        <p:blipFill rotWithShape="1">
          <a:blip r:embed="rId3" cstate="print"/>
          <a:srcRect l="3876" t="6913" r="5038" b="67264"/>
          <a:stretch/>
        </p:blipFill>
        <p:spPr bwMode="auto">
          <a:xfrm>
            <a:off x="517614" y="5500576"/>
            <a:ext cx="4997302" cy="900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-76200" y="5801380"/>
                <a:ext cx="1114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𝒇</m:t>
                      </m:r>
                      <m:r>
                        <a:rPr lang="en-US" sz="2800" b="1" i="1" smtClean="0">
                          <a:latin typeface="Cambria Math"/>
                        </a:rPr>
                        <m:t>"(</m:t>
                      </m:r>
                      <m:r>
                        <a:rPr lang="en-US" sz="2800" b="1" i="1" smtClean="0">
                          <a:latin typeface="Cambria Math"/>
                        </a:rPr>
                        <m:t>𝒙</m:t>
                      </m:r>
                      <m:r>
                        <a:rPr lang="en-US" sz="28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5801380"/>
                <a:ext cx="1114408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V="1">
            <a:off x="838200" y="4663833"/>
            <a:ext cx="399450" cy="1367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752600" y="4580506"/>
            <a:ext cx="732032" cy="18624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821883" y="4800600"/>
            <a:ext cx="399450" cy="1367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785330" y="4629986"/>
            <a:ext cx="399450" cy="1367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343148" y="5499284"/>
                <a:ext cx="23246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(         +          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148" y="5499284"/>
                <a:ext cx="2324674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81000" y="5506373"/>
                <a:ext cx="23246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(          −         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506373"/>
                <a:ext cx="2324674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301966" y="5506373"/>
                <a:ext cx="13821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(    −   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966" y="5506373"/>
                <a:ext cx="1382110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7-Point Star 31"/>
          <p:cNvSpPr/>
          <p:nvPr/>
        </p:nvSpPr>
        <p:spPr>
          <a:xfrm>
            <a:off x="408389" y="2557790"/>
            <a:ext cx="250022" cy="26161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7-Point Star 32"/>
          <p:cNvSpPr/>
          <p:nvPr/>
        </p:nvSpPr>
        <p:spPr>
          <a:xfrm>
            <a:off x="1371600" y="1932034"/>
            <a:ext cx="250022" cy="26161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7-Point Star 33"/>
          <p:cNvSpPr/>
          <p:nvPr/>
        </p:nvSpPr>
        <p:spPr>
          <a:xfrm>
            <a:off x="3352800" y="2529559"/>
            <a:ext cx="250022" cy="26161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7-Point Star 34"/>
          <p:cNvSpPr/>
          <p:nvPr/>
        </p:nvSpPr>
        <p:spPr>
          <a:xfrm>
            <a:off x="5325921" y="1670424"/>
            <a:ext cx="250022" cy="26161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/>
          <p:nvPr/>
        </p:nvSpPr>
        <p:spPr>
          <a:xfrm>
            <a:off x="514063" y="2084434"/>
            <a:ext cx="2202556" cy="1192166"/>
          </a:xfrm>
          <a:prstGeom prst="arc">
            <a:avLst>
              <a:gd name="adj1" fmla="val 10987056"/>
              <a:gd name="adj2" fmla="val 2035592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/>
          <p:nvPr/>
        </p:nvSpPr>
        <p:spPr>
          <a:xfrm rot="10800000">
            <a:off x="2399101" y="1450930"/>
            <a:ext cx="2146317" cy="1192166"/>
          </a:xfrm>
          <a:prstGeom prst="arc">
            <a:avLst>
              <a:gd name="adj1" fmla="val 11584558"/>
              <a:gd name="adj2" fmla="val 2068526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/>
          <p:cNvSpPr/>
          <p:nvPr/>
        </p:nvSpPr>
        <p:spPr>
          <a:xfrm>
            <a:off x="4474665" y="1801228"/>
            <a:ext cx="1926135" cy="972011"/>
          </a:xfrm>
          <a:prstGeom prst="arc">
            <a:avLst>
              <a:gd name="adj1" fmla="val 10820449"/>
              <a:gd name="adj2" fmla="val 1661094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620768" y="4766753"/>
            <a:ext cx="732032" cy="18624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52E89-E8A1-4EEE-8177-BCF3B25C56FA}" type="slidenum">
              <a:rPr lang="en-US" smtClean="0"/>
              <a:pPr>
                <a:defRPr/>
              </a:pPr>
              <a:t>3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0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7" grpId="0"/>
      <p:bldP spid="15" grpId="0"/>
      <p:bldP spid="18" grpId="0"/>
      <p:bldP spid="27" grpId="0"/>
      <p:bldP spid="28" grpId="0"/>
      <p:bldP spid="29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 err="1" smtClean="0"/>
              <a:t>Antiderivatives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1"/>
                <a:ext cx="8229600" cy="381000"/>
              </a:xfrm>
            </p:spPr>
            <p:txBody>
              <a:bodyPr/>
              <a:lstStyle/>
              <a:p>
                <a:r>
                  <a:rPr lang="en-US" sz="200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r>
                  <a:rPr lang="en-US" sz="2000" smtClean="0"/>
                  <a:t>then we say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smtClean="0"/>
                  <a:t>is the antiderivative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𝑓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1"/>
                <a:ext cx="8229600" cy="381000"/>
              </a:xfrm>
              <a:blipFill rotWithShape="1">
                <a:blip r:embed="rId3"/>
                <a:stretch>
                  <a:fillRect l="-593" t="-8065" b="-3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57200" y="2969326"/>
                <a:ext cx="2252220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969326"/>
                <a:ext cx="2252220" cy="81887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7200" y="4336144"/>
                <a:ext cx="1898404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336144"/>
                <a:ext cx="1898404" cy="81887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7200" y="5019553"/>
                <a:ext cx="2716128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019553"/>
                <a:ext cx="2716128" cy="81887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57200" y="5702964"/>
                <a:ext cx="2927725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i="1">
                          <a:latin typeface="Cambria Math"/>
                        </a:rPr>
                        <m:t>=−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702964"/>
                <a:ext cx="2927725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57200" y="2283609"/>
                <a:ext cx="3487814" cy="8211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,  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≠−1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83609"/>
                <a:ext cx="3487814" cy="82118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57200" y="1600200"/>
                <a:ext cx="3751090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𝑘𝑥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,  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𝑖𝑠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𝑐𝑜𝑛𝑠𝑡𝑎𝑛𝑡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3751090" cy="81887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490" y="1828800"/>
            <a:ext cx="4021310" cy="3898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57200" y="3652735"/>
                <a:ext cx="2549992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652735"/>
                <a:ext cx="2549992" cy="81887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583310" y="1676400"/>
            <a:ext cx="2701180" cy="6072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56602" y="2283609"/>
            <a:ext cx="2701180" cy="821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06402" y="2959847"/>
            <a:ext cx="2701180" cy="6072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07110" y="3767187"/>
            <a:ext cx="2701180" cy="6072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25917" y="4477102"/>
            <a:ext cx="2701180" cy="6072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034335" y="5019553"/>
            <a:ext cx="2323447" cy="6072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21062" y="5793591"/>
            <a:ext cx="2306035" cy="6072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72000" y="5638800"/>
                <a:ext cx="4114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mtClean="0"/>
                  <a:t> is an antiderivative, the most general form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638800"/>
                <a:ext cx="4114800" cy="646331"/>
              </a:xfrm>
              <a:prstGeom prst="rect">
                <a:avLst/>
              </a:prstGeom>
              <a:blipFill rotWithShape="1">
                <a:blip r:embed="rId12"/>
                <a:stretch>
                  <a:fillRect l="-1185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1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52E89-E8A1-4EEE-8177-BCF3B25C56FA}" type="slidenum">
              <a:rPr lang="en-US" smtClean="0"/>
              <a:pPr>
                <a:defRPr/>
              </a:pPr>
              <a:t>4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08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  <p:bldP spid="10" grpId="0"/>
      <p:bldP spid="13" grpId="0"/>
      <p:bldP spid="4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599" y="4610755"/>
            <a:ext cx="2447925" cy="1790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itchFamily="2" charset="2"/>
                  <a:buChar char="q"/>
                </a:pPr>
                <a:r>
                  <a:rPr lang="en-US" sz="2000" dirty="0" smtClean="0"/>
                  <a:t>Use Figure 1 and </a:t>
                </a:r>
                <a:r>
                  <a:rPr lang="en-US" sz="2000" dirty="0"/>
                  <a:t>the fact </a:t>
                </a:r>
                <a:r>
                  <a:rPr lang="en-US" sz="2000" dirty="0" smtClean="0"/>
                  <a:t>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𝑃</m:t>
                    </m:r>
                    <m:r>
                      <a:rPr lang="en-US" sz="2000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to ﬁnd </a:t>
                </a:r>
                <a:r>
                  <a:rPr lang="en-US" sz="2000" dirty="0"/>
                  <a:t>values </a:t>
                </a:r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</a:rPr>
                      <m:t>=1, 2, 3, 4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5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>
                  <a:buFont typeface="Wingdings" pitchFamily="2" charset="2"/>
                  <a:buChar char="q"/>
                </a:pPr>
                <a:endParaRPr lang="en-US" sz="2000" dirty="0"/>
              </a:p>
              <a:p>
                <a:pPr>
                  <a:buFont typeface="Wingdings" pitchFamily="2" charset="2"/>
                  <a:buChar char="q"/>
                </a:pPr>
                <a:endParaRPr lang="en-US" dirty="0" smtClean="0"/>
              </a:p>
              <a:p>
                <a:pPr>
                  <a:buFont typeface="Wingdings" pitchFamily="2" charset="2"/>
                  <a:buChar char="q"/>
                </a:pPr>
                <a:endParaRPr lang="en-US" sz="2000" dirty="0"/>
              </a:p>
              <a:p>
                <a:pPr>
                  <a:buFont typeface="Wingdings" pitchFamily="2" charset="2"/>
                  <a:buChar char="q"/>
                </a:pPr>
                <a:endParaRPr lang="en-US" sz="2000" dirty="0" smtClean="0"/>
              </a:p>
              <a:p>
                <a:pPr>
                  <a:buFont typeface="Wingdings" pitchFamily="2" charset="2"/>
                  <a:buChar char="q"/>
                </a:pPr>
                <a:r>
                  <a:rPr lang="en-US" sz="2000" dirty="0" smtClean="0"/>
                  <a:t>Given Figure 2, sketch </a:t>
                </a:r>
                <a:r>
                  <a:rPr lang="en-US" sz="2000" dirty="0"/>
                  <a:t>two </a:t>
                </a:r>
                <a:r>
                  <a:rPr lang="en-US" sz="2000" dirty="0" smtClean="0"/>
                  <a:t>functions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𝑓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 In one, </a:t>
                </a: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𝐹</m:t>
                    </m:r>
                    <m:r>
                      <a:rPr lang="en-US" sz="2000" b="0" i="1" smtClean="0">
                        <a:latin typeface="Cambria Math"/>
                      </a:rPr>
                      <m:t>(0)=0</m:t>
                    </m:r>
                  </m:oMath>
                </a14:m>
                <a:r>
                  <a:rPr lang="en-US" sz="2000" dirty="0"/>
                  <a:t>; in the other, 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𝐹</m:t>
                    </m:r>
                    <m:r>
                      <a:rPr lang="en-US" sz="2000" b="0" i="1" smtClean="0">
                        <a:latin typeface="Cambria Math"/>
                      </a:rPr>
                      <m:t>(0)</m:t>
                    </m:r>
                    <m:r>
                      <a:rPr lang="en-US" sz="2000" i="1"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. </a:t>
                </a:r>
                <a:r>
                  <a:rPr lang="en-US" sz="2000" dirty="0" smtClean="0"/>
                  <a:t>Mark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on the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/>
                  <a:t>-axis of your graph. Identify local </a:t>
                </a:r>
                <a:r>
                  <a:rPr lang="en-US" sz="2000" dirty="0" smtClean="0"/>
                  <a:t>maxima</a:t>
                </a:r>
                <a:r>
                  <a:rPr lang="en-US" sz="2000" dirty="0"/>
                  <a:t>, minima, and inﬂection points </a:t>
                </a:r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𝐹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 smtClean="0"/>
              </a:p>
              <a:p>
                <a:pPr>
                  <a:buFont typeface="Wingdings" pitchFamily="2" charset="2"/>
                  <a:buChar char="q"/>
                </a:pPr>
                <a:r>
                  <a:rPr lang="en-US" sz="2000" dirty="0" smtClean="0"/>
                  <a:t>A </a:t>
                </a:r>
                <a:r>
                  <a:rPr lang="en-US" sz="2000" dirty="0"/>
                  <a:t>graph </a:t>
                </a:r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sz="2000" dirty="0"/>
                  <a:t> is given.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339725" indent="0">
                  <a:buNone/>
                </a:pPr>
                <a:r>
                  <a:rPr lang="en-US" sz="2000" dirty="0"/>
                  <a:t>(a) What are the critical points </a:t>
                </a:r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𝐹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690563" indent="-350838">
                  <a:buNone/>
                </a:pPr>
                <a:r>
                  <a:rPr lang="en-US" sz="2000" dirty="0"/>
                  <a:t>(b) Which critical points are local maxima, which </a:t>
                </a:r>
                <a:r>
                  <a:rPr lang="en-US" sz="2000" dirty="0" smtClean="0"/>
                  <a:t>			       are local minima</a:t>
                </a:r>
                <a:r>
                  <a:rPr lang="en-US" sz="2000" dirty="0"/>
                  <a:t>, and which are neither?</a:t>
                </a:r>
              </a:p>
              <a:p>
                <a:pPr marL="339725" indent="0">
                  <a:buNone/>
                </a:pPr>
                <a:r>
                  <a:rPr lang="en-US" sz="2000" dirty="0"/>
                  <a:t>(c) Sketch a possible graph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𝐹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 smtClean="0"/>
              </a:p>
              <a:p>
                <a:pPr>
                  <a:buFont typeface="Wingdings" pitchFamily="2" charset="2"/>
                  <a:buChar char="q"/>
                </a:pPr>
                <a:endParaRPr lang="en-US" sz="2000" dirty="0"/>
              </a:p>
              <a:p>
                <a:pPr>
                  <a:buFont typeface="Wingdings" pitchFamily="2" charset="2"/>
                  <a:buChar char="q"/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631" r="-222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82" y="1981200"/>
            <a:ext cx="3054529" cy="160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6400"/>
            <a:ext cx="2152650" cy="1935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67000" y="3213397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51208" y="321613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52E89-E8A1-4EEE-8177-BCF3B25C56FA}" type="slidenum">
              <a:rPr lang="en-US" smtClean="0"/>
              <a:pPr>
                <a:defRPr/>
              </a:pPr>
              <a:t>5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46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1"/>
                <a:ext cx="8229600" cy="685800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q"/>
                </a:pPr>
                <a:r>
                  <a:rPr lang="en-US" sz="2000" dirty="0" smtClean="0"/>
                  <a:t>Use Figure 1 and </a:t>
                </a:r>
                <a:r>
                  <a:rPr lang="en-US" sz="2000" dirty="0"/>
                  <a:t>the fact </a:t>
                </a:r>
                <a:r>
                  <a:rPr lang="en-US" sz="2000" dirty="0" smtClean="0"/>
                  <a:t>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𝑃</m:t>
                    </m:r>
                    <m:r>
                      <a:rPr lang="en-US" sz="2000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to ﬁnd </a:t>
                </a:r>
                <a:r>
                  <a:rPr lang="en-US" sz="2000" dirty="0"/>
                  <a:t>values </a:t>
                </a:r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</a:rPr>
                      <m:t>=1, 2, 3, 4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5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>
                  <a:buFont typeface="Wingdings" pitchFamily="2" charset="2"/>
                  <a:buChar char="q"/>
                </a:pPr>
                <a:endParaRPr lang="en-US" sz="2000" dirty="0"/>
              </a:p>
              <a:p>
                <a:pPr>
                  <a:buFont typeface="Wingdings" pitchFamily="2" charset="2"/>
                  <a:buChar char="q"/>
                </a:pPr>
                <a:endParaRPr lang="en-US" dirty="0" smtClean="0"/>
              </a:p>
              <a:p>
                <a:pPr>
                  <a:buFont typeface="Wingdings" pitchFamily="2" charset="2"/>
                  <a:buChar char="q"/>
                </a:pPr>
                <a:endParaRPr lang="en-US" sz="2000" dirty="0"/>
              </a:p>
              <a:p>
                <a:pPr>
                  <a:buFont typeface="Wingdings" pitchFamily="2" charset="2"/>
                  <a:buChar char="q"/>
                </a:pPr>
                <a:endParaRPr lang="en-US" sz="2000" dirty="0" smtClean="0"/>
              </a:p>
              <a:p>
                <a:pPr>
                  <a:buFont typeface="Wingdings" pitchFamily="2" charset="2"/>
                  <a:buChar char="q"/>
                </a:pPr>
                <a:endParaRPr lang="en-US" sz="2000" dirty="0"/>
              </a:p>
              <a:p>
                <a:pPr>
                  <a:buFont typeface="Wingdings" pitchFamily="2" charset="2"/>
                  <a:buChar char="q"/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1"/>
                <a:ext cx="8229600" cy="685800"/>
              </a:xfrm>
              <a:blipFill rotWithShape="1">
                <a:blip r:embed="rId3"/>
                <a:stretch>
                  <a:fillRect l="-593" t="-4464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82" y="2677180"/>
            <a:ext cx="3054529" cy="160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67000" y="3909377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4896" r="-2462" b="34482"/>
          <a:stretch/>
        </p:blipFill>
        <p:spPr bwMode="auto">
          <a:xfrm>
            <a:off x="756473" y="4640659"/>
            <a:ext cx="3129727" cy="17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4896" r="-2462" b="34482"/>
          <a:stretch/>
        </p:blipFill>
        <p:spPr bwMode="auto">
          <a:xfrm>
            <a:off x="756473" y="5402659"/>
            <a:ext cx="3129727" cy="17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52010" y="4419600"/>
                <a:ext cx="9621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𝑷</m:t>
                      </m:r>
                      <m:r>
                        <a:rPr lang="en-US" sz="2800" b="1" i="1" smtClean="0">
                          <a:latin typeface="Cambria Math"/>
                        </a:rPr>
                        <m:t>(</m:t>
                      </m:r>
                      <m:r>
                        <a:rPr lang="en-US" sz="2800" b="1" i="1" smtClean="0">
                          <a:latin typeface="Cambria Math"/>
                        </a:rPr>
                        <m:t>𝒕</m:t>
                      </m:r>
                      <m:r>
                        <a:rPr lang="en-US" sz="28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10" y="4419600"/>
                <a:ext cx="962123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1938" y="5191780"/>
                <a:ext cx="11031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𝑷</m:t>
                      </m:r>
                      <m:r>
                        <a:rPr lang="en-US" sz="2800" b="1" i="1" smtClean="0">
                          <a:latin typeface="Cambria Math"/>
                        </a:rPr>
                        <m:t>"(</m:t>
                      </m:r>
                      <m:r>
                        <a:rPr lang="en-US" sz="2800" b="1" i="1" smtClean="0">
                          <a:latin typeface="Cambria Math"/>
                        </a:rPr>
                        <m:t>𝒕</m:t>
                      </m:r>
                      <m:r>
                        <a:rPr lang="en-US" sz="28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38" y="5191780"/>
                <a:ext cx="110318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3844" y="3386157"/>
                <a:ext cx="1055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𝑷</m:t>
                      </m:r>
                      <m:r>
                        <a:rPr lang="en-US" sz="2800" b="1" i="1" smtClean="0">
                          <a:latin typeface="Cambria Math"/>
                        </a:rPr>
                        <m:t>′(</m:t>
                      </m:r>
                      <m:r>
                        <a:rPr lang="en-US" sz="2800" b="1" i="1" smtClean="0">
                          <a:latin typeface="Cambria Math"/>
                        </a:rPr>
                        <m:t>𝒕</m:t>
                      </m:r>
                      <m:r>
                        <a:rPr lang="en-US" sz="28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44" y="3386157"/>
                <a:ext cx="1055097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V="1">
            <a:off x="2667000" y="4366591"/>
            <a:ext cx="838200" cy="2740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143000" y="4366591"/>
            <a:ext cx="1371600" cy="2740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892144" y="5191780"/>
                <a:ext cx="13035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(   +   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144" y="5191780"/>
                <a:ext cx="1303562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4400" y="5191780"/>
                <a:ext cx="13292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(    </m:t>
                      </m:r>
                      <m:r>
                        <a:rPr lang="en-US" sz="2800" b="1" i="1" smtClean="0">
                          <a:latin typeface="Cambria Math"/>
                        </a:rPr>
                        <m:t>𝟎</m:t>
                      </m:r>
                      <m:r>
                        <a:rPr lang="en-US" sz="2800" b="1" i="1" smtClean="0">
                          <a:latin typeface="Cambria Math"/>
                        </a:rPr>
                        <m:t>   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191780"/>
                <a:ext cx="1329210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827830" y="5191780"/>
                <a:ext cx="7793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(</m:t>
                      </m:r>
                      <m:r>
                        <a:rPr lang="en-US" sz="2800" b="1" i="1" smtClean="0">
                          <a:latin typeface="Cambria Math"/>
                        </a:rPr>
                        <m:t>𝟎</m:t>
                      </m:r>
                      <m:r>
                        <a:rPr lang="en-US" sz="28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830" y="5191780"/>
                <a:ext cx="779381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7-Point Star 22"/>
          <p:cNvSpPr/>
          <p:nvPr/>
        </p:nvSpPr>
        <p:spPr>
          <a:xfrm>
            <a:off x="1017989" y="2329190"/>
            <a:ext cx="250022" cy="26161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 rot="10800000">
            <a:off x="1981200" y="2771072"/>
            <a:ext cx="1104900" cy="1192166"/>
          </a:xfrm>
          <a:prstGeom prst="arc">
            <a:avLst>
              <a:gd name="adj1" fmla="val 12940052"/>
              <a:gd name="adj2" fmla="val 1937333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77169" y="3755489"/>
                <a:ext cx="9580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/>
                        </a:rPr>
                        <m:t>𝑨</m:t>
                      </m:r>
                      <m:r>
                        <a:rPr lang="en-US" sz="1600" b="1" i="1" smtClean="0">
                          <a:latin typeface="Cambria Math"/>
                        </a:rPr>
                        <m:t>=</m:t>
                      </m:r>
                      <m:r>
                        <a:rPr lang="en-US" sz="1600" b="1" i="1" smtClean="0">
                          <a:latin typeface="Cambria Math"/>
                        </a:rPr>
                        <m:t>𝟐</m:t>
                      </m:r>
                      <m:r>
                        <a:rPr lang="en-US" sz="1600" b="1" i="1" smtClean="0">
                          <a:latin typeface="Cambria Math"/>
                        </a:rPr>
                        <m:t>.</m:t>
                      </m:r>
                      <m:r>
                        <a:rPr lang="en-US" sz="1600" b="1" i="1" smtClean="0"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169" y="3755489"/>
                <a:ext cx="958019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835192" y="3216880"/>
                <a:ext cx="9580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/>
                        </a:rPr>
                        <m:t>𝑨</m:t>
                      </m:r>
                      <m:r>
                        <a:rPr lang="en-US" sz="1600" b="1" i="1" smtClean="0">
                          <a:latin typeface="Cambria Math"/>
                        </a:rPr>
                        <m:t>=</m:t>
                      </m:r>
                      <m:r>
                        <a:rPr lang="en-US" sz="1600" b="1" i="1" smtClean="0">
                          <a:latin typeface="Cambria Math"/>
                        </a:rPr>
                        <m:t>𝟏</m:t>
                      </m:r>
                      <m:r>
                        <a:rPr lang="en-US" sz="1600" b="1" i="1" smtClean="0">
                          <a:latin typeface="Cambria Math"/>
                        </a:rPr>
                        <m:t>.</m:t>
                      </m:r>
                      <m:r>
                        <a:rPr lang="en-US" sz="1600" b="1" i="1" smtClean="0"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192" y="3216880"/>
                <a:ext cx="958019" cy="3385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7-Point Star 26"/>
          <p:cNvSpPr/>
          <p:nvPr/>
        </p:nvSpPr>
        <p:spPr>
          <a:xfrm>
            <a:off x="2389589" y="3832433"/>
            <a:ext cx="250022" cy="26161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7-Point Star 27"/>
          <p:cNvSpPr/>
          <p:nvPr/>
        </p:nvSpPr>
        <p:spPr>
          <a:xfrm>
            <a:off x="3353645" y="2955270"/>
            <a:ext cx="250022" cy="26161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3" idx="2"/>
            <a:endCxn id="24" idx="2"/>
          </p:cNvCxnSpPr>
          <p:nvPr/>
        </p:nvCxnSpPr>
        <p:spPr>
          <a:xfrm>
            <a:off x="1198635" y="2590801"/>
            <a:ext cx="882689" cy="111858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8" idx="3"/>
          </p:cNvCxnSpPr>
          <p:nvPr/>
        </p:nvCxnSpPr>
        <p:spPr>
          <a:xfrm flipV="1">
            <a:off x="2971800" y="3216881"/>
            <a:ext cx="451221" cy="4925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52E89-E8A1-4EEE-8177-BCF3B25C56FA}" type="slidenum">
              <a:rPr lang="en-US" smtClean="0"/>
              <a:pPr>
                <a:defRPr/>
              </a:pPr>
              <a:t>6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55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/>
      <p:bldP spid="18" grpId="0"/>
      <p:bldP spid="22" grpId="0"/>
      <p:bldP spid="23" grpId="0" animBg="1"/>
      <p:bldP spid="24" grpId="0" animBg="1"/>
      <p:bldP spid="25" grpId="0"/>
      <p:bldP spid="26" grpId="0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itchFamily="2" charset="2"/>
                  <a:buChar char="q"/>
                </a:pPr>
                <a:r>
                  <a:rPr lang="en-US" sz="2000" dirty="0" smtClean="0"/>
                  <a:t>Given Figure 2, sketch </a:t>
                </a:r>
                <a:r>
                  <a:rPr lang="en-US" sz="2000" dirty="0"/>
                  <a:t>two </a:t>
                </a:r>
                <a:r>
                  <a:rPr lang="en-US" sz="2000" dirty="0" smtClean="0"/>
                  <a:t>functions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𝑓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 In one, </a:t>
                </a: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𝐹</m:t>
                    </m:r>
                    <m:r>
                      <a:rPr lang="en-US" sz="2000" b="0" i="1" smtClean="0">
                        <a:latin typeface="Cambria Math"/>
                      </a:rPr>
                      <m:t>(0)=0</m:t>
                    </m:r>
                  </m:oMath>
                </a14:m>
                <a:r>
                  <a:rPr lang="en-US" sz="2000" dirty="0"/>
                  <a:t>; in the other, 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𝐹</m:t>
                    </m:r>
                    <m:r>
                      <a:rPr lang="en-US" sz="2000" b="0" i="1" smtClean="0">
                        <a:latin typeface="Cambria Math"/>
                      </a:rPr>
                      <m:t>(0)</m:t>
                    </m:r>
                    <m:r>
                      <a:rPr lang="en-US" sz="2000" i="1"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. </a:t>
                </a:r>
                <a:r>
                  <a:rPr lang="en-US" sz="2000" dirty="0" smtClean="0"/>
                  <a:t>Mark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on the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/>
                  <a:t>-axis of your graph. Identify local </a:t>
                </a:r>
                <a:r>
                  <a:rPr lang="en-US" sz="2000" dirty="0" smtClean="0"/>
                  <a:t>maxima</a:t>
                </a:r>
                <a:r>
                  <a:rPr lang="en-US" sz="2000" dirty="0"/>
                  <a:t>, minima, and inﬂection points </a:t>
                </a:r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𝐹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 smtClean="0"/>
              </a:p>
              <a:p>
                <a:pPr>
                  <a:buFont typeface="Wingdings" pitchFamily="2" charset="2"/>
                  <a:buChar char="q"/>
                </a:pPr>
                <a:endParaRPr lang="en-US" sz="2000" dirty="0"/>
              </a:p>
              <a:p>
                <a:pPr>
                  <a:buFont typeface="Wingdings" pitchFamily="2" charset="2"/>
                  <a:buChar char="q"/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31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83884"/>
            <a:ext cx="2152650" cy="1935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73" b="62435"/>
          <a:stretch/>
        </p:blipFill>
        <p:spPr bwMode="auto">
          <a:xfrm>
            <a:off x="914400" y="4886980"/>
            <a:ext cx="2152650" cy="127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73" b="62435"/>
          <a:stretch/>
        </p:blipFill>
        <p:spPr bwMode="auto">
          <a:xfrm>
            <a:off x="914400" y="5816010"/>
            <a:ext cx="2152650" cy="127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838" y="4658380"/>
                <a:ext cx="10005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𝑭</m:t>
                      </m:r>
                      <m:r>
                        <a:rPr lang="en-US" sz="2800" b="1" i="1" smtClean="0">
                          <a:latin typeface="Cambria Math"/>
                        </a:rPr>
                        <m:t>(</m:t>
                      </m:r>
                      <m:r>
                        <a:rPr lang="en-US" sz="2800" b="1" i="1" smtClean="0">
                          <a:latin typeface="Cambria Math"/>
                        </a:rPr>
                        <m:t>𝒙</m:t>
                      </m:r>
                      <m:r>
                        <a:rPr lang="en-US" sz="28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8" y="4658380"/>
                <a:ext cx="100059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-58943" y="2928522"/>
                <a:ext cx="10935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𝑭</m:t>
                      </m:r>
                      <m:r>
                        <a:rPr lang="en-US" sz="2800" b="1" i="1" smtClean="0">
                          <a:latin typeface="Cambria Math"/>
                        </a:rPr>
                        <m:t>′(</m:t>
                      </m:r>
                      <m:r>
                        <a:rPr lang="en-US" sz="2800" b="1" i="1" smtClean="0">
                          <a:latin typeface="Cambria Math"/>
                        </a:rPr>
                        <m:t>𝒙</m:t>
                      </m:r>
                      <m:r>
                        <a:rPr lang="en-US" sz="28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943" y="2928522"/>
                <a:ext cx="1093569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-76200" y="5648980"/>
                <a:ext cx="11416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𝑭</m:t>
                      </m:r>
                      <m:r>
                        <a:rPr lang="en-US" sz="2800" b="1" i="1" smtClean="0">
                          <a:latin typeface="Cambria Math"/>
                        </a:rPr>
                        <m:t>"(</m:t>
                      </m:r>
                      <m:r>
                        <a:rPr lang="en-US" sz="2800" b="1" i="1" smtClean="0">
                          <a:latin typeface="Cambria Math"/>
                        </a:rPr>
                        <m:t>𝒙</m:t>
                      </m:r>
                      <m:r>
                        <a:rPr lang="en-US" sz="28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5648980"/>
                <a:ext cx="1141659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V="1">
            <a:off x="1447800" y="4587366"/>
            <a:ext cx="1219200" cy="2740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83511" y="4587366"/>
            <a:ext cx="388089" cy="29961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62000" y="5562600"/>
                <a:ext cx="14606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(    +    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562600"/>
                <a:ext cx="1460656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c 18"/>
          <p:cNvSpPr/>
          <p:nvPr/>
        </p:nvSpPr>
        <p:spPr>
          <a:xfrm rot="10800000">
            <a:off x="838201" y="1143000"/>
            <a:ext cx="1219199" cy="2590799"/>
          </a:xfrm>
          <a:prstGeom prst="arc">
            <a:avLst>
              <a:gd name="adj1" fmla="val 13363479"/>
              <a:gd name="adj2" fmla="val 1818390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7-Point Star 19"/>
          <p:cNvSpPr/>
          <p:nvPr/>
        </p:nvSpPr>
        <p:spPr>
          <a:xfrm>
            <a:off x="838200" y="3033504"/>
            <a:ext cx="250022" cy="26161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828800" y="5562600"/>
                <a:ext cx="9893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( − 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562600"/>
                <a:ext cx="989373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7-Point Star 25"/>
          <p:cNvSpPr/>
          <p:nvPr/>
        </p:nvSpPr>
        <p:spPr>
          <a:xfrm>
            <a:off x="1273978" y="3624590"/>
            <a:ext cx="250022" cy="26161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7-Point Star 26"/>
          <p:cNvSpPr/>
          <p:nvPr/>
        </p:nvSpPr>
        <p:spPr>
          <a:xfrm>
            <a:off x="1883578" y="2819400"/>
            <a:ext cx="250022" cy="26161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7-Point Star 27"/>
          <p:cNvSpPr/>
          <p:nvPr/>
        </p:nvSpPr>
        <p:spPr>
          <a:xfrm>
            <a:off x="2438400" y="2209800"/>
            <a:ext cx="250022" cy="26161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>
            <a:off x="1953811" y="2340605"/>
            <a:ext cx="1219199" cy="2440501"/>
          </a:xfrm>
          <a:prstGeom prst="arc">
            <a:avLst>
              <a:gd name="adj1" fmla="val 13823610"/>
              <a:gd name="adj2" fmla="val 1618547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 rot="10800000">
            <a:off x="865591" y="609600"/>
            <a:ext cx="1219199" cy="2590799"/>
          </a:xfrm>
          <a:prstGeom prst="arc">
            <a:avLst>
              <a:gd name="adj1" fmla="val 13363479"/>
              <a:gd name="adj2" fmla="val 18183906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7-Point Star 33"/>
          <p:cNvSpPr/>
          <p:nvPr/>
        </p:nvSpPr>
        <p:spPr>
          <a:xfrm>
            <a:off x="865590" y="2500104"/>
            <a:ext cx="250022" cy="261610"/>
          </a:xfrm>
          <a:prstGeom prst="star7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7-Point Star 34"/>
          <p:cNvSpPr/>
          <p:nvPr/>
        </p:nvSpPr>
        <p:spPr>
          <a:xfrm>
            <a:off x="1301368" y="3091190"/>
            <a:ext cx="250022" cy="261610"/>
          </a:xfrm>
          <a:prstGeom prst="star7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7-Point Star 35"/>
          <p:cNvSpPr/>
          <p:nvPr/>
        </p:nvSpPr>
        <p:spPr>
          <a:xfrm>
            <a:off x="1910968" y="2286000"/>
            <a:ext cx="250022" cy="261610"/>
          </a:xfrm>
          <a:prstGeom prst="star7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7-Point Star 36"/>
          <p:cNvSpPr/>
          <p:nvPr/>
        </p:nvSpPr>
        <p:spPr>
          <a:xfrm>
            <a:off x="2465790" y="1676400"/>
            <a:ext cx="250022" cy="261610"/>
          </a:xfrm>
          <a:prstGeom prst="star7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/>
          <p:cNvSpPr/>
          <p:nvPr/>
        </p:nvSpPr>
        <p:spPr>
          <a:xfrm>
            <a:off x="1981201" y="1807205"/>
            <a:ext cx="1219199" cy="2440501"/>
          </a:xfrm>
          <a:prstGeom prst="arc">
            <a:avLst>
              <a:gd name="adj1" fmla="val 13823610"/>
              <a:gd name="adj2" fmla="val 1618547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52E89-E8A1-4EEE-8177-BCF3B25C56FA}" type="slidenum">
              <a:rPr lang="en-US" smtClean="0"/>
              <a:pPr>
                <a:defRPr/>
              </a:pPr>
              <a:t>7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54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7" grpId="0"/>
      <p:bldP spid="19" grpId="0" animBg="1"/>
      <p:bldP spid="20" grpId="0" animBg="1"/>
      <p:bldP spid="25" grpId="0"/>
      <p:bldP spid="26" grpId="0" animBg="1"/>
      <p:bldP spid="27" grpId="0" animBg="1"/>
      <p:bldP spid="28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1524000"/>
            <a:ext cx="2447925" cy="1790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5401"/>
                <a:ext cx="5715000" cy="1905000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q"/>
                </a:pPr>
                <a:r>
                  <a:rPr lang="en-US" sz="2000" dirty="0" smtClean="0"/>
                  <a:t>A </a:t>
                </a:r>
                <a:r>
                  <a:rPr lang="en-US" sz="2000" dirty="0"/>
                  <a:t>graph </a:t>
                </a:r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sz="2000" dirty="0"/>
                  <a:t> is given.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339725" indent="0">
                  <a:buNone/>
                </a:pPr>
                <a:r>
                  <a:rPr lang="en-US" sz="2000" dirty="0"/>
                  <a:t>(a) What are the critical points </a:t>
                </a:r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𝐹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690563" indent="-350838">
                  <a:buNone/>
                </a:pPr>
                <a:r>
                  <a:rPr lang="en-US" sz="2000" dirty="0"/>
                  <a:t>(b) Which critical points are local maxima, </a:t>
                </a:r>
                <a:r>
                  <a:rPr lang="en-US" sz="2000" dirty="0" smtClean="0"/>
                  <a:t>which 	are local minima</a:t>
                </a:r>
                <a:r>
                  <a:rPr lang="en-US" sz="2000" dirty="0"/>
                  <a:t>, and which are neither?</a:t>
                </a:r>
              </a:p>
              <a:p>
                <a:pPr marL="339725" indent="0">
                  <a:buNone/>
                </a:pPr>
                <a:r>
                  <a:rPr lang="en-US" sz="2000" dirty="0"/>
                  <a:t>(c) Sketch a possible graph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𝐹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 smtClean="0"/>
              </a:p>
              <a:p>
                <a:pPr>
                  <a:buFont typeface="Wingdings" pitchFamily="2" charset="2"/>
                  <a:buChar char="q"/>
                </a:pPr>
                <a:endParaRPr lang="en-US" sz="2000" dirty="0"/>
              </a:p>
              <a:p>
                <a:pPr>
                  <a:buFont typeface="Wingdings" pitchFamily="2" charset="2"/>
                  <a:buChar char="q"/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5401"/>
                <a:ext cx="5715000" cy="1905000"/>
              </a:xfrm>
              <a:blipFill rotWithShape="1">
                <a:blip r:embed="rId3"/>
                <a:stretch>
                  <a:fillRect l="-853" t="-1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6008" b="40702"/>
          <a:stretch/>
        </p:blipFill>
        <p:spPr bwMode="auto">
          <a:xfrm>
            <a:off x="6269001" y="3948338"/>
            <a:ext cx="2300841" cy="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6008" b="40702"/>
          <a:stretch/>
        </p:blipFill>
        <p:spPr bwMode="auto">
          <a:xfrm>
            <a:off x="6272545" y="5091338"/>
            <a:ext cx="2300841" cy="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635847" y="3810000"/>
                <a:ext cx="7649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𝑭</m:t>
                      </m:r>
                      <m:r>
                        <a:rPr lang="en-US" sz="2000" b="1" i="1" smtClean="0">
                          <a:latin typeface="Cambria Math"/>
                        </a:rPr>
                        <m:t>(</m:t>
                      </m:r>
                      <m:r>
                        <a:rPr lang="en-US" sz="2000" b="1" i="1" smtClean="0">
                          <a:latin typeface="Cambria Math"/>
                        </a:rPr>
                        <m:t>𝒙</m:t>
                      </m:r>
                      <m:r>
                        <a:rPr lang="en-US" sz="20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847" y="3810000"/>
                <a:ext cx="764953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533066" y="2213432"/>
                <a:ext cx="8306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𝑭</m:t>
                      </m:r>
                      <m:r>
                        <a:rPr lang="en-US" sz="2000" b="1" i="1" smtClean="0">
                          <a:latin typeface="Cambria Math"/>
                        </a:rPr>
                        <m:t>′(</m:t>
                      </m:r>
                      <m:r>
                        <a:rPr lang="en-US" sz="2000" b="1" i="1" smtClean="0">
                          <a:latin typeface="Cambria Math"/>
                        </a:rPr>
                        <m:t>𝒙</m:t>
                      </m:r>
                      <m:r>
                        <a:rPr lang="en-US" sz="20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066" y="2213432"/>
                <a:ext cx="830677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515809" y="5010090"/>
                <a:ext cx="8659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𝑭</m:t>
                      </m:r>
                      <m:r>
                        <a:rPr lang="en-US" sz="2000" b="1" i="1" smtClean="0">
                          <a:latin typeface="Cambria Math"/>
                        </a:rPr>
                        <m:t>"(</m:t>
                      </m:r>
                      <m:r>
                        <a:rPr lang="en-US" sz="2000" b="1" i="1" smtClean="0">
                          <a:latin typeface="Cambria Math"/>
                        </a:rPr>
                        <m:t>𝒙</m:t>
                      </m:r>
                      <m:r>
                        <a:rPr lang="en-US" sz="20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809" y="5010090"/>
                <a:ext cx="865943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V="1">
            <a:off x="6553200" y="3551117"/>
            <a:ext cx="609600" cy="2740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078500" y="3551117"/>
            <a:ext cx="388089" cy="29961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791200" y="4648200"/>
                <a:ext cx="11464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(  +  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4648200"/>
                <a:ext cx="1146468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629400" y="4658380"/>
                <a:ext cx="10679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( −  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658380"/>
                <a:ext cx="1067921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7228920" y="3553710"/>
            <a:ext cx="619680" cy="29961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960242" y="3581454"/>
            <a:ext cx="609600" cy="2740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91400" y="4658380"/>
                <a:ext cx="13035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(   +   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4658380"/>
                <a:ext cx="1303562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7-Point Star 23"/>
          <p:cNvSpPr/>
          <p:nvPr/>
        </p:nvSpPr>
        <p:spPr>
          <a:xfrm>
            <a:off x="6400800" y="2351932"/>
            <a:ext cx="250022" cy="26161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 rot="10800000">
            <a:off x="6172200" y="1308917"/>
            <a:ext cx="762000" cy="1192166"/>
          </a:xfrm>
          <a:prstGeom prst="arc">
            <a:avLst>
              <a:gd name="adj1" fmla="val 13489403"/>
              <a:gd name="adj2" fmla="val 1937333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7-Point Star 25"/>
          <p:cNvSpPr/>
          <p:nvPr/>
        </p:nvSpPr>
        <p:spPr>
          <a:xfrm>
            <a:off x="7037789" y="1905000"/>
            <a:ext cx="250022" cy="26161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7-Point Star 26"/>
          <p:cNvSpPr/>
          <p:nvPr/>
        </p:nvSpPr>
        <p:spPr>
          <a:xfrm>
            <a:off x="7727057" y="2344237"/>
            <a:ext cx="250022" cy="26161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/>
          <p:cNvSpPr/>
          <p:nvPr/>
        </p:nvSpPr>
        <p:spPr>
          <a:xfrm>
            <a:off x="6781800" y="2009764"/>
            <a:ext cx="762000" cy="1192166"/>
          </a:xfrm>
          <a:prstGeom prst="arc">
            <a:avLst>
              <a:gd name="adj1" fmla="val 13917116"/>
              <a:gd name="adj2" fmla="val 1862223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/>
          <p:nvPr/>
        </p:nvSpPr>
        <p:spPr>
          <a:xfrm rot="10800000">
            <a:off x="7419421" y="1308917"/>
            <a:ext cx="765544" cy="1192166"/>
          </a:xfrm>
          <a:prstGeom prst="arc">
            <a:avLst>
              <a:gd name="adj1" fmla="val 12467752"/>
              <a:gd name="adj2" fmla="val 189507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52E89-E8A1-4EEE-8177-BCF3B25C56FA}" type="slidenum">
              <a:rPr lang="en-US" smtClean="0"/>
              <a:pPr>
                <a:defRPr/>
              </a:pPr>
              <a:t>8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12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7" grpId="0"/>
      <p:bldP spid="18" grpId="0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52E89-E8A1-4EEE-8177-BCF3B25C56FA}" type="slidenum">
              <a:rPr lang="en-US" smtClean="0"/>
              <a:pPr>
                <a:defRPr/>
              </a:pPr>
              <a:t>9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728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WNAA5TKYMJS6-322-6</_dlc_DocId>
    <_dlc_DocIdUrl xmlns="e1f6cb1f-7c95-4a72-8369-b6b5464bd620">
      <Url>https://eis.usafa.edu/academics/math/DFMS_Course_Sites/Fall_2014_Courses/Math_152/_layouts/DocIdRedir.aspx?ID=WNAA5TKYMJS6-322-6</Url>
      <Description>WNAA5TKYMJS6-322-6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36E8D33-7EF8-4D13-8076-7DE0604241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62D97E-C9E4-489E-8A5B-E53CBB543224}">
  <ds:schemaRefs>
    <ds:schemaRef ds:uri="http://schemas.microsoft.com/office/2006/metadata/properties"/>
    <ds:schemaRef ds:uri="http://schemas.microsoft.com/office/infopath/2007/PartnerControls"/>
    <ds:schemaRef ds:uri="e1f6cb1f-7c95-4a72-8369-b6b5464bd620"/>
  </ds:schemaRefs>
</ds:datastoreItem>
</file>

<file path=customXml/itemProps3.xml><?xml version="1.0" encoding="utf-8"?>
<ds:datastoreItem xmlns:ds="http://schemas.openxmlformats.org/officeDocument/2006/customXml" ds:itemID="{07335198-23E3-4D4E-9501-08533706BEC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B83074F-B73E-41A0-BC91-DA4C6C49B2A9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8771</TotalTime>
  <Words>1290</Words>
  <Application>Microsoft Office PowerPoint</Application>
  <PresentationFormat>On-screen Show (4:3)</PresentationFormat>
  <Paragraphs>221</Paragraphs>
  <Slides>12</Slides>
  <Notes>7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Math 152 – Lesson 4 </vt:lpstr>
      <vt:lpstr>Derivatives</vt:lpstr>
      <vt:lpstr>Graphing Antiderivatives</vt:lpstr>
      <vt:lpstr>Common Antiderivatives</vt:lpstr>
      <vt:lpstr>Board Work</vt:lpstr>
      <vt:lpstr>Board Work</vt:lpstr>
      <vt:lpstr>Board Work</vt:lpstr>
      <vt:lpstr>Board Work</vt:lpstr>
      <vt:lpstr>Backup</vt:lpstr>
      <vt:lpstr>Riemann Sum Estimates</vt:lpstr>
      <vt:lpstr>Definite Integral - Riemann Sums</vt:lpstr>
      <vt:lpstr>PowerPoint Presentation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6.1/6.2 Constructing Antiderivatives Numerically and Graphically</dc:title>
  <dc:subject>Spring 2013 - M142 - Section 6.1/6.2</dc:subject>
  <dc:creator>Thomas.Fulton@usafa.edu</dc:creator>
  <cp:lastModifiedBy>Walchko Kevin J MAJ USAF USAFA CW/CWT</cp:lastModifiedBy>
  <cp:revision>191</cp:revision>
  <dcterms:created xsi:type="dcterms:W3CDTF">2012-07-23T15:58:59Z</dcterms:created>
  <dcterms:modified xsi:type="dcterms:W3CDTF">2014-12-22T18:39:49Z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23b65111-2c00-483c-bebd-c89b1cb8952e</vt:lpwstr>
  </property>
</Properties>
</file>