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68" r:id="rId3"/>
    <p:sldId id="265" r:id="rId4"/>
    <p:sldId id="263" r:id="rId5"/>
    <p:sldId id="266" r:id="rId6"/>
    <p:sldId id="272" r:id="rId7"/>
    <p:sldId id="261" r:id="rId8"/>
    <p:sldId id="270" r:id="rId9"/>
    <p:sldId id="274" r:id="rId10"/>
    <p:sldId id="271" r:id="rId11"/>
    <p:sldId id="262" r:id="rId12"/>
    <p:sldId id="276" r:id="rId13"/>
    <p:sldId id="277" r:id="rId14"/>
    <p:sldId id="273" r:id="rId15"/>
    <p:sldId id="275"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748" autoAdjust="0"/>
  </p:normalViewPr>
  <p:slideViewPr>
    <p:cSldViewPr snapToGrid="0">
      <p:cViewPr>
        <p:scale>
          <a:sx n="66" d="100"/>
          <a:sy n="66" d="100"/>
        </p:scale>
        <p:origin x="-762"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4.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6291F-0EE2-4A3D-9CE8-F816FAFC4A86}" type="datetimeFigureOut">
              <a:rPr lang="en-US" smtClean="0"/>
              <a:t>4/22/2015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B430B-0671-496F-BDA6-9CF3D0E153CC}" type="slidenum">
              <a:rPr lang="en-US" smtClean="0"/>
              <a:t>‹#›</a:t>
            </a:fld>
            <a:endParaRPr lang="en-US"/>
          </a:p>
        </p:txBody>
      </p:sp>
    </p:spTree>
    <p:extLst>
      <p:ext uri="{BB962C8B-B14F-4D97-AF65-F5344CB8AC3E}">
        <p14:creationId xmlns:p14="http://schemas.microsoft.com/office/powerpoint/2010/main" val="75992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Paveway" TargetMode="External"/><Relationship Id="rId13" Type="http://schemas.openxmlformats.org/officeDocument/2006/relationships/hyperlink" Target="http://en.wikipedia.org/wiki/Royal_Canadian_Air_Force" TargetMode="External"/><Relationship Id="rId18" Type="http://schemas.openxmlformats.org/officeDocument/2006/relationships/hyperlink" Target="http://en.wikipedia.org/wiki/Lockheed_Martin" TargetMode="External"/><Relationship Id="rId26" Type="http://schemas.openxmlformats.org/officeDocument/2006/relationships/hyperlink" Target="http://en.wikipedia.org/wiki/Arizona" TargetMode="External"/><Relationship Id="rId3" Type="http://schemas.openxmlformats.org/officeDocument/2006/relationships/hyperlink" Target="http://en.wikipedia.org/wiki/Laser-guided_bomb" TargetMode="External"/><Relationship Id="rId21" Type="http://schemas.openxmlformats.org/officeDocument/2006/relationships/hyperlink" Target="http://en.wikipedia.org/wiki/Texas" TargetMode="External"/><Relationship Id="rId34" Type="http://schemas.openxmlformats.org/officeDocument/2006/relationships/hyperlink" Target="http://en.wikipedia.org/wiki/Bang%E2%80%93bang_control" TargetMode="External"/><Relationship Id="rId7" Type="http://schemas.openxmlformats.org/officeDocument/2006/relationships/hyperlink" Target="http://en.wikipedia.org/wiki/General-purpose_bomb" TargetMode="External"/><Relationship Id="rId12" Type="http://schemas.openxmlformats.org/officeDocument/2006/relationships/hyperlink" Target="http://en.wikipedia.org/wiki/US_Marine_Corps" TargetMode="External"/><Relationship Id="rId17" Type="http://schemas.openxmlformats.org/officeDocument/2006/relationships/hyperlink" Target="http://en.wikipedia.org/wiki/Defense_contractor" TargetMode="External"/><Relationship Id="rId25" Type="http://schemas.openxmlformats.org/officeDocument/2006/relationships/hyperlink" Target="http://en.wikipedia.org/wiki/GPS" TargetMode="External"/><Relationship Id="rId33" Type="http://schemas.openxmlformats.org/officeDocument/2006/relationships/hyperlink" Target="http://en.wikipedia.org/wiki/Unguided_bomb" TargetMode="External"/><Relationship Id="rId2" Type="http://schemas.openxmlformats.org/officeDocument/2006/relationships/slide" Target="../slides/slide2.xml"/><Relationship Id="rId16" Type="http://schemas.openxmlformats.org/officeDocument/2006/relationships/hyperlink" Target="http://en.wikipedia.org/wiki/Air_force" TargetMode="External"/><Relationship Id="rId20" Type="http://schemas.openxmlformats.org/officeDocument/2006/relationships/hyperlink" Target="http://en.wikipedia.org/wiki/Texas_Instruments" TargetMode="External"/><Relationship Id="rId29" Type="http://schemas.openxmlformats.org/officeDocument/2006/relationships/hyperlink" Target="http://en.wikipedia.org/wiki/Smart_bomb" TargetMode="External"/><Relationship Id="rId1" Type="http://schemas.openxmlformats.org/officeDocument/2006/relationships/notesMaster" Target="../notesMasters/notesMaster1.xml"/><Relationship Id="rId6" Type="http://schemas.openxmlformats.org/officeDocument/2006/relationships/hyperlink" Target="http://en.wikipedia.org/wiki/Mark_82_bomb" TargetMode="External"/><Relationship Id="rId11" Type="http://schemas.openxmlformats.org/officeDocument/2006/relationships/hyperlink" Target="http://en.wikipedia.org/wiki/US_Navy" TargetMode="External"/><Relationship Id="rId24" Type="http://schemas.openxmlformats.org/officeDocument/2006/relationships/hyperlink" Target="http://en.wikipedia.org/wiki/US_Department_of_Defense" TargetMode="External"/><Relationship Id="rId32" Type="http://schemas.openxmlformats.org/officeDocument/2006/relationships/hyperlink" Target="http://en.wikipedia.org/wiki/Circular_error_probable" TargetMode="External"/><Relationship Id="rId5" Type="http://schemas.openxmlformats.org/officeDocument/2006/relationships/hyperlink" Target="http://en.wikipedia.org/wiki/United_States" TargetMode="External"/><Relationship Id="rId15" Type="http://schemas.openxmlformats.org/officeDocument/2006/relationships/hyperlink" Target="http://en.wikipedia.org/wiki/NATO" TargetMode="External"/><Relationship Id="rId23" Type="http://schemas.openxmlformats.org/officeDocument/2006/relationships/hyperlink" Target="http://en.wikipedia.org/wiki/Mark_83_bomb" TargetMode="External"/><Relationship Id="rId28" Type="http://schemas.openxmlformats.org/officeDocument/2006/relationships/hyperlink" Target="http://en.wikipedia.org/wiki/Pennsylvania" TargetMode="External"/><Relationship Id="rId10" Type="http://schemas.openxmlformats.org/officeDocument/2006/relationships/hyperlink" Target="http://en.wikipedia.org/wiki/USAF" TargetMode="External"/><Relationship Id="rId19" Type="http://schemas.openxmlformats.org/officeDocument/2006/relationships/hyperlink" Target="http://en.wikipedia.org/wiki/Raytheon" TargetMode="External"/><Relationship Id="rId31" Type="http://schemas.openxmlformats.org/officeDocument/2006/relationships/hyperlink" Target="http://en.wikipedia.org/wiki/Guided_munition" TargetMode="External"/><Relationship Id="rId4" Type="http://schemas.openxmlformats.org/officeDocument/2006/relationships/hyperlink" Target="http://en.wikipedia.org/wiki/Bomb" TargetMode="External"/><Relationship Id="rId9" Type="http://schemas.openxmlformats.org/officeDocument/2006/relationships/hyperlink" Target="http://en.wikipedia.org/wiki/1976_in_aviation" TargetMode="External"/><Relationship Id="rId14" Type="http://schemas.openxmlformats.org/officeDocument/2006/relationships/hyperlink" Target="http://en.wikipedia.org/wiki/Colombian_Air_Force" TargetMode="External"/><Relationship Id="rId22" Type="http://schemas.openxmlformats.org/officeDocument/2006/relationships/hyperlink" Target="http://en.wikipedia.org/wiki/GBU-16_Paveway_II" TargetMode="External"/><Relationship Id="rId27" Type="http://schemas.openxmlformats.org/officeDocument/2006/relationships/hyperlink" Target="http://en.wikipedia.org/wiki/New_Mexico" TargetMode="External"/><Relationship Id="rId30" Type="http://schemas.openxmlformats.org/officeDocument/2006/relationships/hyperlink" Target="http://en.wikipedia.org/wiki/Laser" TargetMode="External"/><Relationship Id="rId35" Type="http://schemas.openxmlformats.org/officeDocument/2006/relationships/hyperlink" Target="http://en.wikipedia.org/wiki/Fi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20000-(1/2)(32.2)((3600/6000)(x/150))^2 </a:t>
            </a:r>
          </a:p>
          <a:p>
            <a:r>
              <a:rPr lang="en-US" dirty="0" smtClean="0"/>
              <a:t>10000-(1/2)(32.2)((3600/6000)(x/350))^2 </a:t>
            </a:r>
          </a:p>
          <a:p>
            <a:r>
              <a:rPr lang="en-US" dirty="0" smtClean="0"/>
              <a:t> 15000-(1/2)(32.2)((3600/6000)(x/550))^2 </a:t>
            </a:r>
            <a:endParaRPr lang="en-US" dirty="0"/>
          </a:p>
        </p:txBody>
      </p:sp>
      <p:sp>
        <p:nvSpPr>
          <p:cNvPr id="4" name="Slide Number Placeholder 3"/>
          <p:cNvSpPr>
            <a:spLocks noGrp="1"/>
          </p:cNvSpPr>
          <p:nvPr>
            <p:ph type="sldNum" sz="quarter" idx="10"/>
          </p:nvPr>
        </p:nvSpPr>
        <p:spPr/>
        <p:txBody>
          <a:bodyPr/>
          <a:lstStyle/>
          <a:p>
            <a:fld id="{A97B430B-0671-496F-BDA6-9CF3D0E153CC}" type="slidenum">
              <a:rPr lang="en-US" smtClean="0"/>
              <a:t>1</a:t>
            </a:fld>
            <a:endParaRPr lang="en-US"/>
          </a:p>
        </p:txBody>
      </p:sp>
    </p:spTree>
    <p:extLst>
      <p:ext uri="{BB962C8B-B14F-4D97-AF65-F5344CB8AC3E}">
        <p14:creationId xmlns:p14="http://schemas.microsoft.com/office/powerpoint/2010/main" val="60427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Ay = (-32.2 </a:t>
            </a:r>
            <a:r>
              <a:rPr lang="en-US" dirty="0" err="1" smtClean="0"/>
              <a:t>ft</a:t>
            </a:r>
            <a:r>
              <a:rPr lang="en-US" dirty="0" smtClean="0"/>
              <a:t>/s^2)</a:t>
            </a:r>
          </a:p>
          <a:p>
            <a:r>
              <a:rPr lang="en-US" dirty="0" err="1" smtClean="0"/>
              <a:t>Vx</a:t>
            </a:r>
            <a:r>
              <a:rPr lang="en-US" dirty="0" smtClean="0"/>
              <a:t> = 125kts(10/6)		 (1nm/</a:t>
            </a:r>
            <a:r>
              <a:rPr lang="en-US" dirty="0" err="1" smtClean="0"/>
              <a:t>hr</a:t>
            </a:r>
            <a:r>
              <a:rPr lang="en-US" dirty="0" smtClean="0"/>
              <a:t>)(</a:t>
            </a:r>
            <a:r>
              <a:rPr lang="en-US" dirty="0" err="1" smtClean="0"/>
              <a:t>hrt</a:t>
            </a:r>
            <a:r>
              <a:rPr lang="en-US" dirty="0" smtClean="0"/>
              <a:t>/3600sec)(6000ft/nm) = (10/6)</a:t>
            </a:r>
            <a:r>
              <a:rPr lang="en-US" dirty="0" err="1" smtClean="0"/>
              <a:t>ft</a:t>
            </a:r>
            <a:r>
              <a:rPr lang="en-US" dirty="0" smtClean="0"/>
              <a:t>/s  	</a:t>
            </a:r>
          </a:p>
          <a:p>
            <a:endParaRPr lang="en-US" dirty="0" smtClean="0"/>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GBU-12 </a:t>
            </a:r>
            <a:r>
              <a:rPr lang="en-US" sz="1200" b="1" i="0" kern="1200" dirty="0" err="1" smtClean="0">
                <a:solidFill>
                  <a:schemeClr val="tx1"/>
                </a:solidFill>
                <a:effectLst/>
                <a:latin typeface="+mn-lt"/>
                <a:ea typeface="+mn-ea"/>
                <a:cs typeface="+mn-cs"/>
              </a:rPr>
              <a:t>Paveway</a:t>
            </a:r>
            <a:r>
              <a:rPr lang="en-US" sz="1200" b="1" i="0" kern="1200" dirty="0" smtClean="0">
                <a:solidFill>
                  <a:schemeClr val="tx1"/>
                </a:solidFill>
                <a:effectLst/>
                <a:latin typeface="+mn-lt"/>
                <a:ea typeface="+mn-ea"/>
                <a:cs typeface="+mn-cs"/>
              </a:rPr>
              <a:t> II</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Laser-guided bomb"/>
              </a:rPr>
              <a:t>laser-guided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Bomb"/>
              </a:rPr>
              <a:t>bomb</a:t>
            </a:r>
            <a:r>
              <a:rPr lang="en-US" sz="1200" b="0" i="0" kern="1200" dirty="0" smtClean="0">
                <a:solidFill>
                  <a:schemeClr val="tx1"/>
                </a:solidFill>
                <a:effectLst/>
                <a:latin typeface="+mn-lt"/>
                <a:ea typeface="+mn-ea"/>
                <a:cs typeface="+mn-cs"/>
              </a:rPr>
              <a:t> is an </a:t>
            </a:r>
            <a:r>
              <a:rPr lang="en-US" sz="1200" b="0" i="0" u="none" strike="noStrike" kern="1200" dirty="0" smtClean="0">
                <a:solidFill>
                  <a:schemeClr val="tx1"/>
                </a:solidFill>
                <a:effectLst/>
                <a:latin typeface="+mn-lt"/>
                <a:ea typeface="+mn-ea"/>
                <a:cs typeface="+mn-cs"/>
                <a:hlinkClick r:id="rId5" tooltip="United States"/>
              </a:rPr>
              <a:t>American</a:t>
            </a:r>
            <a:r>
              <a:rPr lang="en-US" sz="1200" b="0" i="0" kern="1200" dirty="0" smtClean="0">
                <a:solidFill>
                  <a:schemeClr val="tx1"/>
                </a:solidFill>
                <a:effectLst/>
                <a:latin typeface="+mn-lt"/>
                <a:ea typeface="+mn-ea"/>
                <a:cs typeface="+mn-cs"/>
              </a:rPr>
              <a:t> aerial bomb, based on the </a:t>
            </a:r>
            <a:r>
              <a:rPr lang="en-US" sz="1200" b="0" i="0" u="none" strike="noStrike" kern="1200" dirty="0" smtClean="0">
                <a:solidFill>
                  <a:schemeClr val="tx1"/>
                </a:solidFill>
                <a:effectLst/>
                <a:latin typeface="+mn-lt"/>
                <a:ea typeface="+mn-ea"/>
                <a:cs typeface="+mn-cs"/>
                <a:hlinkClick r:id="rId6" tooltip="Mark 82 bomb"/>
              </a:rPr>
              <a:t>Mk 82</a:t>
            </a:r>
            <a:r>
              <a:rPr lang="en-US" sz="1200" b="0" i="0" kern="1200" dirty="0" smtClean="0">
                <a:solidFill>
                  <a:schemeClr val="tx1"/>
                </a:solidFill>
                <a:effectLst/>
                <a:latin typeface="+mn-lt"/>
                <a:ea typeface="+mn-ea"/>
                <a:cs typeface="+mn-cs"/>
              </a:rPr>
              <a:t> 500-pound </a:t>
            </a:r>
            <a:r>
              <a:rPr lang="en-US" sz="1200" b="0" i="0" u="none" strike="noStrike" kern="1200" dirty="0" smtClean="0">
                <a:solidFill>
                  <a:schemeClr val="tx1"/>
                </a:solidFill>
                <a:effectLst/>
                <a:latin typeface="+mn-lt"/>
                <a:ea typeface="+mn-ea"/>
                <a:cs typeface="+mn-cs"/>
                <a:hlinkClick r:id="rId7" tooltip="General-purpose bomb"/>
              </a:rPr>
              <a:t>general-purpose bomb</a:t>
            </a:r>
            <a:r>
              <a:rPr lang="en-US" sz="1200" b="0" i="0" kern="1200" dirty="0" smtClean="0">
                <a:solidFill>
                  <a:schemeClr val="tx1"/>
                </a:solidFill>
                <a:effectLst/>
                <a:latin typeface="+mn-lt"/>
                <a:ea typeface="+mn-ea"/>
                <a:cs typeface="+mn-cs"/>
              </a:rPr>
              <a:t>, but with the addition of a nose-mounted laser seeker and fins for guidance. A member of the </a:t>
            </a:r>
            <a:r>
              <a:rPr lang="en-US" sz="1200" b="0" i="0" u="none" strike="noStrike" kern="1200" dirty="0" err="1" smtClean="0">
                <a:solidFill>
                  <a:schemeClr val="tx1"/>
                </a:solidFill>
                <a:effectLst/>
                <a:latin typeface="+mn-lt"/>
                <a:ea typeface="+mn-ea"/>
                <a:cs typeface="+mn-cs"/>
                <a:hlinkClick r:id="rId8" tooltip="Paveway"/>
              </a:rPr>
              <a:t>Paveway</a:t>
            </a:r>
            <a:r>
              <a:rPr lang="en-US" sz="1200" b="0" i="0" kern="1200" dirty="0" smtClean="0">
                <a:solidFill>
                  <a:schemeClr val="tx1"/>
                </a:solidFill>
                <a:effectLst/>
                <a:latin typeface="+mn-lt"/>
                <a:ea typeface="+mn-ea"/>
                <a:cs typeface="+mn-cs"/>
              </a:rPr>
              <a:t> series of weapons, </a:t>
            </a:r>
            <a:r>
              <a:rPr lang="en-US" sz="1200" b="0" i="0" kern="1200" dirty="0" err="1" smtClean="0">
                <a:solidFill>
                  <a:schemeClr val="tx1"/>
                </a:solidFill>
                <a:effectLst/>
                <a:latin typeface="+mn-lt"/>
                <a:ea typeface="+mn-ea"/>
                <a:cs typeface="+mn-cs"/>
              </a:rPr>
              <a:t>Paveway</a:t>
            </a:r>
            <a:r>
              <a:rPr lang="en-US" sz="1200" b="0" i="0" kern="1200" dirty="0" smtClean="0">
                <a:solidFill>
                  <a:schemeClr val="tx1"/>
                </a:solidFill>
                <a:effectLst/>
                <a:latin typeface="+mn-lt"/>
                <a:ea typeface="+mn-ea"/>
                <a:cs typeface="+mn-cs"/>
              </a:rPr>
              <a:t> II entered into service c. </a:t>
            </a:r>
            <a:r>
              <a:rPr lang="en-US" sz="1200" b="0" i="0" u="none" strike="noStrike" kern="1200" dirty="0" smtClean="0">
                <a:solidFill>
                  <a:schemeClr val="tx1"/>
                </a:solidFill>
                <a:effectLst/>
                <a:latin typeface="+mn-lt"/>
                <a:ea typeface="+mn-ea"/>
                <a:cs typeface="+mn-cs"/>
                <a:hlinkClick r:id="rId9" tooltip="1976 in aviation"/>
              </a:rPr>
              <a:t>1976</a:t>
            </a:r>
            <a:r>
              <a:rPr lang="en-US" sz="1200" b="0" i="0" kern="1200" dirty="0" smtClean="0">
                <a:solidFill>
                  <a:schemeClr val="tx1"/>
                </a:solidFill>
                <a:effectLst/>
                <a:latin typeface="+mn-lt"/>
                <a:ea typeface="+mn-ea"/>
                <a:cs typeface="+mn-cs"/>
              </a:rPr>
              <a:t>. It is currently in service </a:t>
            </a:r>
            <a:r>
              <a:rPr lang="en-US" sz="1200" b="0" i="0" kern="1200" dirty="0" err="1" smtClean="0">
                <a:solidFill>
                  <a:schemeClr val="tx1"/>
                </a:solidFill>
                <a:effectLst/>
                <a:latin typeface="+mn-lt"/>
                <a:ea typeface="+mn-ea"/>
                <a:cs typeface="+mn-cs"/>
              </a:rPr>
              <a:t>with</a:t>
            </a:r>
            <a:r>
              <a:rPr lang="en-US" sz="1200" b="0" i="0" u="none" strike="noStrike" kern="1200" dirty="0" err="1" smtClean="0">
                <a:solidFill>
                  <a:schemeClr val="tx1"/>
                </a:solidFill>
                <a:effectLst/>
                <a:latin typeface="+mn-lt"/>
                <a:ea typeface="+mn-ea"/>
                <a:cs typeface="+mn-cs"/>
                <a:hlinkClick r:id="rId10" tooltip="USAF"/>
              </a:rPr>
              <a:t>U.S</a:t>
            </a:r>
            <a:r>
              <a:rPr lang="en-US" sz="1200" b="0" i="0" u="none" strike="noStrike" kern="1200" dirty="0" smtClean="0">
                <a:solidFill>
                  <a:schemeClr val="tx1"/>
                </a:solidFill>
                <a:effectLst/>
                <a:latin typeface="+mn-lt"/>
                <a:ea typeface="+mn-ea"/>
                <a:cs typeface="+mn-cs"/>
                <a:hlinkClick r:id="rId10" tooltip="USAF"/>
              </a:rPr>
              <a:t>. Air Force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US Navy"/>
              </a:rPr>
              <a:t>US Navy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tooltip="US Marine Corps"/>
              </a:rPr>
              <a:t>US Marine Corps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tooltip="Royal Canadian Air Force"/>
              </a:rPr>
              <a:t>Royal Canadian Air </a:t>
            </a:r>
            <a:r>
              <a:rPr lang="en-US" sz="1200" b="0" i="0" u="none" strike="noStrike" kern="1200" dirty="0" err="1" smtClean="0">
                <a:solidFill>
                  <a:schemeClr val="tx1"/>
                </a:solidFill>
                <a:effectLst/>
                <a:latin typeface="+mn-lt"/>
                <a:ea typeface="+mn-ea"/>
                <a:cs typeface="+mn-cs"/>
                <a:hlinkClick r:id="rId13" tooltip="Royal Canadian Air Force"/>
              </a:rPr>
              <a:t>Force</a:t>
            </a:r>
            <a:r>
              <a:rPr lang="en-US" sz="1200" b="0" i="0" kern="1200" dirty="0" err="1"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hlinkClick r:id="rId14" tooltip="Colombian Air Force"/>
              </a:rPr>
              <a:t>Colombian</a:t>
            </a:r>
            <a:r>
              <a:rPr lang="en-US" sz="1200" b="0" i="0" u="none" strike="noStrike" kern="1200" dirty="0" smtClean="0">
                <a:solidFill>
                  <a:schemeClr val="tx1"/>
                </a:solidFill>
                <a:effectLst/>
                <a:latin typeface="+mn-lt"/>
                <a:ea typeface="+mn-ea"/>
                <a:cs typeface="+mn-cs"/>
                <a:hlinkClick r:id="rId14" tooltip="Colombian Air Force"/>
              </a:rPr>
              <a:t> Air Force</a:t>
            </a:r>
            <a:r>
              <a:rPr lang="en-US" sz="1200" b="0" i="0" kern="1200" dirty="0" smtClean="0">
                <a:solidFill>
                  <a:schemeClr val="tx1"/>
                </a:solidFill>
                <a:effectLst/>
                <a:latin typeface="+mn-lt"/>
                <a:ea typeface="+mn-ea"/>
                <a:cs typeface="+mn-cs"/>
              </a:rPr>
              <a:t>, and various </a:t>
            </a:r>
            <a:r>
              <a:rPr lang="en-US" sz="1200" b="0" i="0" u="none" strike="noStrike" kern="1200" dirty="0" smtClean="0">
                <a:solidFill>
                  <a:schemeClr val="tx1"/>
                </a:solidFill>
                <a:effectLst/>
                <a:latin typeface="+mn-lt"/>
                <a:ea typeface="+mn-ea"/>
                <a:cs typeface="+mn-cs"/>
                <a:hlinkClick r:id="rId15" tooltip="NATO"/>
              </a:rPr>
              <a:t>NATO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tooltip="Air force"/>
              </a:rPr>
              <a:t>air forces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GBU-12 bombs (along with the balance of the </a:t>
            </a:r>
            <a:r>
              <a:rPr lang="en-US" sz="1200" b="0" i="0" kern="1200" dirty="0" err="1" smtClean="0">
                <a:solidFill>
                  <a:schemeClr val="tx1"/>
                </a:solidFill>
                <a:effectLst/>
                <a:latin typeface="+mn-lt"/>
                <a:ea typeface="+mn-ea"/>
                <a:cs typeface="+mn-cs"/>
              </a:rPr>
              <a:t>Paveway</a:t>
            </a:r>
            <a:r>
              <a:rPr lang="en-US" sz="1200" b="0" i="0" kern="1200" dirty="0" smtClean="0">
                <a:solidFill>
                  <a:schemeClr val="tx1"/>
                </a:solidFill>
                <a:effectLst/>
                <a:latin typeface="+mn-lt"/>
                <a:ea typeface="+mn-ea"/>
                <a:cs typeface="+mn-cs"/>
              </a:rPr>
              <a:t> series) are produced </a:t>
            </a:r>
            <a:r>
              <a:rPr lang="en-US" sz="1200" b="0" i="0" kern="1200" dirty="0" err="1" smtClean="0">
                <a:solidFill>
                  <a:schemeClr val="tx1"/>
                </a:solidFill>
                <a:effectLst/>
                <a:latin typeface="+mn-lt"/>
                <a:ea typeface="+mn-ea"/>
                <a:cs typeface="+mn-cs"/>
              </a:rPr>
              <a:t>by</a:t>
            </a:r>
            <a:r>
              <a:rPr lang="en-US" sz="1200" b="0" i="0" u="none" strike="noStrike" kern="1200" dirty="0" err="1" smtClean="0">
                <a:solidFill>
                  <a:schemeClr val="tx1"/>
                </a:solidFill>
                <a:effectLst/>
                <a:latin typeface="+mn-lt"/>
                <a:ea typeface="+mn-ea"/>
                <a:cs typeface="+mn-cs"/>
                <a:hlinkClick r:id="rId17" tooltip="Defense contractor"/>
              </a:rPr>
              <a:t>defense</a:t>
            </a:r>
            <a:r>
              <a:rPr lang="en-US" sz="1200" b="0" i="0" u="none" strike="noStrike" kern="1200" dirty="0" smtClean="0">
                <a:solidFill>
                  <a:schemeClr val="tx1"/>
                </a:solidFill>
                <a:effectLst/>
                <a:latin typeface="+mn-lt"/>
                <a:ea typeface="+mn-ea"/>
                <a:cs typeface="+mn-cs"/>
                <a:hlinkClick r:id="rId17" tooltip="Defense contractor"/>
              </a:rPr>
              <a:t> contractors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tooltip="Lockheed Martin"/>
              </a:rPr>
              <a:t>Lockheed Martin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9" tooltip="Raytheon"/>
              </a:rPr>
              <a:t>Raytheon</a:t>
            </a:r>
            <a:r>
              <a:rPr lang="en-US" sz="1200" b="0" i="0" kern="1200" dirty="0" smtClean="0">
                <a:solidFill>
                  <a:schemeClr val="tx1"/>
                </a:solidFill>
                <a:effectLst/>
                <a:latin typeface="+mn-lt"/>
                <a:ea typeface="+mn-ea"/>
                <a:cs typeface="+mn-cs"/>
              </a:rPr>
              <a:t>. Raytheon began production after purchasing the product line from </a:t>
            </a:r>
            <a:r>
              <a:rPr lang="en-US" sz="1200" b="0" i="0" u="none" strike="noStrike" kern="1200" dirty="0" smtClean="0">
                <a:solidFill>
                  <a:schemeClr val="tx1"/>
                </a:solidFill>
                <a:effectLst/>
                <a:latin typeface="+mn-lt"/>
                <a:ea typeface="+mn-ea"/>
                <a:cs typeface="+mn-cs"/>
                <a:hlinkClick r:id="rId20" tooltip="Texas Instruments"/>
              </a:rPr>
              <a:t>Texas Instruments</a:t>
            </a:r>
            <a:r>
              <a:rPr lang="en-US" sz="1200" b="0" i="0" kern="1200" dirty="0" smtClean="0">
                <a:solidFill>
                  <a:schemeClr val="tx1"/>
                </a:solidFill>
                <a:effectLst/>
                <a:latin typeface="+mn-lt"/>
                <a:ea typeface="+mn-ea"/>
                <a:cs typeface="+mn-cs"/>
              </a:rPr>
              <a:t>. Lockheed Martin was awarded a contract to compete with Raytheon when there was a break in production caused by transferring manufacturing out of </a:t>
            </a:r>
            <a:r>
              <a:rPr lang="en-US" sz="1200" b="0" i="0" u="none" strike="noStrike" kern="1200" dirty="0" smtClean="0">
                <a:solidFill>
                  <a:schemeClr val="tx1"/>
                </a:solidFill>
                <a:effectLst/>
                <a:latin typeface="+mn-lt"/>
                <a:ea typeface="+mn-ea"/>
                <a:cs typeface="+mn-cs"/>
                <a:hlinkClick r:id="rId21" tooltip="Texas"/>
              </a:rPr>
              <a:t>Texas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Paveway</a:t>
            </a:r>
            <a:r>
              <a:rPr lang="en-US" sz="1200" b="0" i="0" kern="1200" dirty="0" smtClean="0">
                <a:solidFill>
                  <a:schemeClr val="tx1"/>
                </a:solidFill>
                <a:effectLst/>
                <a:latin typeface="+mn-lt"/>
                <a:ea typeface="+mn-ea"/>
                <a:cs typeface="+mn-cs"/>
              </a:rPr>
              <a:t> II" refers specifically to the guidance kit, rather than to the weapon itself. See also </a:t>
            </a:r>
            <a:r>
              <a:rPr lang="en-US" sz="1200" b="0" i="0" u="none" strike="noStrike" kern="1200" dirty="0" smtClean="0">
                <a:solidFill>
                  <a:schemeClr val="tx1"/>
                </a:solidFill>
                <a:effectLst/>
                <a:latin typeface="+mn-lt"/>
                <a:ea typeface="+mn-ea"/>
                <a:cs typeface="+mn-cs"/>
                <a:hlinkClick r:id="rId22" tooltip="GBU-16 Paveway II"/>
              </a:rPr>
              <a:t>GBU-16 </a:t>
            </a:r>
            <a:r>
              <a:rPr lang="en-US" sz="1200" b="0" i="0" u="none" strike="noStrike" kern="1200" dirty="0" err="1" smtClean="0">
                <a:solidFill>
                  <a:schemeClr val="tx1"/>
                </a:solidFill>
                <a:effectLst/>
                <a:latin typeface="+mn-lt"/>
                <a:ea typeface="+mn-ea"/>
                <a:cs typeface="+mn-cs"/>
                <a:hlinkClick r:id="rId22" tooltip="GBU-16 Paveway II"/>
              </a:rPr>
              <a:t>Paveway</a:t>
            </a:r>
            <a:r>
              <a:rPr lang="en-US" sz="1200" b="0" i="0" u="none" strike="noStrike" kern="1200" dirty="0" smtClean="0">
                <a:solidFill>
                  <a:schemeClr val="tx1"/>
                </a:solidFill>
                <a:effectLst/>
                <a:latin typeface="+mn-lt"/>
                <a:ea typeface="+mn-ea"/>
                <a:cs typeface="+mn-cs"/>
                <a:hlinkClick r:id="rId22" tooltip="GBU-16 Paveway II"/>
              </a:rPr>
              <a:t> II</a:t>
            </a:r>
            <a:r>
              <a:rPr lang="en-US" sz="1200" b="0" i="0" kern="1200" dirty="0" smtClean="0">
                <a:solidFill>
                  <a:schemeClr val="tx1"/>
                </a:solidFill>
                <a:effectLst/>
                <a:latin typeface="+mn-lt"/>
                <a:ea typeface="+mn-ea"/>
                <a:cs typeface="+mn-cs"/>
              </a:rPr>
              <a:t>, where the same guidance unit is fitted to </a:t>
            </a:r>
            <a:r>
              <a:rPr lang="en-US" sz="1200" b="0" i="0" kern="1200" dirty="0" err="1" smtClean="0">
                <a:solidFill>
                  <a:schemeClr val="tx1"/>
                </a:solidFill>
                <a:effectLst/>
                <a:latin typeface="+mn-lt"/>
                <a:ea typeface="+mn-ea"/>
                <a:cs typeface="+mn-cs"/>
              </a:rPr>
              <a:t>a</a:t>
            </a:r>
            <a:r>
              <a:rPr lang="en-US" sz="1200" b="0" i="0" u="none" strike="noStrike" kern="1200" dirty="0" err="1" smtClean="0">
                <a:solidFill>
                  <a:schemeClr val="tx1"/>
                </a:solidFill>
                <a:effectLst/>
                <a:latin typeface="+mn-lt"/>
                <a:ea typeface="+mn-ea"/>
                <a:cs typeface="+mn-cs"/>
                <a:hlinkClick r:id="rId23" tooltip="Mark 83 bomb"/>
              </a:rPr>
              <a:t>Mk</a:t>
            </a:r>
            <a:r>
              <a:rPr lang="en-US" sz="1200" b="0" i="0" u="none" strike="noStrike" kern="1200" dirty="0" smtClean="0">
                <a:solidFill>
                  <a:schemeClr val="tx1"/>
                </a:solidFill>
                <a:effectLst/>
                <a:latin typeface="+mn-lt"/>
                <a:ea typeface="+mn-ea"/>
                <a:cs typeface="+mn-cs"/>
                <a:hlinkClick r:id="rId23" tooltip="Mark 83 bomb"/>
              </a:rPr>
              <a:t> 83</a:t>
            </a:r>
            <a:r>
              <a:rPr lang="en-US" sz="1200" b="0" i="0" kern="1200" dirty="0" smtClean="0">
                <a:solidFill>
                  <a:schemeClr val="tx1"/>
                </a:solidFill>
                <a:effectLst/>
                <a:latin typeface="+mn-lt"/>
                <a:ea typeface="+mn-ea"/>
                <a:cs typeface="+mn-cs"/>
              </a:rPr>
              <a:t> 1,000-lb bomb.</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24" tooltip="US Department of Defense"/>
              </a:rPr>
              <a:t>US Department of Defense</a:t>
            </a:r>
            <a:r>
              <a:rPr lang="en-US" sz="1200" b="0" i="0" kern="1200" dirty="0" smtClean="0">
                <a:solidFill>
                  <a:schemeClr val="tx1"/>
                </a:solidFill>
                <a:effectLst/>
                <a:latin typeface="+mn-lt"/>
                <a:ea typeface="+mn-ea"/>
                <a:cs typeface="+mn-cs"/>
              </a:rPr>
              <a:t> has upgraded GBU-12 production versions to include </a:t>
            </a:r>
            <a:r>
              <a:rPr lang="en-US" sz="1200" b="0" i="0" u="none" strike="noStrike" kern="1200" dirty="0" err="1" smtClean="0">
                <a:solidFill>
                  <a:schemeClr val="tx1"/>
                </a:solidFill>
                <a:effectLst/>
                <a:latin typeface="+mn-lt"/>
                <a:ea typeface="+mn-ea"/>
                <a:cs typeface="+mn-cs"/>
                <a:hlinkClick r:id="rId25" tooltip="GPS"/>
              </a:rPr>
              <a:t>GPS</a:t>
            </a:r>
            <a:r>
              <a:rPr lang="en-US" sz="1200" b="0" i="0" kern="1200" dirty="0" err="1" smtClean="0">
                <a:solidFill>
                  <a:schemeClr val="tx1"/>
                </a:solidFill>
                <a:effectLst/>
                <a:latin typeface="+mn-lt"/>
                <a:ea typeface="+mn-ea"/>
                <a:cs typeface="+mn-cs"/>
              </a:rPr>
              <a:t>guidance</a:t>
            </a:r>
            <a:r>
              <a:rPr lang="en-US" sz="1200" b="0" i="0" kern="1200" dirty="0" smtClean="0">
                <a:solidFill>
                  <a:schemeClr val="tx1"/>
                </a:solidFill>
                <a:effectLst/>
                <a:latin typeface="+mn-lt"/>
                <a:ea typeface="+mn-ea"/>
                <a:cs typeface="+mn-cs"/>
              </a:rPr>
              <a:t> modes. Lockheed Martin is the sole source for US Navy purchases of this version. Raytheon sells upgraded GBU-12s to the US Government and other nations. Raytheon production of the GBU-12 is centered in </a:t>
            </a:r>
            <a:r>
              <a:rPr lang="en-US" sz="1200" b="0" i="0" u="none" strike="noStrike" kern="1200" dirty="0" smtClean="0">
                <a:solidFill>
                  <a:schemeClr val="tx1"/>
                </a:solidFill>
                <a:effectLst/>
                <a:latin typeface="+mn-lt"/>
                <a:ea typeface="+mn-ea"/>
                <a:cs typeface="+mn-cs"/>
                <a:hlinkClick r:id="rId26" tooltip="Arizona"/>
              </a:rPr>
              <a:t>Arizona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tooltip="Texas"/>
              </a:rPr>
              <a:t>Texas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7" tooltip="New Mexico"/>
              </a:rPr>
              <a:t>New Mexico</a:t>
            </a:r>
            <a:r>
              <a:rPr lang="en-US" sz="1200" b="0" i="0" kern="1200" dirty="0" smtClean="0">
                <a:solidFill>
                  <a:schemeClr val="tx1"/>
                </a:solidFill>
                <a:effectLst/>
                <a:latin typeface="+mn-lt"/>
                <a:ea typeface="+mn-ea"/>
                <a:cs typeface="+mn-cs"/>
              </a:rPr>
              <a:t>. Lockheed Martin production is centered in </a:t>
            </a:r>
            <a:r>
              <a:rPr lang="en-US" sz="1200" b="0" i="0" u="none" strike="noStrike" kern="1200" dirty="0" smtClean="0">
                <a:solidFill>
                  <a:schemeClr val="tx1"/>
                </a:solidFill>
                <a:effectLst/>
                <a:latin typeface="+mn-lt"/>
                <a:ea typeface="+mn-ea"/>
                <a:cs typeface="+mn-cs"/>
                <a:hlinkClick r:id="rId28" tooltip="Pennsylvania"/>
              </a:rPr>
              <a:t>Pennsylvania</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3" tooltip="Laser-guided bomb"/>
              </a:rPr>
              <a:t>Laser-guided bombs</a:t>
            </a:r>
            <a:r>
              <a:rPr lang="en-US" sz="1200" b="0" i="0" kern="1200" dirty="0" smtClean="0">
                <a:solidFill>
                  <a:schemeClr val="tx1"/>
                </a:solidFill>
                <a:effectLst/>
                <a:latin typeface="+mn-lt"/>
                <a:ea typeface="+mn-ea"/>
                <a:cs typeface="+mn-cs"/>
              </a:rPr>
              <a:t> are often labeled "</a:t>
            </a:r>
            <a:r>
              <a:rPr lang="en-US" sz="1200" b="0" i="0" u="none" strike="noStrike" kern="1200" dirty="0" smtClean="0">
                <a:solidFill>
                  <a:schemeClr val="tx1"/>
                </a:solidFill>
                <a:effectLst/>
                <a:latin typeface="+mn-lt"/>
                <a:ea typeface="+mn-ea"/>
                <a:cs typeface="+mn-cs"/>
                <a:hlinkClick r:id="rId29" tooltip="Smart bomb"/>
              </a:rPr>
              <a:t>smart bombs</a:t>
            </a:r>
            <a:r>
              <a:rPr lang="en-US" sz="1200" b="0" i="0" kern="1200" dirty="0" smtClean="0">
                <a:solidFill>
                  <a:schemeClr val="tx1"/>
                </a:solidFill>
                <a:effectLst/>
                <a:latin typeface="+mn-lt"/>
                <a:ea typeface="+mn-ea"/>
                <a:cs typeface="+mn-cs"/>
              </a:rPr>
              <a:t>" because they are able to follow a non-ballistic trajectory when </a:t>
            </a:r>
            <a:r>
              <a:rPr lang="en-US" sz="1200" b="0" i="0" u="none" strike="noStrike" kern="1200" dirty="0" smtClean="0">
                <a:solidFill>
                  <a:schemeClr val="tx1"/>
                </a:solidFill>
                <a:effectLst/>
                <a:latin typeface="+mn-lt"/>
                <a:ea typeface="+mn-ea"/>
                <a:cs typeface="+mn-cs"/>
                <a:hlinkClick r:id="rId30" tooltip="Laser"/>
              </a:rPr>
              <a:t>laser</a:t>
            </a:r>
            <a:r>
              <a:rPr lang="en-US" sz="1200" b="0" i="0" kern="1200" dirty="0" smtClean="0">
                <a:solidFill>
                  <a:schemeClr val="tx1"/>
                </a:solidFill>
                <a:effectLst/>
                <a:latin typeface="+mn-lt"/>
                <a:ea typeface="+mn-ea"/>
                <a:cs typeface="+mn-cs"/>
              </a:rPr>
              <a:t> designation of the intended target is undertaken. According to Raytheon's fact sheet for the </a:t>
            </a:r>
            <a:r>
              <a:rPr lang="en-US" sz="1200" b="0" i="0" kern="1200" dirty="0" err="1" smtClean="0">
                <a:solidFill>
                  <a:schemeClr val="tx1"/>
                </a:solidFill>
                <a:effectLst/>
                <a:latin typeface="+mn-lt"/>
                <a:ea typeface="+mn-ea"/>
                <a:cs typeface="+mn-cs"/>
              </a:rPr>
              <a:t>Paveway</a:t>
            </a:r>
            <a:r>
              <a:rPr lang="en-US" sz="1200" b="0" i="0" kern="1200" dirty="0" smtClean="0">
                <a:solidFill>
                  <a:schemeClr val="tx1"/>
                </a:solidFill>
                <a:effectLst/>
                <a:latin typeface="+mn-lt"/>
                <a:ea typeface="+mn-ea"/>
                <a:cs typeface="+mn-cs"/>
              </a:rPr>
              <a:t> 2, 99 deliveries of </a:t>
            </a:r>
            <a:r>
              <a:rPr lang="en-US" sz="1200" b="0" i="0" u="none" strike="noStrike" kern="1200" dirty="0" smtClean="0">
                <a:solidFill>
                  <a:schemeClr val="tx1"/>
                </a:solidFill>
                <a:effectLst/>
                <a:latin typeface="+mn-lt"/>
                <a:ea typeface="+mn-ea"/>
                <a:cs typeface="+mn-cs"/>
                <a:hlinkClick r:id="rId31" tooltip="Guided munition"/>
              </a:rPr>
              <a:t>guided munitions</a:t>
            </a:r>
            <a:r>
              <a:rPr lang="en-US" sz="1200" b="0" i="0" kern="1200" dirty="0" smtClean="0">
                <a:solidFill>
                  <a:schemeClr val="tx1"/>
                </a:solidFill>
                <a:effectLst/>
                <a:latin typeface="+mn-lt"/>
                <a:ea typeface="+mn-ea"/>
                <a:cs typeface="+mn-cs"/>
              </a:rPr>
              <a:t> will yield a </a:t>
            </a:r>
            <a:r>
              <a:rPr lang="en-US" sz="1200" b="0" i="0" u="none" strike="noStrike" kern="1200" dirty="0" smtClean="0">
                <a:solidFill>
                  <a:schemeClr val="tx1"/>
                </a:solidFill>
                <a:effectLst/>
                <a:latin typeface="+mn-lt"/>
                <a:ea typeface="+mn-ea"/>
                <a:cs typeface="+mn-cs"/>
                <a:hlinkClick r:id="rId32" tooltip="Circular error probable"/>
              </a:rPr>
              <a:t>circular error probable</a:t>
            </a:r>
            <a:r>
              <a:rPr lang="en-US" sz="1200" b="0" i="0" kern="1200" dirty="0" smtClean="0">
                <a:solidFill>
                  <a:schemeClr val="tx1"/>
                </a:solidFill>
                <a:effectLst/>
                <a:latin typeface="+mn-lt"/>
                <a:ea typeface="+mn-ea"/>
                <a:cs typeface="+mn-cs"/>
              </a:rPr>
              <a:t> (CEP) of only 3.6 feet, versus a CEP of 310 feet for 99 </a:t>
            </a:r>
            <a:r>
              <a:rPr lang="en-US" sz="1200" b="0" i="0" u="none" strike="noStrike" kern="1200" dirty="0" smtClean="0">
                <a:solidFill>
                  <a:schemeClr val="tx1"/>
                </a:solidFill>
                <a:effectLst/>
                <a:latin typeface="+mn-lt"/>
                <a:ea typeface="+mn-ea"/>
                <a:cs typeface="+mn-cs"/>
                <a:hlinkClick r:id="rId33" tooltip="Unguided bomb"/>
              </a:rPr>
              <a:t>unguided </a:t>
            </a:r>
            <a:r>
              <a:rPr lang="en-US" sz="1200" b="0" i="0" u="none" strike="noStrike" kern="1200" dirty="0" err="1" smtClean="0">
                <a:solidFill>
                  <a:schemeClr val="tx1"/>
                </a:solidFill>
                <a:effectLst/>
                <a:latin typeface="+mn-lt"/>
                <a:ea typeface="+mn-ea"/>
                <a:cs typeface="+mn-cs"/>
                <a:hlinkClick r:id="rId33" tooltip="Unguided bomb"/>
              </a:rPr>
              <a:t>bombs</a:t>
            </a:r>
            <a:r>
              <a:rPr lang="en-US" sz="1200" b="0" i="0" kern="1200" dirty="0" err="1" smtClean="0">
                <a:solidFill>
                  <a:schemeClr val="tx1"/>
                </a:solidFill>
                <a:effectLst/>
                <a:latin typeface="+mn-lt"/>
                <a:ea typeface="+mn-ea"/>
                <a:cs typeface="+mn-cs"/>
              </a:rPr>
              <a:t>dropped</a:t>
            </a:r>
            <a:r>
              <a:rPr lang="en-US" sz="1200" b="0" i="0" kern="1200" dirty="0" smtClean="0">
                <a:solidFill>
                  <a:schemeClr val="tx1"/>
                </a:solidFill>
                <a:effectLst/>
                <a:latin typeface="+mn-lt"/>
                <a:ea typeface="+mn-ea"/>
                <a:cs typeface="+mn-cs"/>
              </a:rPr>
              <a:t> under similar conditions.</a:t>
            </a:r>
          </a:p>
          <a:p>
            <a:r>
              <a:rPr lang="en-US" sz="1200" b="0" i="0" kern="1200" dirty="0" err="1" smtClean="0">
                <a:solidFill>
                  <a:schemeClr val="tx1"/>
                </a:solidFill>
                <a:effectLst/>
                <a:latin typeface="+mn-lt"/>
                <a:ea typeface="+mn-ea"/>
                <a:cs typeface="+mn-cs"/>
              </a:rPr>
              <a:t>Paveway</a:t>
            </a:r>
            <a:r>
              <a:rPr lang="en-US" sz="1200" b="0" i="0" kern="1200" dirty="0" smtClean="0">
                <a:solidFill>
                  <a:schemeClr val="tx1"/>
                </a:solidFill>
                <a:effectLst/>
                <a:latin typeface="+mn-lt"/>
                <a:ea typeface="+mn-ea"/>
                <a:cs typeface="+mn-cs"/>
              </a:rPr>
              <a:t> II laser-guided bombs use what is known as "</a:t>
            </a:r>
            <a:r>
              <a:rPr lang="en-US" sz="1200" b="0" i="0" u="none" strike="noStrike" kern="1200" dirty="0" smtClean="0">
                <a:solidFill>
                  <a:schemeClr val="tx1"/>
                </a:solidFill>
                <a:effectLst/>
                <a:latin typeface="+mn-lt"/>
                <a:ea typeface="+mn-ea"/>
                <a:cs typeface="+mn-cs"/>
                <a:hlinkClick r:id="rId34" tooltip="Bang–bang control"/>
              </a:rPr>
              <a:t>bang </a:t>
            </a:r>
            <a:r>
              <a:rPr lang="en-US" sz="1200" b="0" i="0" u="none" strike="noStrike" kern="1200" dirty="0" err="1" smtClean="0">
                <a:solidFill>
                  <a:schemeClr val="tx1"/>
                </a:solidFill>
                <a:effectLst/>
                <a:latin typeface="+mn-lt"/>
                <a:ea typeface="+mn-ea"/>
                <a:cs typeface="+mn-cs"/>
                <a:hlinkClick r:id="rId34" tooltip="Bang–bang control"/>
              </a:rPr>
              <a:t>bang</a:t>
            </a:r>
            <a:r>
              <a:rPr lang="en-US" sz="1200" b="0" i="0" kern="1200" dirty="0" smtClean="0">
                <a:solidFill>
                  <a:schemeClr val="tx1"/>
                </a:solidFill>
                <a:effectLst/>
                <a:latin typeface="+mn-lt"/>
                <a:ea typeface="+mn-ea"/>
                <a:cs typeface="+mn-cs"/>
              </a:rPr>
              <a:t>" guidance. This means the bomb's </a:t>
            </a:r>
            <a:r>
              <a:rPr lang="en-US" sz="1200" b="0" i="0" u="none" strike="noStrike" kern="1200" dirty="0" smtClean="0">
                <a:solidFill>
                  <a:schemeClr val="tx1"/>
                </a:solidFill>
                <a:effectLst/>
                <a:latin typeface="+mn-lt"/>
                <a:ea typeface="+mn-ea"/>
                <a:cs typeface="+mn-cs"/>
                <a:hlinkClick r:id="rId35" tooltip="Fin"/>
              </a:rPr>
              <a:t>fins</a:t>
            </a:r>
            <a:r>
              <a:rPr lang="en-US" sz="1200" b="0" i="0" kern="1200" dirty="0" smtClean="0">
                <a:solidFill>
                  <a:schemeClr val="tx1"/>
                </a:solidFill>
                <a:effectLst/>
                <a:latin typeface="+mn-lt"/>
                <a:ea typeface="+mn-ea"/>
                <a:cs typeface="+mn-cs"/>
              </a:rPr>
              <a:t> deflect fully, rather than proportionally when it is attempting to guide to the laser spot. For example, if it sees the laser spot and determines that it should make a change it deflects its fins until it has over-corrected and then it deflects back the opposite direction, creating a sinusoidal type of flight path. This type of guidance may be less efficient at times.</a:t>
            </a:r>
          </a:p>
          <a:p>
            <a:endParaRPr lang="en-US" dirty="0"/>
          </a:p>
        </p:txBody>
      </p:sp>
      <p:sp>
        <p:nvSpPr>
          <p:cNvPr id="4" name="Slide Number Placeholder 3"/>
          <p:cNvSpPr>
            <a:spLocks noGrp="1"/>
          </p:cNvSpPr>
          <p:nvPr>
            <p:ph type="sldNum" sz="quarter" idx="10"/>
          </p:nvPr>
        </p:nvSpPr>
        <p:spPr/>
        <p:txBody>
          <a:bodyPr/>
          <a:lstStyle/>
          <a:p>
            <a:fld id="{B4A77995-C337-4412-BD0B-CA3F77B974DD}" type="slidenum">
              <a:rPr lang="en-US" smtClean="0"/>
              <a:t>2</a:t>
            </a:fld>
            <a:endParaRPr lang="en-US"/>
          </a:p>
        </p:txBody>
      </p:sp>
    </p:spTree>
    <p:extLst>
      <p:ext uri="{BB962C8B-B14F-4D97-AF65-F5344CB8AC3E}">
        <p14:creationId xmlns:p14="http://schemas.microsoft.com/office/powerpoint/2010/main" val="370700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Y = 500-16.1(3x/(5(550)cos(2(pi)10/360)))^2+x(tan(2(pi)10/360)</a:t>
            </a:r>
          </a:p>
          <a:p>
            <a:pPr marL="0" marR="0" indent="0" algn="l" defTabSz="914400" rtl="0" eaLnBrk="1" fontAlgn="auto" latinLnBrk="0" hangingPunct="1">
              <a:lnSpc>
                <a:spcPct val="100000"/>
              </a:lnSpc>
              <a:spcBef>
                <a:spcPts val="0"/>
              </a:spcBef>
              <a:spcAft>
                <a:spcPts val="0"/>
              </a:spcAft>
              <a:buClrTx/>
              <a:buSzTx/>
              <a:buFontTx/>
              <a:buNone/>
              <a:tabLst/>
              <a:defRPr/>
            </a:pPr>
            <a:r>
              <a:rPr lang="nn-NO" dirty="0" smtClean="0"/>
              <a:t>Y = 500-16.1(3x/(5(550)cos(2(pi)20/360)))^2+x(tan(2(pi)20/360)</a:t>
            </a:r>
          </a:p>
          <a:p>
            <a:pPr marL="0" marR="0" indent="0" algn="l" defTabSz="914400" rtl="0" eaLnBrk="1" fontAlgn="auto" latinLnBrk="0" hangingPunct="1">
              <a:lnSpc>
                <a:spcPct val="100000"/>
              </a:lnSpc>
              <a:spcBef>
                <a:spcPts val="0"/>
              </a:spcBef>
              <a:spcAft>
                <a:spcPts val="0"/>
              </a:spcAft>
              <a:buClrTx/>
              <a:buSzTx/>
              <a:buFontTx/>
              <a:buNone/>
              <a:tabLst/>
              <a:defRPr/>
            </a:pPr>
            <a:r>
              <a:rPr lang="nn-NO" dirty="0" smtClean="0"/>
              <a:t>Y = 500-16.1(3x/(5(550)cos(2(pi)40/360)))^2+x(tan(2(pi)40/360)</a:t>
            </a:r>
          </a:p>
          <a:p>
            <a:pPr marL="0" marR="0" indent="0" algn="l" defTabSz="914400" rtl="0" eaLnBrk="1" fontAlgn="auto" latinLnBrk="0" hangingPunct="1">
              <a:lnSpc>
                <a:spcPct val="100000"/>
              </a:lnSpc>
              <a:spcBef>
                <a:spcPts val="0"/>
              </a:spcBef>
              <a:spcAft>
                <a:spcPts val="0"/>
              </a:spcAft>
              <a:buClrTx/>
              <a:buSzTx/>
              <a:buFontTx/>
              <a:buNone/>
              <a:tabLst/>
              <a:defRPr/>
            </a:pPr>
            <a:endParaRPr lang="nn-N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n-NO" dirty="0" smtClean="0"/>
              <a:t>Makes sense?  Sub’ing</a:t>
            </a:r>
            <a:r>
              <a:rPr lang="nn-NO" baseline="0" dirty="0" smtClean="0"/>
              <a:t> in 0 degrees, gives a range of 5109’.   (550kts = 916.7fps.      TOF = 5.6Ssec.      916.7 x 5.6 = 5133’)</a:t>
            </a:r>
            <a:endParaRPr lang="nn-NO"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n-NO" dirty="0" smtClean="0"/>
          </a:p>
          <a:p>
            <a:endParaRPr lang="nn-NO" dirty="0" smtClean="0"/>
          </a:p>
        </p:txBody>
      </p:sp>
      <p:sp>
        <p:nvSpPr>
          <p:cNvPr id="4" name="Slide Number Placeholder 3"/>
          <p:cNvSpPr>
            <a:spLocks noGrp="1"/>
          </p:cNvSpPr>
          <p:nvPr>
            <p:ph type="sldNum" sz="quarter" idx="10"/>
          </p:nvPr>
        </p:nvSpPr>
        <p:spPr/>
        <p:txBody>
          <a:bodyPr/>
          <a:lstStyle/>
          <a:p>
            <a:fld id="{A97B430B-0671-496F-BDA6-9CF3D0E153CC}" type="slidenum">
              <a:rPr lang="en-US" smtClean="0"/>
              <a:t>4</a:t>
            </a:fld>
            <a:endParaRPr lang="en-US"/>
          </a:p>
        </p:txBody>
      </p:sp>
    </p:spTree>
    <p:extLst>
      <p:ext uri="{BB962C8B-B14F-4D97-AF65-F5344CB8AC3E}">
        <p14:creationId xmlns:p14="http://schemas.microsoft.com/office/powerpoint/2010/main" val="327069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(24+14*(</a:t>
            </a:r>
            <a:r>
              <a:rPr lang="en-US" dirty="0" err="1" smtClean="0"/>
              <a:t>ln</a:t>
            </a:r>
            <a:r>
              <a:rPr lang="en-US" dirty="0" smtClean="0"/>
              <a:t>(2)/</a:t>
            </a:r>
            <a:r>
              <a:rPr lang="en-US" dirty="0" err="1" smtClean="0"/>
              <a:t>ln</a:t>
            </a:r>
            <a:r>
              <a:rPr lang="en-US" dirty="0" smtClean="0"/>
              <a:t>(5)))-(7/</a:t>
            </a:r>
            <a:r>
              <a:rPr lang="en-US" dirty="0" err="1" smtClean="0"/>
              <a:t>ln</a:t>
            </a:r>
            <a:r>
              <a:rPr lang="en-US" dirty="0" smtClean="0"/>
              <a:t>(5))*</a:t>
            </a:r>
            <a:r>
              <a:rPr lang="en-US" dirty="0" err="1" smtClean="0"/>
              <a:t>ln</a:t>
            </a:r>
            <a:r>
              <a:rPr lang="en-US" dirty="0" smtClean="0"/>
              <a:t>(x)</a:t>
            </a:r>
            <a:r>
              <a:rPr lang="en-US" baseline="0" dirty="0" smtClean="0"/>
              <a:t>    plot on y-axis from 3-10, x-axis from 100-500</a:t>
            </a:r>
          </a:p>
          <a:p>
            <a:endParaRPr lang="en-US" baseline="0" dirty="0" smtClean="0"/>
          </a:p>
          <a:p>
            <a:r>
              <a:rPr lang="en-US" baseline="0" dirty="0" smtClean="0"/>
              <a:t>10-(7/</a:t>
            </a:r>
            <a:r>
              <a:rPr lang="en-US" baseline="0" dirty="0" err="1" smtClean="0"/>
              <a:t>ln</a:t>
            </a:r>
            <a:r>
              <a:rPr lang="en-US" baseline="0" dirty="0" smtClean="0"/>
              <a:t>(5))(</a:t>
            </a:r>
            <a:r>
              <a:rPr lang="en-US" baseline="0" dirty="0" err="1" smtClean="0"/>
              <a:t>ln</a:t>
            </a:r>
            <a:r>
              <a:rPr lang="en-US" baseline="0" dirty="0" smtClean="0"/>
              <a:t>(x)) plot on y-axis from 0-10, x-axis from 0-5</a:t>
            </a:r>
          </a:p>
          <a:p>
            <a:endParaRPr lang="en-US" dirty="0"/>
          </a:p>
        </p:txBody>
      </p:sp>
      <p:sp>
        <p:nvSpPr>
          <p:cNvPr id="4" name="Slide Number Placeholder 3"/>
          <p:cNvSpPr>
            <a:spLocks noGrp="1"/>
          </p:cNvSpPr>
          <p:nvPr>
            <p:ph type="sldNum" sz="quarter" idx="10"/>
          </p:nvPr>
        </p:nvSpPr>
        <p:spPr/>
        <p:txBody>
          <a:bodyPr/>
          <a:lstStyle/>
          <a:p>
            <a:fld id="{A97B430B-0671-496F-BDA6-9CF3D0E153CC}" type="slidenum">
              <a:rPr lang="en-US" smtClean="0"/>
              <a:t>7</a:t>
            </a:fld>
            <a:endParaRPr lang="en-US"/>
          </a:p>
        </p:txBody>
      </p:sp>
    </p:spTree>
    <p:extLst>
      <p:ext uri="{BB962C8B-B14F-4D97-AF65-F5344CB8AC3E}">
        <p14:creationId xmlns:p14="http://schemas.microsoft.com/office/powerpoint/2010/main" val="8517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uses </a:t>
            </a:r>
            <a:endParaRPr lang="en-US" dirty="0"/>
          </a:p>
        </p:txBody>
      </p:sp>
      <p:sp>
        <p:nvSpPr>
          <p:cNvPr id="4" name="Slide Number Placeholder 3"/>
          <p:cNvSpPr>
            <a:spLocks noGrp="1"/>
          </p:cNvSpPr>
          <p:nvPr>
            <p:ph type="sldNum" sz="quarter" idx="10"/>
          </p:nvPr>
        </p:nvSpPr>
        <p:spPr/>
        <p:txBody>
          <a:bodyPr/>
          <a:lstStyle/>
          <a:p>
            <a:fld id="{A97B430B-0671-496F-BDA6-9CF3D0E153CC}" type="slidenum">
              <a:rPr lang="en-US" smtClean="0"/>
              <a:t>11</a:t>
            </a:fld>
            <a:endParaRPr lang="en-US"/>
          </a:p>
        </p:txBody>
      </p:sp>
    </p:spTree>
    <p:extLst>
      <p:ext uri="{BB962C8B-B14F-4D97-AF65-F5344CB8AC3E}">
        <p14:creationId xmlns:p14="http://schemas.microsoft.com/office/powerpoint/2010/main" val="363206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931E71-F937-42C3-AB6A-815F57C800B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7985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31E71-F937-42C3-AB6A-815F57C800B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394905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31E71-F937-42C3-AB6A-815F57C800B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343349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12913" y="195263"/>
            <a:ext cx="705485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8938" y="1519238"/>
            <a:ext cx="4116387" cy="474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519238"/>
            <a:ext cx="4116388" cy="474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xfrm>
            <a:off x="7250113" y="6524625"/>
            <a:ext cx="1450975" cy="333375"/>
          </a:xfrm>
          <a:prstGeom prst="rect">
            <a:avLst/>
          </a:prstGeom>
          <a:ln/>
        </p:spPr>
        <p:txBody>
          <a:bodyPr/>
          <a:lstStyle>
            <a:lvl1pPr>
              <a:defRPr/>
            </a:lvl1pPr>
          </a:lstStyle>
          <a:p>
            <a:pPr>
              <a:defRPr/>
            </a:pPr>
            <a:fld id="{0626BCED-E8C4-4053-8DF1-B8EF549A0AA8}" type="slidenum">
              <a:rPr lang="en-US">
                <a:solidFill>
                  <a:srgbClr val="000000"/>
                </a:solidFill>
              </a:rPr>
              <a:pPr>
                <a:defRPr/>
              </a:pPr>
              <a:t>‹#›</a:t>
            </a:fld>
            <a:r>
              <a:rPr lang="en-US">
                <a:solidFill>
                  <a:srgbClr val="000000"/>
                </a:solidFill>
              </a:rPr>
              <a:t>/58</a:t>
            </a:r>
          </a:p>
        </p:txBody>
      </p:sp>
    </p:spTree>
    <p:extLst>
      <p:ext uri="{BB962C8B-B14F-4D97-AF65-F5344CB8AC3E}">
        <p14:creationId xmlns:p14="http://schemas.microsoft.com/office/powerpoint/2010/main" val="347760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31E71-F937-42C3-AB6A-815F57C800B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4587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931E71-F937-42C3-AB6A-815F57C800B1}"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340764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931E71-F937-42C3-AB6A-815F57C800B1}"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331729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931E71-F937-42C3-AB6A-815F57C800B1}"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327179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931E71-F937-42C3-AB6A-815F57C800B1}"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410368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31E71-F937-42C3-AB6A-815F57C800B1}"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39100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31E71-F937-42C3-AB6A-815F57C800B1}"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178839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31E71-F937-42C3-AB6A-815F57C800B1}"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61E98-9A35-4913-B8A3-F4814DF04391}" type="slidenum">
              <a:rPr lang="en-US" smtClean="0"/>
              <a:t>‹#›</a:t>
            </a:fld>
            <a:endParaRPr lang="en-US"/>
          </a:p>
        </p:txBody>
      </p:sp>
    </p:spTree>
    <p:extLst>
      <p:ext uri="{BB962C8B-B14F-4D97-AF65-F5344CB8AC3E}">
        <p14:creationId xmlns:p14="http://schemas.microsoft.com/office/powerpoint/2010/main" val="76413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31E71-F937-42C3-AB6A-815F57C800B1}" type="datetimeFigureOut">
              <a:rPr lang="en-US" smtClean="0"/>
              <a:t>4/22/2015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61E98-9A35-4913-B8A3-F4814DF04391}" type="slidenum">
              <a:rPr lang="en-US" smtClean="0"/>
              <a:t>‹#›</a:t>
            </a:fld>
            <a:endParaRPr lang="en-US"/>
          </a:p>
        </p:txBody>
      </p:sp>
    </p:spTree>
    <p:extLst>
      <p:ext uri="{BB962C8B-B14F-4D97-AF65-F5344CB8AC3E}">
        <p14:creationId xmlns:p14="http://schemas.microsoft.com/office/powerpoint/2010/main" val="238068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GBU-12_Paveway_I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2.png"/><Relationship Id="rId11" Type="http://schemas.openxmlformats.org/officeDocument/2006/relationships/image" Target="../media/image8.png"/><Relationship Id="rId5" Type="http://schemas.openxmlformats.org/officeDocument/2006/relationships/image" Target="../media/image12.png"/><Relationship Id="rId15" Type="http://schemas.openxmlformats.org/officeDocument/2006/relationships/image" Target="../media/image14.pn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6.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rand.org/content/dam/rand/pubs/rgs_dissertations/RGSD147/RGSD147.chap5.pdf" TargetMode="External"/><Relationship Id="rId5" Type="http://schemas.openxmlformats.org/officeDocument/2006/relationships/hyperlink" Target="http://en.wikipedia.org/wiki/Joint_Direct_Attack_Munition" TargetMode="External"/><Relationship Id="rId4" Type="http://schemas.openxmlformats.org/officeDocument/2006/relationships/image" Target="../media/image17.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rc.nasa.gov/WWW/k-12/WindTunnel/Activities/fluid_pressure.html" TargetMode="External"/><Relationship Id="rId2" Type="http://schemas.openxmlformats.org/officeDocument/2006/relationships/hyperlink" Target="http://en.wikipedia.org/wiki/Boyle's_law"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014852"/>
            <a:ext cx="8658225" cy="1143000"/>
          </a:xfrm>
        </p:spPr>
        <p:txBody>
          <a:bodyPr>
            <a:noAutofit/>
          </a:bodyPr>
          <a:lstStyle/>
          <a:p>
            <a:pPr algn="l"/>
            <a:r>
              <a:rPr lang="en-US" sz="1600" dirty="0"/>
              <a:t> After it is released from an aircraft, a </a:t>
            </a:r>
            <a:r>
              <a:rPr lang="en-US" sz="1600" u="sng" dirty="0">
                <a:hlinkClick r:id="rId3"/>
              </a:rPr>
              <a:t>GBU-12</a:t>
            </a:r>
            <a:r>
              <a:rPr lang="en-US" sz="1600" dirty="0"/>
              <a:t>, follows a ballistic trajectory prior to the acquisition of a laser signal and initiation of guidance. Assume the bomb experiences zero acceleration in the horizontal direction and only acceleration due to gravity in the vertical direction (assume no drag and wind). For each of the scenarios described below 1) develop an equation to describe ballistic trajectory along the horizontal and vertical axes, 2) calculate the time of fall, 3) calculate the distance each GBU will travel after release, and 4) calculate the impact angles (degrees). Plot the three trajectories on a single </a:t>
            </a:r>
            <a:r>
              <a:rPr lang="en-US" sz="1600" dirty="0" err="1"/>
              <a:t>xy</a:t>
            </a:r>
            <a:r>
              <a:rPr lang="en-US" sz="1600" dirty="0"/>
              <a:t>-graph for comparison. </a:t>
            </a:r>
            <a:r>
              <a:rPr lang="en-US" sz="1600" dirty="0" smtClean="0"/>
              <a:t/>
            </a:r>
            <a:br>
              <a:rPr lang="en-US" sz="1600" dirty="0" smtClean="0"/>
            </a:br>
            <a:r>
              <a:rPr lang="en-US" sz="1600" dirty="0"/>
              <a:t/>
            </a:r>
            <a:br>
              <a:rPr lang="en-US" sz="1600" dirty="0"/>
            </a:br>
            <a:r>
              <a:rPr lang="en-US" sz="1600" dirty="0"/>
              <a:t>Scenario 1: An MQ-9 flying 150 KTAS at 25,000 MSL drops a GBU-12 to hit a target at 5,000 MSL</a:t>
            </a:r>
            <a:br>
              <a:rPr lang="en-US" sz="1600" dirty="0"/>
            </a:br>
            <a:r>
              <a:rPr lang="en-US" sz="1600" dirty="0"/>
              <a:t>Scenario 2: An A-10 flying 350 KTAS at 15,000 MSL drops a GBU-12 to hit a target at 5,000 MSL</a:t>
            </a:r>
            <a:br>
              <a:rPr lang="en-US" sz="1600" dirty="0"/>
            </a:br>
            <a:r>
              <a:rPr lang="en-US" sz="1600" dirty="0"/>
              <a:t>Scenario 3: An F-16 flying 550 KTAS at 20,000 MSL drops a GBU-12 to hit a target at 5,000 MSL</a:t>
            </a:r>
            <a:br>
              <a:rPr lang="en-US" sz="1600" dirty="0"/>
            </a:br>
            <a:endParaRPr lang="en-US" sz="1600" dirty="0"/>
          </a:p>
        </p:txBody>
      </p:sp>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600" t="20286" r="11779" b="28459"/>
          <a:stretch/>
        </p:blipFill>
        <p:spPr bwMode="auto">
          <a:xfrm>
            <a:off x="379961" y="2931859"/>
            <a:ext cx="8427150" cy="3381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7968343" y="2917345"/>
            <a:ext cx="624114" cy="406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711372" y="2968119"/>
            <a:ext cx="624114" cy="406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75600" y="3766431"/>
            <a:ext cx="624114" cy="406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18629" y="3817205"/>
            <a:ext cx="624114" cy="406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011886" y="4608233"/>
            <a:ext cx="624114" cy="406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54915" y="4659007"/>
            <a:ext cx="624114" cy="406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48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style.rotation</p:attrName>
                                        </p:attrNameLst>
                                      </p:cBhvr>
                                      <p:tavLst>
                                        <p:tav tm="0">
                                          <p:val>
                                            <p:fltVal val="90"/>
                                          </p:val>
                                        </p:tav>
                                        <p:tav tm="100000">
                                          <p:val>
                                            <p:fltVal val="0"/>
                                          </p:val>
                                        </p:tav>
                                      </p:tavLst>
                                    </p:anim>
                                    <p:animEffect transition="in" filter="fade">
                                      <p:cBhvr>
                                        <p:cTn id="38" dur="1000"/>
                                        <p:tgtEl>
                                          <p:spTgt spid="9"/>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52" t="18303" r="25000" b="18899"/>
          <a:stretch/>
        </p:blipFill>
        <p:spPr bwMode="auto">
          <a:xfrm>
            <a:off x="1088570" y="0"/>
            <a:ext cx="6012937"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1453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3623" t="23328" r="33206" b="5391"/>
          <a:stretch/>
        </p:blipFill>
        <p:spPr bwMode="auto">
          <a:xfrm>
            <a:off x="549606" y="112763"/>
            <a:ext cx="7167570" cy="6599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49606" y="1421266"/>
            <a:ext cx="2735942" cy="1143000"/>
          </a:xfrm>
          <a:solidFill>
            <a:schemeClr val="bg1"/>
          </a:solidFill>
        </p:spPr>
        <p:txBody>
          <a:bodyPr>
            <a:normAutofit fontScale="90000"/>
          </a:bodyPr>
          <a:lstStyle/>
          <a:p>
            <a:pPr algn="r"/>
            <a:r>
              <a:rPr lang="en-US" dirty="0" smtClean="0"/>
              <a:t>90kg diver</a:t>
            </a:r>
            <a:br>
              <a:rPr lang="en-US" dirty="0" smtClean="0"/>
            </a:br>
            <a:r>
              <a:rPr lang="en-US" dirty="0" smtClean="0"/>
              <a:t>15liter tank</a:t>
            </a:r>
            <a:endParaRPr lang="en-US" dirty="0"/>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684" y="2759075"/>
            <a:ext cx="5565775"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6646993" y="6081486"/>
            <a:ext cx="1099211" cy="344435"/>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09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99" t="21072" r="28816" b="3173"/>
          <a:stretch/>
        </p:blipFill>
        <p:spPr bwMode="auto">
          <a:xfrm>
            <a:off x="711200" y="232229"/>
            <a:ext cx="6357258" cy="6313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99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086" t="20874" r="28584" b="4939"/>
          <a:stretch/>
        </p:blipFill>
        <p:spPr bwMode="auto">
          <a:xfrm>
            <a:off x="711201" y="159658"/>
            <a:ext cx="6342743" cy="618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258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60" t="27266" r="28817" b="8107"/>
          <a:stretch/>
        </p:blipFill>
        <p:spPr bwMode="auto">
          <a:xfrm>
            <a:off x="714764" y="275771"/>
            <a:ext cx="8188707" cy="5863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4" y="2895147"/>
            <a:ext cx="5565775"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7717176" y="5766079"/>
            <a:ext cx="1099211" cy="344435"/>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44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90" t="20899" r="32823" b="3520"/>
          <a:stretch/>
        </p:blipFill>
        <p:spPr bwMode="auto">
          <a:xfrm>
            <a:off x="1233714" y="174172"/>
            <a:ext cx="6008915"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4277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4910" y="216582"/>
            <a:ext cx="8229600" cy="1143000"/>
          </a:xfrm>
        </p:spPr>
        <p:txBody>
          <a:bodyPr>
            <a:normAutofit fontScale="90000"/>
          </a:bodyPr>
          <a:lstStyle/>
          <a:p>
            <a:pPr algn="r"/>
            <a:r>
              <a:rPr lang="en-US" dirty="0"/>
              <a:t>6</a:t>
            </a:r>
            <a:r>
              <a:rPr lang="en-US" dirty="0" smtClean="0"/>
              <a:t>0kg diver</a:t>
            </a:r>
            <a:br>
              <a:rPr lang="en-US" dirty="0" smtClean="0"/>
            </a:br>
            <a:r>
              <a:rPr lang="en-US" dirty="0" smtClean="0"/>
              <a:t>13.2liter tank</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00" t="23238" r="45238" b="10000"/>
          <a:stretch/>
        </p:blipFill>
        <p:spPr bwMode="auto">
          <a:xfrm>
            <a:off x="101600" y="116114"/>
            <a:ext cx="5762171" cy="508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142" y="3825422"/>
            <a:ext cx="5565775"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867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3139440" y="280416"/>
                <a:ext cx="2577244" cy="506870"/>
              </a:xfrm>
              <a:prstGeom prst="rect">
                <a:avLst/>
              </a:prstGeom>
              <a:noFill/>
            </p:spPr>
            <p:txBody>
              <a:bodyPr wrap="none" rtlCol="0">
                <a:spAutoFit/>
              </a:bodyPr>
              <a:lstStyle/>
              <a:p>
                <a14:m>
                  <m:oMath xmlns:m="http://schemas.openxmlformats.org/officeDocument/2006/math">
                    <m:r>
                      <a:rPr lang="en-US" b="0" i="1" smtClean="0">
                        <a:latin typeface="Cambria Math"/>
                      </a:rPr>
                      <m:t>𝑠</m:t>
                    </m:r>
                    <m:d>
                      <m:dPr>
                        <m:ctrlPr>
                          <a:rPr lang="en-US" b="0" i="1" smtClean="0">
                            <a:latin typeface="Cambria Math"/>
                          </a:rPr>
                        </m:ctrlPr>
                      </m:dPr>
                      <m:e>
                        <m:r>
                          <a:rPr lang="en-US" b="0" i="1" smtClean="0">
                            <a:latin typeface="Cambria Math"/>
                          </a:rPr>
                          <m:t>𝑡</m:t>
                        </m:r>
                      </m:e>
                    </m:d>
                    <m:r>
                      <a:rPr lang="en-US" b="0" i="1" smtClean="0">
                        <a:latin typeface="Cambria Math"/>
                      </a:rPr>
                      <m:t>=</m:t>
                    </m:r>
                    <m:d>
                      <m:dPr>
                        <m:ctrlPr>
                          <a:rPr lang="en-US" b="0" i="1" smtClean="0">
                            <a:latin typeface="Cambria Math"/>
                          </a:rPr>
                        </m:ctrlPr>
                      </m:dPr>
                      <m:e>
                        <m:f>
                          <m:fPr>
                            <m:ctrlPr>
                              <a:rPr lang="en-US" b="0" i="1" smtClean="0">
                                <a:latin typeface="Cambria Math"/>
                              </a:rPr>
                            </m:ctrlPr>
                          </m:fPr>
                          <m:num>
                            <m:r>
                              <a:rPr lang="en-US" b="0" i="1" smtClean="0">
                                <a:latin typeface="Cambria Math"/>
                              </a:rPr>
                              <m:t>1</m:t>
                            </m:r>
                          </m:num>
                          <m:den>
                            <m:r>
                              <a:rPr lang="en-US" b="0" i="1" smtClean="0">
                                <a:latin typeface="Cambria Math"/>
                              </a:rPr>
                              <m:t>2</m:t>
                            </m:r>
                          </m:den>
                        </m:f>
                      </m:e>
                    </m:d>
                    <m:r>
                      <a:rPr lang="en-US" b="0" i="1" smtClean="0">
                        <a:latin typeface="Cambria Math"/>
                      </a:rPr>
                      <m:t>𝑎</m:t>
                    </m:r>
                    <m:r>
                      <a:rPr lang="en-US" b="0" i="1" smtClean="0">
                        <a:latin typeface="Cambria Math"/>
                      </a:rPr>
                      <m:t> </m:t>
                    </m:r>
                    <m:sSup>
                      <m:sSupPr>
                        <m:ctrlPr>
                          <a:rPr lang="en-US" b="0" i="1" smtClean="0">
                            <a:latin typeface="Cambria Math"/>
                          </a:rPr>
                        </m:ctrlPr>
                      </m:sSupPr>
                      <m:e>
                        <m:r>
                          <a:rPr lang="en-US" b="0" i="1" smtClean="0">
                            <a:latin typeface="Cambria Math"/>
                          </a:rPr>
                          <m:t>𝑡</m:t>
                        </m:r>
                      </m:e>
                      <m:sup>
                        <m:r>
                          <a:rPr lang="en-US" b="0" i="1" smtClean="0">
                            <a:latin typeface="Cambria Math"/>
                          </a:rPr>
                          <m:t>2</m:t>
                        </m:r>
                      </m:sup>
                    </m:sSup>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𝑜</m:t>
                        </m:r>
                      </m:sub>
                    </m:sSub>
                  </m:oMath>
                </a14:m>
                <a:r>
                  <a:rPr lang="en-US" dirty="0" smtClean="0"/>
                  <a:t> + </a:t>
                </a:r>
                <a14:m>
                  <m:oMath xmlns:m="http://schemas.openxmlformats.org/officeDocument/2006/math">
                    <m:sSub>
                      <m:sSubPr>
                        <m:ctrlPr>
                          <a:rPr lang="en-US" i="1" smtClean="0">
                            <a:latin typeface="Cambria Math"/>
                          </a:rPr>
                        </m:ctrlPr>
                      </m:sSubPr>
                      <m:e>
                        <m:r>
                          <a:rPr lang="en-US" b="0" i="1" smtClean="0">
                            <a:latin typeface="Cambria Math"/>
                          </a:rPr>
                          <m:t>𝑠</m:t>
                        </m:r>
                      </m:e>
                      <m:sub>
                        <m:r>
                          <a:rPr lang="en-US" b="0" i="1" smtClean="0">
                            <a:latin typeface="Cambria Math"/>
                          </a:rPr>
                          <m:t>𝑜</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139440" y="280416"/>
                <a:ext cx="2577244" cy="506870"/>
              </a:xfrm>
              <a:prstGeom prst="rect">
                <a:avLst/>
              </a:prstGeom>
              <a:blipFill rotWithShape="1">
                <a:blip r:embed="rId3"/>
                <a:stretch>
                  <a:fillRect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07216" y="1164336"/>
                <a:ext cx="2955553" cy="506870"/>
              </a:xfrm>
              <a:prstGeom prst="rect">
                <a:avLst/>
              </a:prstGeom>
              <a:noFill/>
            </p:spPr>
            <p:txBody>
              <a:bodyPr wrap="none" rtlCol="0">
                <a:spAutoFit/>
              </a:bodyPr>
              <a:lstStyle/>
              <a:p>
                <a14:m>
                  <m:oMath xmlns:m="http://schemas.openxmlformats.org/officeDocument/2006/math">
                    <m:r>
                      <a:rPr lang="en-US" b="0" i="1" smtClean="0">
                        <a:latin typeface="Cambria Math"/>
                      </a:rPr>
                      <m:t>𝑦</m:t>
                    </m:r>
                    <m:d>
                      <m:dPr>
                        <m:ctrlPr>
                          <a:rPr lang="en-US" b="0" i="1" smtClean="0">
                            <a:latin typeface="Cambria Math"/>
                          </a:rPr>
                        </m:ctrlPr>
                      </m:dPr>
                      <m:e>
                        <m:r>
                          <a:rPr lang="en-US" b="0" i="1" smtClean="0">
                            <a:latin typeface="Cambria Math"/>
                          </a:rPr>
                          <m:t>𝑡</m:t>
                        </m:r>
                      </m:e>
                    </m:d>
                    <m:r>
                      <a:rPr lang="en-US" b="0" i="1" smtClean="0">
                        <a:latin typeface="Cambria Math"/>
                      </a:rPr>
                      <m:t>=</m:t>
                    </m:r>
                    <m:d>
                      <m:dPr>
                        <m:ctrlPr>
                          <a:rPr lang="en-US" b="0" i="1" smtClean="0">
                            <a:latin typeface="Cambria Math"/>
                          </a:rPr>
                        </m:ctrlPr>
                      </m:dPr>
                      <m:e>
                        <m:f>
                          <m:fPr>
                            <m:ctrlPr>
                              <a:rPr lang="en-US" b="0" i="1" smtClean="0">
                                <a:latin typeface="Cambria Math"/>
                              </a:rPr>
                            </m:ctrlPr>
                          </m:fPr>
                          <m:num>
                            <m:r>
                              <a:rPr lang="en-US" b="0" i="1" smtClean="0">
                                <a:latin typeface="Cambria Math"/>
                              </a:rPr>
                              <m:t>1</m:t>
                            </m:r>
                          </m:num>
                          <m:den>
                            <m:r>
                              <a:rPr lang="en-US" b="0" i="1" smtClean="0">
                                <a:latin typeface="Cambria Math"/>
                              </a:rPr>
                              <m:t>2</m:t>
                            </m:r>
                          </m:den>
                        </m:f>
                      </m:e>
                    </m:d>
                    <m:sSub>
                      <m:sSubPr>
                        <m:ctrlPr>
                          <a:rPr lang="en-US" b="0" i="1" smtClean="0">
                            <a:latin typeface="Cambria Math"/>
                          </a:rPr>
                        </m:ctrlPr>
                      </m:sSubPr>
                      <m:e>
                        <m:r>
                          <a:rPr lang="en-US" b="0" i="1" smtClean="0">
                            <a:latin typeface="Cambria Math"/>
                          </a:rPr>
                          <m:t>𝑎</m:t>
                        </m:r>
                      </m:e>
                      <m:sub>
                        <m:r>
                          <a:rPr lang="en-US" b="0" i="1" smtClean="0">
                            <a:latin typeface="Cambria Math"/>
                          </a:rPr>
                          <m:t>𝑦</m:t>
                        </m:r>
                      </m:sub>
                    </m:sSub>
                    <m:sSup>
                      <m:sSupPr>
                        <m:ctrlPr>
                          <a:rPr lang="en-US" b="0" i="1" smtClean="0">
                            <a:latin typeface="Cambria Math"/>
                          </a:rPr>
                        </m:ctrlPr>
                      </m:sSupPr>
                      <m:e>
                        <m:r>
                          <a:rPr lang="en-US" b="0" i="1" smtClean="0">
                            <a:latin typeface="Cambria Math"/>
                          </a:rPr>
                          <m:t>𝑡</m:t>
                        </m:r>
                      </m:e>
                      <m:sup>
                        <m:r>
                          <a:rPr lang="en-US" b="0" i="1" smtClean="0">
                            <a:latin typeface="Cambria Math"/>
                          </a:rPr>
                          <m:t>2</m:t>
                        </m:r>
                      </m:sup>
                    </m:sSup>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𝑜𝑦</m:t>
                        </m:r>
                      </m:sub>
                    </m:sSub>
                  </m:oMath>
                </a14:m>
                <a:r>
                  <a:rPr lang="en-US" dirty="0" smtClean="0"/>
                  <a:t>t + </a:t>
                </a:r>
                <a14:m>
                  <m:oMath xmlns:m="http://schemas.openxmlformats.org/officeDocument/2006/math">
                    <m:sSub>
                      <m:sSubPr>
                        <m:ctrlPr>
                          <a:rPr lang="en-US" i="1" smtClean="0">
                            <a:latin typeface="Cambria Math"/>
                          </a:rPr>
                        </m:ctrlPr>
                      </m:sSubPr>
                      <m:e>
                        <m:r>
                          <a:rPr lang="en-US" b="0" i="1" smtClean="0">
                            <a:latin typeface="Cambria Math"/>
                          </a:rPr>
                          <m:t>𝑠</m:t>
                        </m:r>
                      </m:e>
                      <m:sub>
                        <m:r>
                          <a:rPr lang="en-US" b="0" i="1" smtClean="0">
                            <a:latin typeface="Cambria Math"/>
                          </a:rPr>
                          <m:t>𝑜𝑦</m:t>
                        </m:r>
                      </m:sub>
                    </m:sSub>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07216" y="1164336"/>
                <a:ext cx="2955553" cy="506870"/>
              </a:xfrm>
              <a:prstGeom prst="rect">
                <a:avLst/>
              </a:prstGeom>
              <a:blipFill rotWithShape="1">
                <a:blip r:embed="rId4"/>
                <a:stretch>
                  <a:fillRect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14625" y="1182624"/>
                <a:ext cx="2959336" cy="506870"/>
              </a:xfrm>
              <a:prstGeom prst="rect">
                <a:avLst/>
              </a:prstGeom>
              <a:noFill/>
            </p:spPr>
            <p:txBody>
              <a:bodyPr wrap="none" rtlCol="0">
                <a:spAutoFit/>
              </a:bodyPr>
              <a:lstStyle/>
              <a:p>
                <a14:m>
                  <m:oMath xmlns:m="http://schemas.openxmlformats.org/officeDocument/2006/math">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m:t>
                    </m:r>
                    <m:d>
                      <m:dPr>
                        <m:ctrlPr>
                          <a:rPr lang="en-US" b="0" i="1" smtClean="0">
                            <a:latin typeface="Cambria Math"/>
                          </a:rPr>
                        </m:ctrlPr>
                      </m:dPr>
                      <m:e>
                        <m:f>
                          <m:fPr>
                            <m:ctrlPr>
                              <a:rPr lang="en-US" b="0" i="1" smtClean="0">
                                <a:latin typeface="Cambria Math"/>
                              </a:rPr>
                            </m:ctrlPr>
                          </m:fPr>
                          <m:num>
                            <m:r>
                              <a:rPr lang="en-US" b="0" i="1" smtClean="0">
                                <a:latin typeface="Cambria Math"/>
                              </a:rPr>
                              <m:t>1</m:t>
                            </m:r>
                          </m:num>
                          <m:den>
                            <m:r>
                              <a:rPr lang="en-US" b="0" i="1" smtClean="0">
                                <a:latin typeface="Cambria Math"/>
                              </a:rPr>
                              <m:t>2</m:t>
                            </m:r>
                          </m:den>
                        </m:f>
                      </m:e>
                    </m:d>
                    <m:sSub>
                      <m:sSubPr>
                        <m:ctrlPr>
                          <a:rPr lang="en-US" b="0" i="1" smtClean="0">
                            <a:latin typeface="Cambria Math"/>
                          </a:rPr>
                        </m:ctrlPr>
                      </m:sSubPr>
                      <m:e>
                        <m:r>
                          <a:rPr lang="en-US" b="0" i="1" smtClean="0">
                            <a:latin typeface="Cambria Math"/>
                          </a:rPr>
                          <m:t>𝑎</m:t>
                        </m:r>
                      </m:e>
                      <m:sub>
                        <m:r>
                          <a:rPr lang="en-US" b="0" i="1" smtClean="0">
                            <a:latin typeface="Cambria Math"/>
                          </a:rPr>
                          <m:t>𝑥</m:t>
                        </m:r>
                      </m:sub>
                    </m:sSub>
                    <m:sSup>
                      <m:sSupPr>
                        <m:ctrlPr>
                          <a:rPr lang="en-US" b="0" i="1" smtClean="0">
                            <a:latin typeface="Cambria Math"/>
                          </a:rPr>
                        </m:ctrlPr>
                      </m:sSupPr>
                      <m:e>
                        <m:r>
                          <a:rPr lang="en-US" b="0" i="1" smtClean="0">
                            <a:latin typeface="Cambria Math"/>
                          </a:rPr>
                          <m:t>𝑡</m:t>
                        </m:r>
                      </m:e>
                      <m:sup>
                        <m:r>
                          <a:rPr lang="en-US" b="0" i="1" smtClean="0">
                            <a:latin typeface="Cambria Math"/>
                          </a:rPr>
                          <m:t>2</m:t>
                        </m:r>
                      </m:sup>
                    </m:sSup>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𝑜𝑥</m:t>
                        </m:r>
                      </m:sub>
                    </m:sSub>
                  </m:oMath>
                </a14:m>
                <a:r>
                  <a:rPr lang="en-US" dirty="0" smtClean="0"/>
                  <a:t>t + </a:t>
                </a:r>
                <a14:m>
                  <m:oMath xmlns:m="http://schemas.openxmlformats.org/officeDocument/2006/math">
                    <m:sSub>
                      <m:sSubPr>
                        <m:ctrlPr>
                          <a:rPr lang="en-US" i="1" smtClean="0">
                            <a:latin typeface="Cambria Math"/>
                          </a:rPr>
                        </m:ctrlPr>
                      </m:sSubPr>
                      <m:e>
                        <m:r>
                          <a:rPr lang="en-US" b="0" i="1" smtClean="0">
                            <a:latin typeface="Cambria Math"/>
                          </a:rPr>
                          <m:t>𝑠</m:t>
                        </m:r>
                      </m:e>
                      <m:sub>
                        <m:r>
                          <a:rPr lang="en-US" b="0" i="1" smtClean="0">
                            <a:latin typeface="Cambria Math"/>
                          </a:rPr>
                          <m:t>𝑜𝑥</m:t>
                        </m:r>
                      </m:sub>
                    </m:sSub>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914625" y="1182624"/>
                <a:ext cx="2959336" cy="506870"/>
              </a:xfrm>
              <a:prstGeom prst="rect">
                <a:avLst/>
              </a:prstGeom>
              <a:blipFill rotWithShape="1">
                <a:blip r:embed="rId5"/>
                <a:stretch>
                  <a:fillRect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64382" y="1732526"/>
                <a:ext cx="3496150" cy="369332"/>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i="1">
                            <a:latin typeface="Cambria Math"/>
                          </a:rPr>
                          <m:t>𝑎</m:t>
                        </m:r>
                      </m:e>
                      <m:sub>
                        <m:r>
                          <a:rPr lang="en-US" i="1">
                            <a:latin typeface="Cambria Math"/>
                          </a:rPr>
                          <m:t>𝑥</m:t>
                        </m:r>
                      </m:sub>
                    </m:sSub>
                    <m:r>
                      <a:rPr lang="en-US" b="0" i="1" smtClean="0">
                        <a:latin typeface="Cambria Math"/>
                      </a:rPr>
                      <m:t>=0, </m:t>
                    </m:r>
                    <m:sSub>
                      <m:sSubPr>
                        <m:ctrlPr>
                          <a:rPr lang="en-US" b="0" i="1" smtClean="0">
                            <a:latin typeface="Cambria Math"/>
                          </a:rPr>
                        </m:ctrlPr>
                      </m:sSubPr>
                      <m:e>
                        <m:r>
                          <a:rPr lang="en-US" b="0" i="1" smtClean="0">
                            <a:latin typeface="Cambria Math"/>
                          </a:rPr>
                          <m:t>       </m:t>
                        </m:r>
                        <m:r>
                          <a:rPr lang="en-US" b="0" i="1" smtClean="0">
                            <a:latin typeface="Cambria Math"/>
                          </a:rPr>
                          <m:t>𝑣</m:t>
                        </m:r>
                      </m:e>
                      <m:sub>
                        <m:r>
                          <a:rPr lang="en-US" b="0" i="1" smtClean="0">
                            <a:latin typeface="Cambria Math"/>
                          </a:rPr>
                          <m:t>𝑜𝑥</m:t>
                        </m:r>
                      </m:sub>
                    </m:sSub>
                  </m:oMath>
                </a14:m>
                <a:r>
                  <a:rPr lang="en-US" dirty="0" smtClean="0"/>
                  <a:t> = 150kts, </a:t>
                </a:r>
                <a14:m>
                  <m:oMath xmlns:m="http://schemas.openxmlformats.org/officeDocument/2006/math">
                    <m:sSub>
                      <m:sSubPr>
                        <m:ctrlPr>
                          <a:rPr lang="en-US" i="1" smtClean="0">
                            <a:latin typeface="Cambria Math"/>
                          </a:rPr>
                        </m:ctrlPr>
                      </m:sSubPr>
                      <m:e>
                        <m:r>
                          <a:rPr lang="en-US" b="0" i="1" smtClean="0">
                            <a:latin typeface="Cambria Math"/>
                          </a:rPr>
                          <m:t>      </m:t>
                        </m:r>
                        <m:r>
                          <a:rPr lang="en-US" b="0" i="1" smtClean="0">
                            <a:latin typeface="Cambria Math"/>
                          </a:rPr>
                          <m:t>𝑠</m:t>
                        </m:r>
                      </m:e>
                      <m:sub>
                        <m:r>
                          <a:rPr lang="en-US" b="0" i="1" smtClean="0">
                            <a:latin typeface="Cambria Math"/>
                          </a:rPr>
                          <m:t>𝑜𝑥</m:t>
                        </m:r>
                      </m:sub>
                    </m:sSub>
                  </m:oMath>
                </a14:m>
                <a:r>
                  <a:rPr lang="en-US" dirty="0" smtClean="0"/>
                  <a:t> = 0</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464382" y="1732526"/>
                <a:ext cx="3496150" cy="369332"/>
              </a:xfrm>
              <a:prstGeom prst="rect">
                <a:avLst/>
              </a:prstGeom>
              <a:blipFill rotWithShape="1">
                <a:blip r:embed="rId6"/>
                <a:stretch>
                  <a:fillRect t="-8197" r="-52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19455" y="1748247"/>
                <a:ext cx="4320991" cy="396775"/>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i="1">
                            <a:latin typeface="Cambria Math"/>
                          </a:rPr>
                          <m:t>𝑎</m:t>
                        </m:r>
                      </m:e>
                      <m:sub>
                        <m:r>
                          <a:rPr lang="en-US" b="0" i="1" smtClean="0">
                            <a:latin typeface="Cambria Math"/>
                          </a:rPr>
                          <m:t>𝑦</m:t>
                        </m:r>
                      </m:sub>
                    </m:sSub>
                    <m:r>
                      <a:rPr lang="en-US" b="0" i="1" smtClean="0">
                        <a:latin typeface="Cambria Math"/>
                      </a:rPr>
                      <m:t>=−32.2 </m:t>
                    </m:r>
                    <m:r>
                      <a:rPr lang="en-US" b="0" i="1" smtClean="0">
                        <a:latin typeface="Cambria Math"/>
                      </a:rPr>
                      <m:t>𝑓𝑡</m:t>
                    </m:r>
                    <m:r>
                      <a:rPr lang="en-US" b="0" i="1" smtClean="0">
                        <a:latin typeface="Cambria Math"/>
                      </a:rPr>
                      <m:t>/</m:t>
                    </m:r>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 </m:t>
                    </m:r>
                    <m:sSub>
                      <m:sSubPr>
                        <m:ctrlPr>
                          <a:rPr lang="en-US" b="0" i="1" smtClean="0">
                            <a:latin typeface="Cambria Math"/>
                          </a:rPr>
                        </m:ctrlPr>
                      </m:sSubPr>
                      <m:e>
                        <m:r>
                          <a:rPr lang="en-US" b="0" i="1" smtClean="0">
                            <a:latin typeface="Cambria Math"/>
                          </a:rPr>
                          <m:t>       </m:t>
                        </m:r>
                        <m:r>
                          <a:rPr lang="en-US" b="0" i="1" smtClean="0">
                            <a:latin typeface="Cambria Math"/>
                          </a:rPr>
                          <m:t>𝑣</m:t>
                        </m:r>
                      </m:e>
                      <m:sub>
                        <m:r>
                          <a:rPr lang="en-US" b="0" i="1" smtClean="0">
                            <a:latin typeface="Cambria Math"/>
                          </a:rPr>
                          <m:t>𝑜𝑦</m:t>
                        </m:r>
                      </m:sub>
                    </m:sSub>
                  </m:oMath>
                </a14:m>
                <a:r>
                  <a:rPr lang="en-US" dirty="0" smtClean="0"/>
                  <a:t> = 0, </a:t>
                </a:r>
                <a14:m>
                  <m:oMath xmlns:m="http://schemas.openxmlformats.org/officeDocument/2006/math">
                    <m:sSub>
                      <m:sSubPr>
                        <m:ctrlPr>
                          <a:rPr lang="en-US" i="1" smtClean="0">
                            <a:latin typeface="Cambria Math"/>
                          </a:rPr>
                        </m:ctrlPr>
                      </m:sSubPr>
                      <m:e>
                        <m:r>
                          <a:rPr lang="en-US" b="0" i="1" smtClean="0">
                            <a:latin typeface="Cambria Math"/>
                          </a:rPr>
                          <m:t>      </m:t>
                        </m:r>
                        <m:r>
                          <a:rPr lang="en-US" b="0" i="1" smtClean="0">
                            <a:latin typeface="Cambria Math"/>
                          </a:rPr>
                          <m:t>𝑠</m:t>
                        </m:r>
                      </m:e>
                      <m:sub>
                        <m:r>
                          <a:rPr lang="en-US" b="0" i="1" smtClean="0">
                            <a:latin typeface="Cambria Math"/>
                          </a:rPr>
                          <m:t>𝑜𝑥</m:t>
                        </m:r>
                      </m:sub>
                    </m:sSub>
                  </m:oMath>
                </a14:m>
                <a:r>
                  <a:rPr lang="en-US" dirty="0" smtClean="0"/>
                  <a:t> = 20k</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19455" y="1748247"/>
                <a:ext cx="4320991" cy="396775"/>
              </a:xfrm>
              <a:prstGeom prst="rect">
                <a:avLst/>
              </a:prstGeom>
              <a:blipFill rotWithShape="1">
                <a:blip r:embed="rId7"/>
                <a:stretch>
                  <a:fillRect t="-4615" r="-141" b="-20000"/>
                </a:stretch>
              </a:blipFill>
            </p:spPr>
            <p:txBody>
              <a:bodyPr/>
              <a:lstStyle/>
              <a:p>
                <a:r>
                  <a:rPr lang="en-US">
                    <a:noFill/>
                  </a:rPr>
                  <a:t> </a:t>
                </a:r>
              </a:p>
            </p:txBody>
          </p:sp>
        </mc:Fallback>
      </mc:AlternateContent>
      <p:sp>
        <p:nvSpPr>
          <p:cNvPr id="14" name="TextBox 13"/>
          <p:cNvSpPr txBox="1"/>
          <p:nvPr/>
        </p:nvSpPr>
        <p:spPr>
          <a:xfrm rot="16200000">
            <a:off x="3651801" y="4272568"/>
            <a:ext cx="1162819" cy="369332"/>
          </a:xfrm>
          <a:prstGeom prst="rect">
            <a:avLst/>
          </a:prstGeom>
          <a:noFill/>
        </p:spPr>
        <p:txBody>
          <a:bodyPr wrap="none" rtlCol="0">
            <a:spAutoFit/>
          </a:bodyPr>
          <a:lstStyle/>
          <a:p>
            <a:r>
              <a:rPr lang="en-US" dirty="0" smtClean="0"/>
              <a:t>Ft (1000’s)</a:t>
            </a:r>
            <a:endParaRPr lang="en-US" dirty="0"/>
          </a:p>
        </p:txBody>
      </p:sp>
      <p:pic>
        <p:nvPicPr>
          <p:cNvPr id="1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12096" t="21142" r="46675" b="11425"/>
          <a:stretch/>
        </p:blipFill>
        <p:spPr bwMode="auto">
          <a:xfrm>
            <a:off x="4506842" y="2690919"/>
            <a:ext cx="1213900" cy="3532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TextBox 11"/>
              <p:cNvSpPr txBox="1"/>
              <p:nvPr/>
            </p:nvSpPr>
            <p:spPr>
              <a:xfrm>
                <a:off x="142728" y="3807386"/>
                <a:ext cx="3970318" cy="534249"/>
              </a:xfrm>
              <a:prstGeom prst="rect">
                <a:avLst/>
              </a:prstGeom>
              <a:solidFill>
                <a:schemeClr val="bg1"/>
              </a:solidFill>
            </p:spPr>
            <p:txBody>
              <a:bodyPr wrap="none" rtlCol="0">
                <a:spAutoFit/>
              </a:bodyPr>
              <a:lstStyle/>
              <a:p>
                <a14:m>
                  <m:oMath xmlns:m="http://schemas.openxmlformats.org/officeDocument/2006/math">
                    <m:r>
                      <a:rPr lang="en-US" b="0" i="1" smtClean="0">
                        <a:latin typeface="Cambria Math"/>
                      </a:rPr>
                      <m:t>𝑦</m:t>
                    </m:r>
                    <m:d>
                      <m:dPr>
                        <m:ctrlPr>
                          <a:rPr lang="en-US" b="0" i="1" smtClean="0">
                            <a:latin typeface="Cambria Math"/>
                          </a:rPr>
                        </m:ctrlPr>
                      </m:dPr>
                      <m:e>
                        <m:r>
                          <a:rPr lang="en-US" b="0" i="1" smtClean="0">
                            <a:latin typeface="Cambria Math"/>
                          </a:rPr>
                          <m:t>𝑥</m:t>
                        </m:r>
                      </m:e>
                    </m:d>
                    <m:r>
                      <a:rPr lang="en-US" b="0" i="1" smtClean="0">
                        <a:latin typeface="Cambria Math"/>
                      </a:rPr>
                      <m:t>=</m:t>
                    </m:r>
                    <m:d>
                      <m:dPr>
                        <m:ctrlPr>
                          <a:rPr lang="en-US" b="0" i="1" smtClean="0">
                            <a:latin typeface="Cambria Math"/>
                          </a:rPr>
                        </m:ctrlPr>
                      </m:dPr>
                      <m:e>
                        <m:f>
                          <m:fPr>
                            <m:ctrlPr>
                              <a:rPr lang="en-US" b="0" i="1" smtClean="0">
                                <a:latin typeface="Cambria Math"/>
                              </a:rPr>
                            </m:ctrlPr>
                          </m:fPr>
                          <m:num>
                            <m:r>
                              <a:rPr lang="en-US" b="0" i="1" smtClean="0">
                                <a:latin typeface="Cambria Math"/>
                              </a:rPr>
                              <m:t>1</m:t>
                            </m:r>
                          </m:num>
                          <m:den>
                            <m:r>
                              <a:rPr lang="en-US" b="0" i="1" smtClean="0">
                                <a:latin typeface="Cambria Math"/>
                              </a:rPr>
                              <m:t>2</m:t>
                            </m:r>
                          </m:den>
                        </m:f>
                      </m:e>
                    </m:d>
                    <m:r>
                      <a:rPr lang="en-US" b="0" i="1" smtClean="0">
                        <a:latin typeface="Cambria Math"/>
                      </a:rPr>
                      <m:t>(−32.2)</m:t>
                    </m:r>
                    <m:sSup>
                      <m:sSupPr>
                        <m:ctrlPr>
                          <a:rPr lang="en-US" b="0" i="1" smtClean="0">
                            <a:latin typeface="Cambria Math"/>
                          </a:rPr>
                        </m:ctrlPr>
                      </m:sSupPr>
                      <m:e>
                        <m:r>
                          <a:rPr lang="en-US" b="0" i="1" smtClean="0">
                            <a:latin typeface="Cambria Math"/>
                          </a:rPr>
                          <m:t>(</m:t>
                        </m:r>
                        <m:r>
                          <m:rPr>
                            <m:nor/>
                          </m:rPr>
                          <a:rPr lang="en-US" dirty="0"/>
                          <m:t>x</m:t>
                        </m:r>
                        <m:r>
                          <m:rPr>
                            <m:nor/>
                          </m:rPr>
                          <a:rPr lang="en-US" dirty="0"/>
                          <m:t>(</m:t>
                        </m:r>
                        <m:f>
                          <m:fPr>
                            <m:ctrlPr>
                              <a:rPr lang="en-US" i="1">
                                <a:latin typeface="Cambria Math"/>
                              </a:rPr>
                            </m:ctrlPr>
                          </m:fPr>
                          <m:num>
                            <m:r>
                              <a:rPr lang="en-US" i="1">
                                <a:latin typeface="Cambria Math"/>
                              </a:rPr>
                              <m:t>3</m:t>
                            </m:r>
                          </m:num>
                          <m:den>
                            <m:r>
                              <m:rPr>
                                <m:nor/>
                              </m:rPr>
                              <a:rPr lang="en-US" dirty="0"/>
                              <m:t>5</m:t>
                            </m:r>
                            <m:sSub>
                              <m:sSubPr>
                                <m:ctrlPr>
                                  <a:rPr lang="en-US" i="1">
                                    <a:latin typeface="Cambria Math"/>
                                  </a:rPr>
                                </m:ctrlPr>
                              </m:sSubPr>
                              <m:e>
                                <m:r>
                                  <a:rPr lang="en-US" i="1">
                                    <a:latin typeface="Cambria Math"/>
                                  </a:rPr>
                                  <m:t>𝑣</m:t>
                                </m:r>
                              </m:e>
                              <m:sub>
                                <m:r>
                                  <a:rPr lang="en-US" i="1">
                                    <a:latin typeface="Cambria Math"/>
                                  </a:rPr>
                                  <m:t>𝑜𝑥</m:t>
                                </m:r>
                              </m:sub>
                            </m:sSub>
                          </m:den>
                        </m:f>
                        <m:r>
                          <m:rPr>
                            <m:nor/>
                          </m:rPr>
                          <a:rPr lang="en-US" dirty="0"/>
                          <m:t>)</m:t>
                        </m:r>
                        <m:r>
                          <a:rPr lang="en-US" b="0" i="1" smtClean="0">
                            <a:latin typeface="Cambria Math"/>
                          </a:rPr>
                          <m:t>)</m:t>
                        </m:r>
                      </m:e>
                      <m:sup>
                        <m:r>
                          <a:rPr lang="en-US" b="0" i="1" smtClean="0">
                            <a:latin typeface="Cambria Math"/>
                          </a:rPr>
                          <m:t>2</m:t>
                        </m:r>
                      </m:sup>
                    </m:sSup>
                  </m:oMath>
                </a14:m>
                <a:r>
                  <a:rPr lang="en-US" dirty="0" smtClean="0"/>
                  <a:t> + </a:t>
                </a:r>
                <a14:m>
                  <m:oMath xmlns:m="http://schemas.openxmlformats.org/officeDocument/2006/math">
                    <m:r>
                      <a:rPr lang="en-US" i="1" smtClean="0">
                        <a:latin typeface="Cambria Math"/>
                      </a:rPr>
                      <m:t>2</m:t>
                    </m:r>
                    <m:r>
                      <a:rPr lang="en-US" b="0" i="1" smtClean="0">
                        <a:latin typeface="Cambria Math"/>
                      </a:rPr>
                      <m:t>0000</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2728" y="3807386"/>
                <a:ext cx="3970318" cy="534249"/>
              </a:xfrm>
              <a:prstGeom prst="rect">
                <a:avLst/>
              </a:prstGeom>
              <a:blipFill rotWithShape="1">
                <a:blip r:embed="rId9"/>
                <a:stretch>
                  <a:fillRect b="-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185598" y="4326609"/>
                <a:ext cx="3404073" cy="846257"/>
              </a:xfrm>
              <a:prstGeom prst="rect">
                <a:avLst/>
              </a:prstGeom>
              <a:solidFill>
                <a:schemeClr val="bg1"/>
              </a:solidFill>
            </p:spPr>
            <p:txBody>
              <a:bodyPr wrap="none" rtlCol="0">
                <a:spAutoFit/>
              </a:bodyPr>
              <a:lstStyle/>
              <a:p>
                <a14:m>
                  <m:oMath xmlns:m="http://schemas.openxmlformats.org/officeDocument/2006/math">
                    <m:f>
                      <m:fPr>
                        <m:ctrlPr>
                          <a:rPr lang="en-US" sz="2000" i="1" smtClean="0">
                            <a:latin typeface="Cambria Math"/>
                          </a:rPr>
                        </m:ctrlPr>
                      </m:fPr>
                      <m:num>
                        <m:r>
                          <a:rPr lang="en-US" sz="2000" b="0" i="1">
                            <a:latin typeface="Cambria Math"/>
                          </a:rPr>
                          <m:t>𝑑𝑦</m:t>
                        </m:r>
                      </m:num>
                      <m:den>
                        <m:r>
                          <a:rPr lang="en-US" sz="2000" b="0" i="1">
                            <a:latin typeface="Cambria Math"/>
                          </a:rPr>
                          <m:t>𝑑𝑥</m:t>
                        </m:r>
                      </m:den>
                    </m:f>
                    <m:r>
                      <a:rPr lang="en-US" sz="2000" b="0" i="1" smtClean="0">
                        <a:latin typeface="Cambria Math"/>
                      </a:rPr>
                      <m:t>=</m:t>
                    </m:r>
                    <m:f>
                      <m:fPr>
                        <m:ctrlPr>
                          <a:rPr lang="en-US" sz="2000" i="1" smtClean="0">
                            <a:latin typeface="Cambria Math"/>
                          </a:rPr>
                        </m:ctrlPr>
                      </m:fPr>
                      <m:num>
                        <m:r>
                          <a:rPr lang="en-US" sz="2000" b="0" i="1" smtClean="0">
                            <a:latin typeface="Cambria Math"/>
                          </a:rPr>
                          <m:t>    </m:t>
                        </m:r>
                        <m:f>
                          <m:fPr>
                            <m:ctrlPr>
                              <a:rPr lang="en-US" sz="2000" i="1">
                                <a:latin typeface="Cambria Math"/>
                              </a:rPr>
                            </m:ctrlPr>
                          </m:fPr>
                          <m:num>
                            <m:r>
                              <a:rPr lang="en-US" sz="2000" b="0" i="1">
                                <a:latin typeface="Cambria Math"/>
                              </a:rPr>
                              <m:t>𝑑𝑦</m:t>
                            </m:r>
                          </m:num>
                          <m:den>
                            <m:r>
                              <a:rPr lang="en-US" sz="2000" b="0" i="1">
                                <a:latin typeface="Cambria Math"/>
                              </a:rPr>
                              <m:t>𝑑𝑡</m:t>
                            </m:r>
                          </m:den>
                        </m:f>
                        <m:r>
                          <a:rPr lang="en-US" sz="2000" b="0" i="1" smtClean="0">
                            <a:latin typeface="Cambria Math"/>
                          </a:rPr>
                          <m:t>    </m:t>
                        </m:r>
                      </m:num>
                      <m:den>
                        <m:f>
                          <m:fPr>
                            <m:ctrlPr>
                              <a:rPr lang="en-US" sz="2000" i="1">
                                <a:latin typeface="Cambria Math"/>
                                <a:ea typeface="Cambria Math"/>
                              </a:rPr>
                            </m:ctrlPr>
                          </m:fPr>
                          <m:num>
                            <m:r>
                              <a:rPr lang="en-US" sz="2000" b="0" i="1">
                                <a:latin typeface="Cambria Math"/>
                                <a:ea typeface="Cambria Math"/>
                              </a:rPr>
                              <m:t>𝑑𝑥</m:t>
                            </m:r>
                          </m:num>
                          <m:den>
                            <m:r>
                              <a:rPr lang="en-US" sz="2000" b="0" i="1">
                                <a:latin typeface="Cambria Math"/>
                                <a:ea typeface="Cambria Math"/>
                              </a:rPr>
                              <m:t>𝑑𝑡</m:t>
                            </m:r>
                          </m:den>
                        </m:f>
                      </m:den>
                    </m:f>
                  </m:oMath>
                </a14:m>
                <a:r>
                  <a:rPr lang="en-US" sz="2000" dirty="0" smtClean="0"/>
                  <a:t> = </a:t>
                </a:r>
                <a14:m>
                  <m:oMath xmlns:m="http://schemas.openxmlformats.org/officeDocument/2006/math">
                    <m:f>
                      <m:fPr>
                        <m:ctrlPr>
                          <a:rPr lang="en-US" sz="3200" i="1" smtClean="0">
                            <a:latin typeface="Cambria Math"/>
                          </a:rPr>
                        </m:ctrlPr>
                      </m:fPr>
                      <m:num>
                        <m:sSub>
                          <m:sSubPr>
                            <m:ctrlPr>
                              <a:rPr lang="en-US" sz="2800" i="1">
                                <a:latin typeface="Cambria Math"/>
                              </a:rPr>
                            </m:ctrlPr>
                          </m:sSubPr>
                          <m:e>
                            <m:r>
                              <a:rPr lang="en-US" sz="2800" i="1">
                                <a:latin typeface="Cambria Math"/>
                              </a:rPr>
                              <m:t>𝑎</m:t>
                            </m:r>
                          </m:e>
                          <m:sub>
                            <m:r>
                              <a:rPr lang="en-US" sz="2800" i="1">
                                <a:latin typeface="Cambria Math"/>
                              </a:rPr>
                              <m:t>𝑦</m:t>
                            </m:r>
                          </m:sub>
                        </m:sSub>
                        <m:r>
                          <a:rPr lang="en-US" sz="2800" b="0" i="1" smtClean="0">
                            <a:latin typeface="Cambria Math"/>
                          </a:rPr>
                          <m:t>𝑡</m:t>
                        </m:r>
                      </m:num>
                      <m:den>
                        <m:sSub>
                          <m:sSubPr>
                            <m:ctrlPr>
                              <a:rPr lang="en-US" sz="2400" i="1">
                                <a:latin typeface="Cambria Math"/>
                              </a:rPr>
                            </m:ctrlPr>
                          </m:sSubPr>
                          <m:e>
                            <m:r>
                              <a:rPr lang="en-US" sz="2400" i="1">
                                <a:latin typeface="Cambria Math"/>
                              </a:rPr>
                              <m:t>𝑣</m:t>
                            </m:r>
                          </m:e>
                          <m:sub>
                            <m:r>
                              <a:rPr lang="en-US" sz="2400" i="1">
                                <a:latin typeface="Cambria Math"/>
                              </a:rPr>
                              <m:t>𝑜𝑥</m:t>
                            </m:r>
                          </m:sub>
                        </m:sSub>
                      </m:den>
                    </m:f>
                  </m:oMath>
                </a14:m>
                <a:r>
                  <a:rPr lang="en-US" sz="2000" dirty="0" smtClean="0"/>
                  <a:t> = </a:t>
                </a:r>
                <a14:m>
                  <m:oMath xmlns:m="http://schemas.openxmlformats.org/officeDocument/2006/math">
                    <m:sSub>
                      <m:sSubPr>
                        <m:ctrlPr>
                          <a:rPr lang="en-US" sz="2000" i="1">
                            <a:latin typeface="Cambria Math"/>
                          </a:rPr>
                        </m:ctrlPr>
                      </m:sSubPr>
                      <m:e>
                        <m:r>
                          <a:rPr lang="en-US" sz="2000" i="1">
                            <a:latin typeface="Cambria Math"/>
                          </a:rPr>
                          <m:t>𝑎</m:t>
                        </m:r>
                      </m:e>
                      <m:sub>
                        <m:r>
                          <a:rPr lang="en-US" sz="2000" i="1">
                            <a:latin typeface="Cambria Math"/>
                          </a:rPr>
                          <m:t>𝑦</m:t>
                        </m:r>
                      </m:sub>
                    </m:sSub>
                    <m:sSup>
                      <m:sSupPr>
                        <m:ctrlPr>
                          <a:rPr lang="en-US" sz="2000" i="1">
                            <a:latin typeface="Cambria Math"/>
                          </a:rPr>
                        </m:ctrlPr>
                      </m:sSupPr>
                      <m:e>
                        <m:f>
                          <m:fPr>
                            <m:ctrlPr>
                              <a:rPr lang="en-US" sz="2000" i="1">
                                <a:latin typeface="Cambria Math"/>
                              </a:rPr>
                            </m:ctrlPr>
                          </m:fPr>
                          <m:num>
                            <m:r>
                              <a:rPr lang="en-US" sz="2000" i="1">
                                <a:latin typeface="Cambria Math"/>
                              </a:rPr>
                              <m:t>𝑥</m:t>
                            </m:r>
                          </m:num>
                          <m:den>
                            <m:sSub>
                              <m:sSubPr>
                                <m:ctrlPr>
                                  <a:rPr lang="en-US" sz="2000" i="1">
                                    <a:latin typeface="Cambria Math"/>
                                  </a:rPr>
                                </m:ctrlPr>
                              </m:sSubPr>
                              <m:e>
                                <m:r>
                                  <a:rPr lang="en-US" sz="2000" i="1">
                                    <a:latin typeface="Cambria Math"/>
                                  </a:rPr>
                                  <m:t>𝑣</m:t>
                                </m:r>
                              </m:e>
                              <m:sub>
                                <m:r>
                                  <a:rPr lang="en-US" sz="2000" i="1">
                                    <a:latin typeface="Cambria Math"/>
                                  </a:rPr>
                                  <m:t>𝑜𝑦</m:t>
                                </m:r>
                              </m:sub>
                            </m:sSub>
                          </m:den>
                        </m:f>
                        <m:f>
                          <m:fPr>
                            <m:ctrlPr>
                              <a:rPr lang="en-US" sz="2000" i="1">
                                <a:latin typeface="Cambria Math"/>
                              </a:rPr>
                            </m:ctrlPr>
                          </m:fPr>
                          <m:num>
                            <m:r>
                              <a:rPr lang="en-US" sz="2000" i="1">
                                <a:latin typeface="Cambria Math"/>
                              </a:rPr>
                              <m:t>1</m:t>
                            </m:r>
                          </m:num>
                          <m:den>
                            <m:sSub>
                              <m:sSubPr>
                                <m:ctrlPr>
                                  <a:rPr lang="en-US" sz="2000" i="1">
                                    <a:latin typeface="Cambria Math"/>
                                  </a:rPr>
                                </m:ctrlPr>
                              </m:sSubPr>
                              <m:e>
                                <m:r>
                                  <a:rPr lang="en-US" sz="2000" i="1">
                                    <a:latin typeface="Cambria Math"/>
                                  </a:rPr>
                                  <m:t>𝑣</m:t>
                                </m:r>
                              </m:e>
                              <m:sub>
                                <m:r>
                                  <a:rPr lang="en-US" sz="2000" i="1">
                                    <a:latin typeface="Cambria Math"/>
                                  </a:rPr>
                                  <m:t>𝑜𝑦</m:t>
                                </m:r>
                              </m:sub>
                            </m:sSub>
                          </m:den>
                        </m:f>
                      </m:e>
                      <m:sup/>
                    </m:sSup>
                  </m:oMath>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9185598" y="4326609"/>
                <a:ext cx="3404073" cy="846257"/>
              </a:xfrm>
              <a:prstGeom prst="rect">
                <a:avLst/>
              </a:prstGeom>
              <a:blipFill rotWithShape="1">
                <a:blip r:embed="rId10"/>
                <a:stretch>
                  <a:fillRect/>
                </a:stretch>
              </a:blipFill>
            </p:spPr>
            <p:txBody>
              <a:bodyPr/>
              <a:lstStyle/>
              <a:p>
                <a:r>
                  <a:rPr lang="en-US">
                    <a:noFill/>
                  </a:rPr>
                  <a:t> </a:t>
                </a:r>
              </a:p>
            </p:txBody>
          </p:sp>
        </mc:Fallback>
      </mc:AlternateContent>
      <p:sp>
        <p:nvSpPr>
          <p:cNvPr id="15" name="TextBox 14"/>
          <p:cNvSpPr txBox="1"/>
          <p:nvPr/>
        </p:nvSpPr>
        <p:spPr>
          <a:xfrm>
            <a:off x="4577494" y="6242238"/>
            <a:ext cx="1307794" cy="369332"/>
          </a:xfrm>
          <a:prstGeom prst="rect">
            <a:avLst/>
          </a:prstGeom>
          <a:solidFill>
            <a:schemeClr val="bg1"/>
          </a:solidFill>
        </p:spPr>
        <p:txBody>
          <a:bodyPr wrap="none" rtlCol="0">
            <a:spAutoFit/>
          </a:bodyPr>
          <a:lstStyle/>
          <a:p>
            <a:r>
              <a:rPr lang="en-US" dirty="0" smtClean="0"/>
              <a:t>distance (</a:t>
            </a:r>
            <a:r>
              <a:rPr lang="en-US" dirty="0" err="1" smtClean="0"/>
              <a:t>ft</a:t>
            </a:r>
            <a:r>
              <a:rPr lang="en-US" dirty="0" smtClean="0"/>
              <a:t>)</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2930384" y="3036596"/>
                <a:ext cx="2260427" cy="804387"/>
              </a:xfrm>
              <a:prstGeom prst="rect">
                <a:avLst/>
              </a:prstGeom>
              <a:solidFill>
                <a:schemeClr val="bg1"/>
              </a:solidFill>
            </p:spPr>
            <p:txBody>
              <a:bodyPr wrap="none" rtlCol="0">
                <a:spAutoFit/>
              </a:bodyPr>
              <a:lstStyle/>
              <a:p>
                <a14:m>
                  <m:oMath xmlns:m="http://schemas.openxmlformats.org/officeDocument/2006/math">
                    <m:f>
                      <m:fPr>
                        <m:ctrlPr>
                          <a:rPr lang="en-US" sz="2400" i="1" smtClean="0">
                            <a:latin typeface="Cambria Math"/>
                          </a:rPr>
                        </m:ctrlPr>
                      </m:fPr>
                      <m:num>
                        <m:r>
                          <a:rPr lang="en-US" sz="2400" b="0" i="1">
                            <a:latin typeface="Cambria Math"/>
                          </a:rPr>
                          <m:t>𝑑𝑦</m:t>
                        </m:r>
                      </m:num>
                      <m:den>
                        <m:r>
                          <a:rPr lang="en-US" sz="2400" b="0" i="1">
                            <a:latin typeface="Cambria Math"/>
                          </a:rPr>
                          <m:t>𝑑𝑥</m:t>
                        </m:r>
                      </m:den>
                    </m:f>
                    <m:r>
                      <a:rPr lang="en-US" sz="2400" b="0" i="1" smtClean="0">
                        <a:latin typeface="Cambria Math"/>
                      </a:rPr>
                      <m:t>=</m:t>
                    </m:r>
                  </m:oMath>
                </a14:m>
                <a:r>
                  <a:rPr lang="en-US" sz="2400" dirty="0" smtClean="0"/>
                  <a:t> </a:t>
                </a:r>
                <a14:m>
                  <m:oMath xmlns:m="http://schemas.openxmlformats.org/officeDocument/2006/math">
                    <m:sSub>
                      <m:sSubPr>
                        <m:ctrlPr>
                          <a:rPr lang="en-US" sz="2400" i="1">
                            <a:latin typeface="Cambria Math"/>
                          </a:rPr>
                        </m:ctrlPr>
                      </m:sSubPr>
                      <m:e>
                        <m:r>
                          <a:rPr lang="en-US" sz="2400" i="1">
                            <a:latin typeface="Cambria Math"/>
                          </a:rPr>
                          <m:t>𝑎</m:t>
                        </m:r>
                      </m:e>
                      <m:sub>
                        <m:r>
                          <a:rPr lang="en-US" sz="2400" i="1">
                            <a:latin typeface="Cambria Math"/>
                          </a:rPr>
                          <m:t>𝑦</m:t>
                        </m:r>
                      </m:sub>
                    </m:sSub>
                    <m:sSup>
                      <m:sSupPr>
                        <m:ctrlPr>
                          <a:rPr lang="en-US" sz="2400" i="1" smtClean="0">
                            <a:latin typeface="Cambria Math"/>
                          </a:rPr>
                        </m:ctrlPr>
                      </m:sSupPr>
                      <m:e>
                        <m:f>
                          <m:fPr>
                            <m:ctrlPr>
                              <a:rPr lang="en-US" sz="2400" i="1" smtClean="0">
                                <a:latin typeface="Cambria Math"/>
                              </a:rPr>
                            </m:ctrlPr>
                          </m:fPr>
                          <m:num>
                            <m:r>
                              <a:rPr lang="en-US" sz="2400" b="0" i="1" smtClean="0">
                                <a:latin typeface="Cambria Math"/>
                              </a:rPr>
                              <m:t>𝑥</m:t>
                            </m:r>
                          </m:num>
                          <m:den>
                            <m:sSub>
                              <m:sSubPr>
                                <m:ctrlPr>
                                  <a:rPr lang="en-US" sz="2400" i="1">
                                    <a:latin typeface="Cambria Math"/>
                                  </a:rPr>
                                </m:ctrlPr>
                              </m:sSubPr>
                              <m:e>
                                <m:r>
                                  <a:rPr lang="en-US" sz="2400" i="1">
                                    <a:latin typeface="Cambria Math"/>
                                  </a:rPr>
                                  <m:t>𝑣</m:t>
                                </m:r>
                              </m:e>
                              <m:sub>
                                <m:r>
                                  <a:rPr lang="en-US" sz="2400" i="1">
                                    <a:latin typeface="Cambria Math"/>
                                  </a:rPr>
                                  <m:t>𝑜𝑦</m:t>
                                </m:r>
                              </m:sub>
                            </m:sSub>
                          </m:den>
                        </m:f>
                        <m:f>
                          <m:fPr>
                            <m:ctrlPr>
                              <a:rPr lang="en-US" sz="2400" i="1" smtClean="0">
                                <a:latin typeface="Cambria Math"/>
                              </a:rPr>
                            </m:ctrlPr>
                          </m:fPr>
                          <m:num>
                            <m:r>
                              <a:rPr lang="en-US" sz="2400" b="0" i="1" smtClean="0">
                                <a:latin typeface="Cambria Math"/>
                              </a:rPr>
                              <m:t>1</m:t>
                            </m:r>
                          </m:num>
                          <m:den>
                            <m:sSub>
                              <m:sSubPr>
                                <m:ctrlPr>
                                  <a:rPr lang="en-US" sz="2400" i="1">
                                    <a:latin typeface="Cambria Math"/>
                                  </a:rPr>
                                </m:ctrlPr>
                              </m:sSubPr>
                              <m:e>
                                <m:r>
                                  <a:rPr lang="en-US" sz="2400" i="1">
                                    <a:latin typeface="Cambria Math"/>
                                  </a:rPr>
                                  <m:t>𝑣</m:t>
                                </m:r>
                              </m:e>
                              <m:sub>
                                <m:r>
                                  <a:rPr lang="en-US" sz="2400" i="1">
                                    <a:latin typeface="Cambria Math"/>
                                  </a:rPr>
                                  <m:t>𝑜𝑦</m:t>
                                </m:r>
                              </m:sub>
                            </m:sSub>
                          </m:den>
                        </m:f>
                      </m:e>
                      <m:sup/>
                    </m:sSup>
                  </m:oMath>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930384" y="3036596"/>
                <a:ext cx="2260427" cy="804387"/>
              </a:xfrm>
              <a:prstGeom prst="rect">
                <a:avLst/>
              </a:prstGeom>
              <a:blipFill rotWithShape="1">
                <a:blip r:embed="rId11"/>
                <a:stretch>
                  <a:fillRect/>
                </a:stretch>
              </a:blipFill>
            </p:spPr>
            <p:txBody>
              <a:bodyPr/>
              <a:lstStyle/>
              <a:p>
                <a:r>
                  <a:rPr lang="en-US">
                    <a:noFill/>
                  </a:rPr>
                  <a:t> </a:t>
                </a:r>
              </a:p>
            </p:txBody>
          </p:sp>
        </mc:Fallback>
      </mc:AlternateContent>
      <p:pic>
        <p:nvPicPr>
          <p:cNvPr id="1027" name="Picture 3"/>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5173" t="39419" r="2974" b="48908"/>
          <a:stretch/>
        </p:blipFill>
        <p:spPr bwMode="auto">
          <a:xfrm flipH="1">
            <a:off x="-1001878" y="7422706"/>
            <a:ext cx="3381828" cy="332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173" t="39419" r="2974" b="48908"/>
          <a:stretch/>
        </p:blipFill>
        <p:spPr bwMode="auto">
          <a:xfrm rot="4654881" flipH="1">
            <a:off x="4539798" y="4340490"/>
            <a:ext cx="1476385" cy="145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0" name="TextBox 19"/>
              <p:cNvSpPr txBox="1"/>
              <p:nvPr/>
            </p:nvSpPr>
            <p:spPr>
              <a:xfrm>
                <a:off x="4962505" y="2227643"/>
                <a:ext cx="3502434" cy="369332"/>
              </a:xfrm>
              <a:prstGeom prst="rect">
                <a:avLst/>
              </a:prstGeom>
              <a:noFill/>
            </p:spPr>
            <p:txBody>
              <a:bodyPr wrap="none" rtlCol="0">
                <a:spAutoFit/>
              </a:bodyPr>
              <a:lstStyle/>
              <a:p>
                <a14:m>
                  <m:oMath xmlns:m="http://schemas.openxmlformats.org/officeDocument/2006/math">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𝑜𝑥</m:t>
                        </m:r>
                      </m:sub>
                    </m:sSub>
                  </m:oMath>
                </a14:m>
                <a:r>
                  <a:rPr lang="en-US" dirty="0" smtClean="0"/>
                  <a:t>(6000ft/nm)(</a:t>
                </a:r>
                <a:r>
                  <a:rPr lang="en-US" dirty="0" err="1" smtClean="0"/>
                  <a:t>hr</a:t>
                </a:r>
                <a:r>
                  <a:rPr lang="en-US" dirty="0" smtClean="0"/>
                  <a:t>/3600s)t </a:t>
                </a:r>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962505" y="2227643"/>
                <a:ext cx="3502434" cy="369332"/>
              </a:xfrm>
              <a:prstGeom prst="rect">
                <a:avLst/>
              </a:prstGeom>
              <a:blipFill rotWithShape="1">
                <a:blip r:embed="rId14"/>
                <a:stretch>
                  <a:fillRect t="-8197" r="-52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013307" y="2684084"/>
                <a:ext cx="1649362" cy="489365"/>
              </a:xfrm>
              <a:prstGeom prst="rect">
                <a:avLst/>
              </a:prstGeom>
              <a:noFill/>
            </p:spPr>
            <p:txBody>
              <a:bodyPr wrap="none" rtlCol="0">
                <a:spAutoFit/>
              </a:bodyPr>
              <a:lstStyle/>
              <a:p>
                <a14:m>
                  <m:oMath xmlns:m="http://schemas.openxmlformats.org/officeDocument/2006/math">
                    <m:r>
                      <a:rPr lang="en-US" b="0" i="1" smtClean="0">
                        <a:latin typeface="Cambria Math"/>
                      </a:rPr>
                      <m:t>𝑥</m:t>
                    </m:r>
                    <m:d>
                      <m:dPr>
                        <m:ctrlPr>
                          <a:rPr lang="en-US" b="0" i="1" smtClean="0">
                            <a:latin typeface="Cambria Math"/>
                          </a:rPr>
                        </m:ctrlPr>
                      </m:dPr>
                      <m:e>
                        <m:r>
                          <a:rPr lang="en-US" b="0" i="1" smtClean="0">
                            <a:latin typeface="Cambria Math"/>
                          </a:rPr>
                          <m:t>𝑡</m:t>
                        </m:r>
                      </m:e>
                    </m:d>
                    <m:r>
                      <a:rPr lang="en-US" b="0" i="1" smtClean="0">
                        <a:latin typeface="Cambria Math"/>
                      </a:rPr>
                      <m:t>=</m:t>
                    </m:r>
                    <m:sSub>
                      <m:sSubPr>
                        <m:ctrlPr>
                          <a:rPr lang="en-US" b="0" i="1" smtClean="0">
                            <a:latin typeface="Cambria Math"/>
                          </a:rPr>
                        </m:ctrlPr>
                      </m:sSubPr>
                      <m:e>
                        <m:r>
                          <a:rPr lang="en-US" b="0" i="1" smtClean="0">
                            <a:latin typeface="Cambria Math"/>
                          </a:rPr>
                          <m:t>(</m:t>
                        </m:r>
                        <m:f>
                          <m:fPr>
                            <m:ctrlPr>
                              <a:rPr lang="en-US" b="0" i="1" smtClean="0">
                                <a:latin typeface="Cambria Math"/>
                              </a:rPr>
                            </m:ctrlPr>
                          </m:fPr>
                          <m:num>
                            <m:r>
                              <a:rPr lang="en-US" b="0" i="1" smtClean="0">
                                <a:latin typeface="Cambria Math"/>
                              </a:rPr>
                              <m:t>5</m:t>
                            </m:r>
                          </m:num>
                          <m:den>
                            <m:r>
                              <a:rPr lang="en-US" b="0" i="1" smtClean="0">
                                <a:latin typeface="Cambria Math"/>
                              </a:rPr>
                              <m:t>3</m:t>
                            </m:r>
                          </m:den>
                        </m:f>
                        <m:r>
                          <a:rPr lang="en-US" b="0" i="1" smtClean="0">
                            <a:latin typeface="Cambria Math"/>
                          </a:rPr>
                          <m:t>)</m:t>
                        </m:r>
                        <m:r>
                          <a:rPr lang="en-US" b="0" i="1" smtClean="0">
                            <a:latin typeface="Cambria Math"/>
                          </a:rPr>
                          <m:t>𝑣</m:t>
                        </m:r>
                      </m:e>
                      <m:sub>
                        <m:r>
                          <a:rPr lang="en-US" b="0" i="1" smtClean="0">
                            <a:latin typeface="Cambria Math"/>
                          </a:rPr>
                          <m:t>𝑜𝑥</m:t>
                        </m:r>
                      </m:sub>
                    </m:sSub>
                  </m:oMath>
                </a14:m>
                <a:r>
                  <a:rPr lang="en-US" dirty="0" smtClean="0"/>
                  <a:t>t </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013307" y="2684084"/>
                <a:ext cx="1649362" cy="489365"/>
              </a:xfrm>
              <a:prstGeom prst="rect">
                <a:avLst/>
              </a:prstGeom>
              <a:blipFill rotWithShape="1">
                <a:blip r:embed="rId15"/>
                <a:stretch>
                  <a:fillRect r="-2214"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351511" y="3178911"/>
                <a:ext cx="1217128" cy="519758"/>
              </a:xfrm>
              <a:prstGeom prst="rect">
                <a:avLst/>
              </a:prstGeom>
              <a:noFill/>
            </p:spPr>
            <p:txBody>
              <a:bodyPr wrap="none" rtlCol="0">
                <a:spAutoFit/>
              </a:bodyPr>
              <a:lstStyle/>
              <a:p>
                <a:r>
                  <a:rPr lang="en-US" dirty="0" smtClean="0"/>
                  <a:t>t  = x(</a:t>
                </a:r>
                <a14:m>
                  <m:oMath xmlns:m="http://schemas.openxmlformats.org/officeDocument/2006/math">
                    <m:f>
                      <m:fPr>
                        <m:ctrlPr>
                          <a:rPr lang="en-US" i="1">
                            <a:latin typeface="Cambria Math"/>
                          </a:rPr>
                        </m:ctrlPr>
                      </m:fPr>
                      <m:num>
                        <m:r>
                          <a:rPr lang="en-US" b="0" i="1" smtClean="0">
                            <a:latin typeface="Cambria Math"/>
                          </a:rPr>
                          <m:t>3</m:t>
                        </m:r>
                      </m:num>
                      <m:den>
                        <m:r>
                          <m:rPr>
                            <m:nor/>
                          </m:rPr>
                          <a:rPr lang="en-US" dirty="0"/>
                          <m:t>5</m:t>
                        </m:r>
                        <m:sSub>
                          <m:sSubPr>
                            <m:ctrlPr>
                              <a:rPr lang="en-US" i="1">
                                <a:latin typeface="Cambria Math"/>
                              </a:rPr>
                            </m:ctrlPr>
                          </m:sSubPr>
                          <m:e>
                            <m:r>
                              <a:rPr lang="en-US" i="1">
                                <a:latin typeface="Cambria Math"/>
                              </a:rPr>
                              <m:t>𝑣</m:t>
                            </m:r>
                          </m:e>
                          <m:sub>
                            <m:r>
                              <a:rPr lang="en-US" i="1">
                                <a:latin typeface="Cambria Math"/>
                              </a:rPr>
                              <m:t>𝑜𝑥</m:t>
                            </m:r>
                          </m:sub>
                        </m:sSub>
                      </m:den>
                    </m:f>
                  </m:oMath>
                </a14:m>
                <a:r>
                  <a:rPr lang="en-US" dirty="0" smtClean="0"/>
                  <a:t>) </a:t>
                </a:r>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351511" y="3178911"/>
                <a:ext cx="1217128" cy="519758"/>
              </a:xfrm>
              <a:prstGeom prst="rect">
                <a:avLst/>
              </a:prstGeom>
              <a:blipFill rotWithShape="1">
                <a:blip r:embed="rId16"/>
                <a:stretch>
                  <a:fillRect l="-4500" r="-3000"/>
                </a:stretch>
              </a:blipFill>
            </p:spPr>
            <p:txBody>
              <a:bodyPr/>
              <a:lstStyle/>
              <a:p>
                <a:r>
                  <a:rPr lang="en-US">
                    <a:noFill/>
                  </a:rPr>
                  <a:t> </a:t>
                </a:r>
              </a:p>
            </p:txBody>
          </p:sp>
        </mc:Fallback>
      </mc:AlternateContent>
    </p:spTree>
    <p:extLst>
      <p:ext uri="{BB962C8B-B14F-4D97-AF65-F5344CB8AC3E}">
        <p14:creationId xmlns:p14="http://schemas.microsoft.com/office/powerpoint/2010/main" val="3930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iterate type="lt">
                                    <p:tmPct val="10000"/>
                                  </p:iterate>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par>
                          <p:cTn id="22" fill="hold">
                            <p:stCondLst>
                              <p:cond delay="2400"/>
                            </p:stCondLst>
                            <p:childTnLst>
                              <p:par>
                                <p:cTn id="23" presetID="53" presetClass="entr" presetSubtype="16" fill="hold" nodeType="afterEffect">
                                  <p:stCondLst>
                                    <p:cond delay="0"/>
                                  </p:stCondLst>
                                  <p:iterate type="lt">
                                    <p:tmPct val="10000"/>
                                  </p:iterate>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p:cTn id="2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iterate type="lt">
                                    <p:tmPct val="10000"/>
                                  </p:iterate>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down)">
                                      <p:cBhvr>
                                        <p:cTn id="32" dur="580">
                                          <p:stCondLst>
                                            <p:cond delay="0"/>
                                          </p:stCondLst>
                                        </p:cTn>
                                        <p:tgtEl>
                                          <p:spTgt spid="12">
                                            <p:txEl>
                                              <p:pRg st="0" end="0"/>
                                            </p:txEl>
                                          </p:spTgt>
                                        </p:tgtEl>
                                      </p:cBhvr>
                                    </p:animEffect>
                                    <p:anim calcmode="lin" valueType="num">
                                      <p:cBhvr>
                                        <p:cTn id="33"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12">
                                            <p:txEl>
                                              <p:pRg st="0" end="0"/>
                                            </p:txEl>
                                          </p:spTgt>
                                        </p:tgtEl>
                                      </p:cBhvr>
                                      <p:to x="100000" y="60000"/>
                                    </p:animScale>
                                    <p:animScale>
                                      <p:cBhvr>
                                        <p:cTn id="39" dur="166" decel="50000">
                                          <p:stCondLst>
                                            <p:cond delay="676"/>
                                          </p:stCondLst>
                                        </p:cTn>
                                        <p:tgtEl>
                                          <p:spTgt spid="12">
                                            <p:txEl>
                                              <p:pRg st="0" end="0"/>
                                            </p:txEl>
                                          </p:spTgt>
                                        </p:tgtEl>
                                      </p:cBhvr>
                                      <p:to x="100000" y="100000"/>
                                    </p:animScale>
                                    <p:animScale>
                                      <p:cBhvr>
                                        <p:cTn id="40" dur="26">
                                          <p:stCondLst>
                                            <p:cond delay="1312"/>
                                          </p:stCondLst>
                                        </p:cTn>
                                        <p:tgtEl>
                                          <p:spTgt spid="12">
                                            <p:txEl>
                                              <p:pRg st="0" end="0"/>
                                            </p:txEl>
                                          </p:spTgt>
                                        </p:tgtEl>
                                      </p:cBhvr>
                                      <p:to x="100000" y="80000"/>
                                    </p:animScale>
                                    <p:animScale>
                                      <p:cBhvr>
                                        <p:cTn id="41" dur="166" decel="50000">
                                          <p:stCondLst>
                                            <p:cond delay="1338"/>
                                          </p:stCondLst>
                                        </p:cTn>
                                        <p:tgtEl>
                                          <p:spTgt spid="12">
                                            <p:txEl>
                                              <p:pRg st="0" end="0"/>
                                            </p:txEl>
                                          </p:spTgt>
                                        </p:tgtEl>
                                      </p:cBhvr>
                                      <p:to x="100000" y="100000"/>
                                    </p:animScale>
                                    <p:animScale>
                                      <p:cBhvr>
                                        <p:cTn id="42" dur="26">
                                          <p:stCondLst>
                                            <p:cond delay="1642"/>
                                          </p:stCondLst>
                                        </p:cTn>
                                        <p:tgtEl>
                                          <p:spTgt spid="12">
                                            <p:txEl>
                                              <p:pRg st="0" end="0"/>
                                            </p:txEl>
                                          </p:spTgt>
                                        </p:tgtEl>
                                      </p:cBhvr>
                                      <p:to x="100000" y="90000"/>
                                    </p:animScale>
                                    <p:animScale>
                                      <p:cBhvr>
                                        <p:cTn id="43" dur="166" decel="50000">
                                          <p:stCondLst>
                                            <p:cond delay="1668"/>
                                          </p:stCondLst>
                                        </p:cTn>
                                        <p:tgtEl>
                                          <p:spTgt spid="12">
                                            <p:txEl>
                                              <p:pRg st="0" end="0"/>
                                            </p:txEl>
                                          </p:spTgt>
                                        </p:tgtEl>
                                      </p:cBhvr>
                                      <p:to x="100000" y="100000"/>
                                    </p:animScale>
                                    <p:animScale>
                                      <p:cBhvr>
                                        <p:cTn id="44" dur="26">
                                          <p:stCondLst>
                                            <p:cond delay="1808"/>
                                          </p:stCondLst>
                                        </p:cTn>
                                        <p:tgtEl>
                                          <p:spTgt spid="12">
                                            <p:txEl>
                                              <p:pRg st="0" end="0"/>
                                            </p:txEl>
                                          </p:spTgt>
                                        </p:tgtEl>
                                      </p:cBhvr>
                                      <p:to x="100000" y="95000"/>
                                    </p:animScale>
                                    <p:animScale>
                                      <p:cBhvr>
                                        <p:cTn id="45" dur="166" decel="50000">
                                          <p:stCondLst>
                                            <p:cond delay="1834"/>
                                          </p:stCondLst>
                                        </p:cTn>
                                        <p:tgtEl>
                                          <p:spTgt spid="12">
                                            <p:txEl>
                                              <p:pRg st="0" end="0"/>
                                            </p:txEl>
                                          </p:spTgt>
                                        </p:tgtEl>
                                      </p:cBhvr>
                                      <p:to x="100000" y="100000"/>
                                    </p:animScale>
                                  </p:childTnLst>
                                </p:cTn>
                              </p:par>
                            </p:childTnLst>
                          </p:cTn>
                        </p:par>
                        <p:par>
                          <p:cTn id="46" fill="hold">
                            <p:stCondLst>
                              <p:cond delay="10800"/>
                            </p:stCondLst>
                            <p:childTnLst>
                              <p:par>
                                <p:cTn id="47" presetID="26"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580">
                                          <p:stCondLst>
                                            <p:cond delay="0"/>
                                          </p:stCondLst>
                                        </p:cTn>
                                        <p:tgtEl>
                                          <p:spTgt spid="14"/>
                                        </p:tgtEl>
                                      </p:cBhvr>
                                    </p:animEffect>
                                    <p:anim calcmode="lin" valueType="num">
                                      <p:cBhvr>
                                        <p:cTn id="5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55" dur="26">
                                          <p:stCondLst>
                                            <p:cond delay="650"/>
                                          </p:stCondLst>
                                        </p:cTn>
                                        <p:tgtEl>
                                          <p:spTgt spid="14"/>
                                        </p:tgtEl>
                                      </p:cBhvr>
                                      <p:to x="100000" y="60000"/>
                                    </p:animScale>
                                    <p:animScale>
                                      <p:cBhvr>
                                        <p:cTn id="56" dur="166" decel="50000">
                                          <p:stCondLst>
                                            <p:cond delay="676"/>
                                          </p:stCondLst>
                                        </p:cTn>
                                        <p:tgtEl>
                                          <p:spTgt spid="14"/>
                                        </p:tgtEl>
                                      </p:cBhvr>
                                      <p:to x="100000" y="100000"/>
                                    </p:animScale>
                                    <p:animScale>
                                      <p:cBhvr>
                                        <p:cTn id="57" dur="26">
                                          <p:stCondLst>
                                            <p:cond delay="1312"/>
                                          </p:stCondLst>
                                        </p:cTn>
                                        <p:tgtEl>
                                          <p:spTgt spid="14"/>
                                        </p:tgtEl>
                                      </p:cBhvr>
                                      <p:to x="100000" y="80000"/>
                                    </p:animScale>
                                    <p:animScale>
                                      <p:cBhvr>
                                        <p:cTn id="58" dur="166" decel="50000">
                                          <p:stCondLst>
                                            <p:cond delay="1338"/>
                                          </p:stCondLst>
                                        </p:cTn>
                                        <p:tgtEl>
                                          <p:spTgt spid="14"/>
                                        </p:tgtEl>
                                      </p:cBhvr>
                                      <p:to x="100000" y="100000"/>
                                    </p:animScale>
                                    <p:animScale>
                                      <p:cBhvr>
                                        <p:cTn id="59" dur="26">
                                          <p:stCondLst>
                                            <p:cond delay="1642"/>
                                          </p:stCondLst>
                                        </p:cTn>
                                        <p:tgtEl>
                                          <p:spTgt spid="14"/>
                                        </p:tgtEl>
                                      </p:cBhvr>
                                      <p:to x="100000" y="90000"/>
                                    </p:animScale>
                                    <p:animScale>
                                      <p:cBhvr>
                                        <p:cTn id="60" dur="166" decel="50000">
                                          <p:stCondLst>
                                            <p:cond delay="1668"/>
                                          </p:stCondLst>
                                        </p:cTn>
                                        <p:tgtEl>
                                          <p:spTgt spid="14"/>
                                        </p:tgtEl>
                                      </p:cBhvr>
                                      <p:to x="100000" y="100000"/>
                                    </p:animScale>
                                    <p:animScale>
                                      <p:cBhvr>
                                        <p:cTn id="61" dur="26">
                                          <p:stCondLst>
                                            <p:cond delay="1808"/>
                                          </p:stCondLst>
                                        </p:cTn>
                                        <p:tgtEl>
                                          <p:spTgt spid="14"/>
                                        </p:tgtEl>
                                      </p:cBhvr>
                                      <p:to x="100000" y="95000"/>
                                    </p:animScale>
                                    <p:animScale>
                                      <p:cBhvr>
                                        <p:cTn id="62" dur="166" decel="50000">
                                          <p:stCondLst>
                                            <p:cond delay="1834"/>
                                          </p:stCondLst>
                                        </p:cTn>
                                        <p:tgtEl>
                                          <p:spTgt spid="14"/>
                                        </p:tgtEl>
                                      </p:cBhvr>
                                      <p:to x="100000" y="100000"/>
                                    </p:animScale>
                                  </p:childTnLst>
                                </p:cTn>
                              </p:par>
                            </p:childTnLst>
                          </p:cTn>
                        </p:par>
                        <p:par>
                          <p:cTn id="63" fill="hold">
                            <p:stCondLst>
                              <p:cond delay="12800"/>
                            </p:stCondLst>
                            <p:childTnLst>
                              <p:par>
                                <p:cTn id="64" presetID="26"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80">
                                          <p:stCondLst>
                                            <p:cond delay="0"/>
                                          </p:stCondLst>
                                        </p:cTn>
                                        <p:tgtEl>
                                          <p:spTgt spid="15"/>
                                        </p:tgtEl>
                                      </p:cBhvr>
                                    </p:animEffect>
                                    <p:anim calcmode="lin" valueType="num">
                                      <p:cBhvr>
                                        <p:cTn id="6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2" dur="26">
                                          <p:stCondLst>
                                            <p:cond delay="650"/>
                                          </p:stCondLst>
                                        </p:cTn>
                                        <p:tgtEl>
                                          <p:spTgt spid="15"/>
                                        </p:tgtEl>
                                      </p:cBhvr>
                                      <p:to x="100000" y="60000"/>
                                    </p:animScale>
                                    <p:animScale>
                                      <p:cBhvr>
                                        <p:cTn id="73" dur="166" decel="50000">
                                          <p:stCondLst>
                                            <p:cond delay="676"/>
                                          </p:stCondLst>
                                        </p:cTn>
                                        <p:tgtEl>
                                          <p:spTgt spid="15"/>
                                        </p:tgtEl>
                                      </p:cBhvr>
                                      <p:to x="100000" y="100000"/>
                                    </p:animScale>
                                    <p:animScale>
                                      <p:cBhvr>
                                        <p:cTn id="74" dur="26">
                                          <p:stCondLst>
                                            <p:cond delay="1312"/>
                                          </p:stCondLst>
                                        </p:cTn>
                                        <p:tgtEl>
                                          <p:spTgt spid="15"/>
                                        </p:tgtEl>
                                      </p:cBhvr>
                                      <p:to x="100000" y="80000"/>
                                    </p:animScale>
                                    <p:animScale>
                                      <p:cBhvr>
                                        <p:cTn id="75" dur="166" decel="50000">
                                          <p:stCondLst>
                                            <p:cond delay="1338"/>
                                          </p:stCondLst>
                                        </p:cTn>
                                        <p:tgtEl>
                                          <p:spTgt spid="15"/>
                                        </p:tgtEl>
                                      </p:cBhvr>
                                      <p:to x="100000" y="100000"/>
                                    </p:animScale>
                                    <p:animScale>
                                      <p:cBhvr>
                                        <p:cTn id="76" dur="26">
                                          <p:stCondLst>
                                            <p:cond delay="1642"/>
                                          </p:stCondLst>
                                        </p:cTn>
                                        <p:tgtEl>
                                          <p:spTgt spid="15"/>
                                        </p:tgtEl>
                                      </p:cBhvr>
                                      <p:to x="100000" y="90000"/>
                                    </p:animScale>
                                    <p:animScale>
                                      <p:cBhvr>
                                        <p:cTn id="77" dur="166" decel="50000">
                                          <p:stCondLst>
                                            <p:cond delay="1668"/>
                                          </p:stCondLst>
                                        </p:cTn>
                                        <p:tgtEl>
                                          <p:spTgt spid="15"/>
                                        </p:tgtEl>
                                      </p:cBhvr>
                                      <p:to x="100000" y="100000"/>
                                    </p:animScale>
                                    <p:animScale>
                                      <p:cBhvr>
                                        <p:cTn id="78" dur="26">
                                          <p:stCondLst>
                                            <p:cond delay="1808"/>
                                          </p:stCondLst>
                                        </p:cTn>
                                        <p:tgtEl>
                                          <p:spTgt spid="15"/>
                                        </p:tgtEl>
                                      </p:cBhvr>
                                      <p:to x="100000" y="95000"/>
                                    </p:animScale>
                                    <p:animScale>
                                      <p:cBhvr>
                                        <p:cTn id="79" dur="166" decel="50000">
                                          <p:stCondLst>
                                            <p:cond delay="1834"/>
                                          </p:stCondLst>
                                        </p:cTn>
                                        <p:tgtEl>
                                          <p:spTgt spid="15"/>
                                        </p:tgtEl>
                                      </p:cBhvr>
                                      <p:to x="100000" y="100000"/>
                                    </p:animScale>
                                  </p:childTnLst>
                                </p:cTn>
                              </p:par>
                              <p:par>
                                <p:cTn id="80" presetID="10"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31"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p:cTn id="99" dur="1000" fill="hold"/>
                                        <p:tgtEl>
                                          <p:spTgt spid="20"/>
                                        </p:tgtEl>
                                        <p:attrNameLst>
                                          <p:attrName>ppt_w</p:attrName>
                                        </p:attrNameLst>
                                      </p:cBhvr>
                                      <p:tavLst>
                                        <p:tav tm="0">
                                          <p:val>
                                            <p:fltVal val="0"/>
                                          </p:val>
                                        </p:tav>
                                        <p:tav tm="100000">
                                          <p:val>
                                            <p:strVal val="#ppt_w"/>
                                          </p:val>
                                        </p:tav>
                                      </p:tavLst>
                                    </p:anim>
                                    <p:anim calcmode="lin" valueType="num">
                                      <p:cBhvr>
                                        <p:cTn id="100" dur="1000" fill="hold"/>
                                        <p:tgtEl>
                                          <p:spTgt spid="20"/>
                                        </p:tgtEl>
                                        <p:attrNameLst>
                                          <p:attrName>ppt_h</p:attrName>
                                        </p:attrNameLst>
                                      </p:cBhvr>
                                      <p:tavLst>
                                        <p:tav tm="0">
                                          <p:val>
                                            <p:fltVal val="0"/>
                                          </p:val>
                                        </p:tav>
                                        <p:tav tm="100000">
                                          <p:val>
                                            <p:strVal val="#ppt_h"/>
                                          </p:val>
                                        </p:tav>
                                      </p:tavLst>
                                    </p:anim>
                                    <p:anim calcmode="lin" valueType="num">
                                      <p:cBhvr>
                                        <p:cTn id="101" dur="1000" fill="hold"/>
                                        <p:tgtEl>
                                          <p:spTgt spid="20"/>
                                        </p:tgtEl>
                                        <p:attrNameLst>
                                          <p:attrName>style.rotation</p:attrName>
                                        </p:attrNameLst>
                                      </p:cBhvr>
                                      <p:tavLst>
                                        <p:tav tm="0">
                                          <p:val>
                                            <p:fltVal val="90"/>
                                          </p:val>
                                        </p:tav>
                                        <p:tav tm="100000">
                                          <p:val>
                                            <p:fltVal val="0"/>
                                          </p:val>
                                        </p:tav>
                                      </p:tavLst>
                                    </p:anim>
                                    <p:animEffect transition="in" filter="fade">
                                      <p:cBhvr>
                                        <p:cTn id="102" dur="1000"/>
                                        <p:tgtEl>
                                          <p:spTgt spid="20"/>
                                        </p:tgtEl>
                                      </p:cBhvr>
                                    </p:animEffect>
                                  </p:childTnLst>
                                </p:cTn>
                              </p:par>
                              <p:par>
                                <p:cTn id="103" presetID="31"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p:cTn id="105" dur="1000" fill="hold"/>
                                        <p:tgtEl>
                                          <p:spTgt spid="21"/>
                                        </p:tgtEl>
                                        <p:attrNameLst>
                                          <p:attrName>ppt_w</p:attrName>
                                        </p:attrNameLst>
                                      </p:cBhvr>
                                      <p:tavLst>
                                        <p:tav tm="0">
                                          <p:val>
                                            <p:fltVal val="0"/>
                                          </p:val>
                                        </p:tav>
                                        <p:tav tm="100000">
                                          <p:val>
                                            <p:strVal val="#ppt_w"/>
                                          </p:val>
                                        </p:tav>
                                      </p:tavLst>
                                    </p:anim>
                                    <p:anim calcmode="lin" valueType="num">
                                      <p:cBhvr>
                                        <p:cTn id="106" dur="1000" fill="hold"/>
                                        <p:tgtEl>
                                          <p:spTgt spid="21"/>
                                        </p:tgtEl>
                                        <p:attrNameLst>
                                          <p:attrName>ppt_h</p:attrName>
                                        </p:attrNameLst>
                                      </p:cBhvr>
                                      <p:tavLst>
                                        <p:tav tm="0">
                                          <p:val>
                                            <p:fltVal val="0"/>
                                          </p:val>
                                        </p:tav>
                                        <p:tav tm="100000">
                                          <p:val>
                                            <p:strVal val="#ppt_h"/>
                                          </p:val>
                                        </p:tav>
                                      </p:tavLst>
                                    </p:anim>
                                    <p:anim calcmode="lin" valueType="num">
                                      <p:cBhvr>
                                        <p:cTn id="107" dur="1000" fill="hold"/>
                                        <p:tgtEl>
                                          <p:spTgt spid="21"/>
                                        </p:tgtEl>
                                        <p:attrNameLst>
                                          <p:attrName>style.rotation</p:attrName>
                                        </p:attrNameLst>
                                      </p:cBhvr>
                                      <p:tavLst>
                                        <p:tav tm="0">
                                          <p:val>
                                            <p:fltVal val="90"/>
                                          </p:val>
                                        </p:tav>
                                        <p:tav tm="100000">
                                          <p:val>
                                            <p:fltVal val="0"/>
                                          </p:val>
                                        </p:tav>
                                      </p:tavLst>
                                    </p:anim>
                                    <p:animEffect transition="in" filter="fade">
                                      <p:cBhvr>
                                        <p:cTn id="108" dur="1000"/>
                                        <p:tgtEl>
                                          <p:spTgt spid="21"/>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p:cTn id="111" dur="1000" fill="hold"/>
                                        <p:tgtEl>
                                          <p:spTgt spid="22"/>
                                        </p:tgtEl>
                                        <p:attrNameLst>
                                          <p:attrName>ppt_w</p:attrName>
                                        </p:attrNameLst>
                                      </p:cBhvr>
                                      <p:tavLst>
                                        <p:tav tm="0">
                                          <p:val>
                                            <p:fltVal val="0"/>
                                          </p:val>
                                        </p:tav>
                                        <p:tav tm="100000">
                                          <p:val>
                                            <p:strVal val="#ppt_w"/>
                                          </p:val>
                                        </p:tav>
                                      </p:tavLst>
                                    </p:anim>
                                    <p:anim calcmode="lin" valueType="num">
                                      <p:cBhvr>
                                        <p:cTn id="112" dur="1000" fill="hold"/>
                                        <p:tgtEl>
                                          <p:spTgt spid="22"/>
                                        </p:tgtEl>
                                        <p:attrNameLst>
                                          <p:attrName>ppt_h</p:attrName>
                                        </p:attrNameLst>
                                      </p:cBhvr>
                                      <p:tavLst>
                                        <p:tav tm="0">
                                          <p:val>
                                            <p:fltVal val="0"/>
                                          </p:val>
                                        </p:tav>
                                        <p:tav tm="100000">
                                          <p:val>
                                            <p:strVal val="#ppt_h"/>
                                          </p:val>
                                        </p:tav>
                                      </p:tavLst>
                                    </p:anim>
                                    <p:anim calcmode="lin" valueType="num">
                                      <p:cBhvr>
                                        <p:cTn id="113" dur="1000" fill="hold"/>
                                        <p:tgtEl>
                                          <p:spTgt spid="22"/>
                                        </p:tgtEl>
                                        <p:attrNameLst>
                                          <p:attrName>style.rotation</p:attrName>
                                        </p:attrNameLst>
                                      </p:cBhvr>
                                      <p:tavLst>
                                        <p:tav tm="0">
                                          <p:val>
                                            <p:fltVal val="90"/>
                                          </p:val>
                                        </p:tav>
                                        <p:tav tm="100000">
                                          <p:val>
                                            <p:fltVal val="0"/>
                                          </p:val>
                                        </p:tav>
                                      </p:tavLst>
                                    </p:anim>
                                    <p:animEffect transition="in" filter="fade">
                                      <p:cBhvr>
                                        <p:cTn id="11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17" grpId="0" animBg="1"/>
      <p:bldP spid="15" grpId="0" animBg="1"/>
      <p:bldP spid="18" grpId="0" animBg="1"/>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8857" y="-16104"/>
            <a:ext cx="6183086" cy="687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33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a:off x="800100" y="4798716"/>
            <a:ext cx="2133600" cy="1047750"/>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24630" y="4947425"/>
            <a:ext cx="316112" cy="369332"/>
          </a:xfrm>
          <a:prstGeom prst="rect">
            <a:avLst/>
          </a:prstGeom>
          <a:noFill/>
        </p:spPr>
        <p:txBody>
          <a:bodyPr wrap="none" rtlCol="0">
            <a:spAutoFit/>
          </a:bodyPr>
          <a:lstStyle/>
          <a:p>
            <a:r>
              <a:rPr lang="en-US" dirty="0" smtClean="0"/>
              <a:t>V</a:t>
            </a:r>
            <a:endParaRPr lang="en-US" dirty="0"/>
          </a:p>
        </p:txBody>
      </p:sp>
      <p:sp>
        <p:nvSpPr>
          <p:cNvPr id="6" name="TextBox 5"/>
          <p:cNvSpPr txBox="1"/>
          <p:nvPr/>
        </p:nvSpPr>
        <p:spPr>
          <a:xfrm>
            <a:off x="988813" y="5804675"/>
            <a:ext cx="799899" cy="369332"/>
          </a:xfrm>
          <a:prstGeom prst="rect">
            <a:avLst/>
          </a:prstGeom>
          <a:noFill/>
        </p:spPr>
        <p:txBody>
          <a:bodyPr wrap="none" rtlCol="0">
            <a:spAutoFit/>
          </a:bodyPr>
          <a:lstStyle/>
          <a:p>
            <a:r>
              <a:rPr lang="en-US" dirty="0" smtClean="0"/>
              <a:t>V cos</a:t>
            </a:r>
            <a:r>
              <a:rPr lang="el-GR" dirty="0" smtClean="0"/>
              <a:t>θ</a:t>
            </a:r>
            <a:endParaRPr lang="en-US" dirty="0"/>
          </a:p>
        </p:txBody>
      </p:sp>
      <p:sp>
        <p:nvSpPr>
          <p:cNvPr id="7" name="TextBox 6"/>
          <p:cNvSpPr txBox="1"/>
          <p:nvPr/>
        </p:nvSpPr>
        <p:spPr>
          <a:xfrm>
            <a:off x="93463" y="5137925"/>
            <a:ext cx="756938" cy="369332"/>
          </a:xfrm>
          <a:prstGeom prst="rect">
            <a:avLst/>
          </a:prstGeom>
          <a:noFill/>
        </p:spPr>
        <p:txBody>
          <a:bodyPr wrap="none" rtlCol="0">
            <a:spAutoFit/>
          </a:bodyPr>
          <a:lstStyle/>
          <a:p>
            <a:r>
              <a:rPr lang="en-US" dirty="0" smtClean="0"/>
              <a:t>V sin</a:t>
            </a:r>
            <a:r>
              <a:rPr lang="el-GR" dirty="0" smtClean="0"/>
              <a:t>θ</a:t>
            </a:r>
            <a:endParaRPr lang="en-US" dirty="0"/>
          </a:p>
        </p:txBody>
      </p:sp>
      <p:sp>
        <p:nvSpPr>
          <p:cNvPr id="8" name="TextBox 7"/>
          <p:cNvSpPr txBox="1"/>
          <p:nvPr/>
        </p:nvSpPr>
        <p:spPr>
          <a:xfrm>
            <a:off x="1877936" y="5496184"/>
            <a:ext cx="308098" cy="369332"/>
          </a:xfrm>
          <a:prstGeom prst="rect">
            <a:avLst/>
          </a:prstGeom>
          <a:noFill/>
        </p:spPr>
        <p:txBody>
          <a:bodyPr wrap="none" rtlCol="0">
            <a:spAutoFit/>
          </a:bodyPr>
          <a:lstStyle/>
          <a:p>
            <a:r>
              <a:rPr lang="el-GR" dirty="0" smtClean="0"/>
              <a:t>θ</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021" b="47298"/>
          <a:stretch/>
        </p:blipFill>
        <p:spPr bwMode="auto">
          <a:xfrm>
            <a:off x="299578" y="1065079"/>
            <a:ext cx="8620125" cy="1974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0599" t="18435" r="45454" b="9342"/>
          <a:stretch/>
        </p:blipFill>
        <p:spPr bwMode="auto">
          <a:xfrm>
            <a:off x="3557477" y="3101892"/>
            <a:ext cx="3433983" cy="342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35316" y="3039302"/>
            <a:ext cx="704039" cy="369332"/>
          </a:xfrm>
          <a:prstGeom prst="rect">
            <a:avLst/>
          </a:prstGeom>
          <a:solidFill>
            <a:schemeClr val="bg1"/>
          </a:solidFill>
        </p:spPr>
        <p:txBody>
          <a:bodyPr wrap="none" rtlCol="0">
            <a:spAutoFit/>
          </a:bodyPr>
          <a:lstStyle/>
          <a:p>
            <a:r>
              <a:rPr lang="en-US" dirty="0" smtClean="0"/>
              <a:t>6000’</a:t>
            </a:r>
            <a:endParaRPr lang="en-US" dirty="0"/>
          </a:p>
        </p:txBody>
      </p:sp>
      <p:sp>
        <p:nvSpPr>
          <p:cNvPr id="13" name="TextBox 12"/>
          <p:cNvSpPr txBox="1"/>
          <p:nvPr/>
        </p:nvSpPr>
        <p:spPr>
          <a:xfrm>
            <a:off x="6315010" y="6448120"/>
            <a:ext cx="827471" cy="369332"/>
          </a:xfrm>
          <a:prstGeom prst="rect">
            <a:avLst/>
          </a:prstGeom>
          <a:solidFill>
            <a:schemeClr val="bg1"/>
          </a:solidFill>
        </p:spPr>
        <p:txBody>
          <a:bodyPr wrap="none" rtlCol="0">
            <a:spAutoFit/>
          </a:bodyPr>
          <a:lstStyle/>
          <a:p>
            <a:r>
              <a:rPr lang="en-US" dirty="0" smtClean="0"/>
              <a:t>27000’</a:t>
            </a:r>
            <a:endParaRPr lang="en-US" dirty="0"/>
          </a:p>
        </p:txBody>
      </p:sp>
      <p:sp>
        <p:nvSpPr>
          <p:cNvPr id="2" name="Title 1"/>
          <p:cNvSpPr>
            <a:spLocks noGrp="1"/>
          </p:cNvSpPr>
          <p:nvPr>
            <p:ph type="title"/>
          </p:nvPr>
        </p:nvSpPr>
        <p:spPr>
          <a:xfrm>
            <a:off x="457200" y="231096"/>
            <a:ext cx="8229600" cy="1143000"/>
          </a:xfrm>
          <a:solidFill>
            <a:schemeClr val="bg1"/>
          </a:solidFill>
        </p:spPr>
        <p:txBody>
          <a:bodyPr>
            <a:noAutofit/>
          </a:bodyPr>
          <a:lstStyle/>
          <a:p>
            <a:pPr algn="l"/>
            <a:r>
              <a:rPr lang="en-US" sz="1600" u="sng" dirty="0">
                <a:hlinkClick r:id="rId5"/>
              </a:rPr>
              <a:t>JDAM</a:t>
            </a:r>
            <a:r>
              <a:rPr lang="en-US" sz="1600" dirty="0"/>
              <a:t>s allow improved accuracy when released by means of a “</a:t>
            </a:r>
            <a:r>
              <a:rPr lang="en-US" sz="1600" u="sng" dirty="0">
                <a:hlinkClick r:id="rId6"/>
              </a:rPr>
              <a:t>loft</a:t>
            </a:r>
            <a:r>
              <a:rPr lang="en-US" sz="1600" dirty="0"/>
              <a:t>” or “toss” delivery.  Assume a JDAM is released using a loft delivery angle of 10, 20 and 40 degrees above the horizon from 500 feet AGL* and 550 KTAS. For each of the three loft angles, decompose the velocity vector of the JDAM into its vertical and horizontal components to plot the three profiles on a single graph. Use the graph to determine the range and time of flight for each of the three loft delivery angles. Assume no-wind and no-drag. </a:t>
            </a:r>
          </a:p>
        </p:txBody>
      </p:sp>
      <mc:AlternateContent xmlns:mc="http://schemas.openxmlformats.org/markup-compatibility/2006" xmlns:a14="http://schemas.microsoft.com/office/drawing/2010/main">
        <mc:Choice Requires="a14">
          <p:sp>
            <p:nvSpPr>
              <p:cNvPr id="9" name="TextBox 8"/>
              <p:cNvSpPr txBox="1"/>
              <p:nvPr/>
            </p:nvSpPr>
            <p:spPr>
              <a:xfrm>
                <a:off x="6728745" y="5189786"/>
                <a:ext cx="1381660"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a:rPr>
                          </m:ctrlPr>
                        </m:fPr>
                        <m:num>
                          <m:r>
                            <a:rPr lang="en-US" b="0" i="1" smtClean="0">
                              <a:latin typeface="Cambria Math"/>
                            </a:rPr>
                            <m:t>3</m:t>
                          </m:r>
                          <m:r>
                            <a:rPr lang="en-US" b="0" i="1" smtClean="0">
                              <a:latin typeface="Cambria Math"/>
                            </a:rPr>
                            <m:t>𝑥</m:t>
                          </m:r>
                        </m:num>
                        <m:den>
                          <m:r>
                            <a:rPr lang="en-US" b="0" i="1" smtClean="0">
                              <a:latin typeface="Cambria Math"/>
                            </a:rPr>
                            <m:t>5</m:t>
                          </m:r>
                          <m:r>
                            <a:rPr lang="en-US" b="0" i="1" smtClean="0">
                              <a:latin typeface="Cambria Math"/>
                            </a:rPr>
                            <m:t>𝑉𝑐𝑜𝑠</m:t>
                          </m:r>
                          <m:r>
                            <a:rPr lang="en-US" b="0" i="1" smtClean="0">
                              <a:latin typeface="Cambria Math"/>
                              <a:ea typeface="Cambria Math"/>
                            </a:rPr>
                            <m:t>𝜃</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728745" y="5189786"/>
                <a:ext cx="1381660" cy="612796"/>
              </a:xfrm>
              <a:prstGeom prst="rect">
                <a:avLst/>
              </a:prstGeom>
              <a:blipFill rotWithShape="1">
                <a:blip r:embed="rId8"/>
                <a:stretch>
                  <a:fillRect/>
                </a:stretch>
              </a:blipFill>
            </p:spPr>
            <p:txBody>
              <a:bodyPr/>
              <a:lstStyle/>
              <a:p>
                <a:r>
                  <a:rPr lang="en-US">
                    <a:noFill/>
                  </a:rPr>
                  <a:t> </a:t>
                </a:r>
              </a:p>
            </p:txBody>
          </p:sp>
        </mc:Fallback>
      </mc:AlternateContent>
      <p:sp>
        <p:nvSpPr>
          <p:cNvPr id="15" name="TextBox 14"/>
          <p:cNvSpPr txBox="1"/>
          <p:nvPr/>
        </p:nvSpPr>
        <p:spPr>
          <a:xfrm>
            <a:off x="2635342" y="2089151"/>
            <a:ext cx="907621" cy="369332"/>
          </a:xfrm>
          <a:prstGeom prst="rect">
            <a:avLst/>
          </a:prstGeom>
          <a:solidFill>
            <a:schemeClr val="bg1"/>
          </a:solidFill>
        </p:spPr>
        <p:txBody>
          <a:bodyPr wrap="none" rtlCol="0">
            <a:spAutoFit/>
          </a:bodyPr>
          <a:lstStyle/>
          <a:p>
            <a:r>
              <a:rPr lang="en-US" dirty="0" smtClean="0"/>
              <a:t>1:1 plot</a:t>
            </a:r>
            <a:endParaRPr lang="en-US" dirty="0"/>
          </a:p>
        </p:txBody>
      </p:sp>
      <p:pic>
        <p:nvPicPr>
          <p:cNvPr id="16" name="Picture 15"/>
          <p:cNvPicPr/>
          <p:nvPr/>
        </p:nvPicPr>
        <p:blipFill rotWithShape="1">
          <a:blip r:embed="rId9">
            <a:extLst>
              <a:ext uri="{28A0092B-C50C-407E-A947-70E740481C1C}">
                <a14:useLocalDpi xmlns:a14="http://schemas.microsoft.com/office/drawing/2010/main" val="0"/>
              </a:ext>
            </a:extLst>
          </a:blip>
          <a:srcRect l="29906" t="69278" r="34273" b="13810"/>
          <a:stretch/>
        </p:blipFill>
        <p:spPr bwMode="auto">
          <a:xfrm>
            <a:off x="95673" y="3416448"/>
            <a:ext cx="3329695" cy="1256030"/>
          </a:xfrm>
          <a:prstGeom prst="rect">
            <a:avLst/>
          </a:prstGeom>
          <a:ln>
            <a:noFill/>
          </a:ln>
          <a:extLst>
            <a:ext uri="{53640926-AAD7-44D8-BBD7-CCE9431645EC}">
              <a14:shadowObscured xmlns:a14="http://schemas.microsoft.com/office/drawing/2010/main"/>
            </a:ext>
          </a:extLst>
        </p:spPr>
      </p:pic>
      <p:sp>
        <p:nvSpPr>
          <p:cNvPr id="17" name="Oval 16"/>
          <p:cNvSpPr/>
          <p:nvPr/>
        </p:nvSpPr>
        <p:spPr>
          <a:xfrm>
            <a:off x="8262256" y="1335262"/>
            <a:ext cx="312057" cy="34221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91460" y="1335262"/>
            <a:ext cx="312057" cy="34221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291230" y="2023053"/>
            <a:ext cx="312057" cy="34221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020434" y="2023053"/>
            <a:ext cx="312057" cy="34221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262256" y="2689051"/>
            <a:ext cx="312057" cy="34221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991460" y="2689051"/>
            <a:ext cx="312057" cy="342216"/>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2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ppt_w</p:attrName>
                                        </p:attrNameLst>
                                      </p:cBhvr>
                                      <p:tavLst>
                                        <p:tav tm="0" fmla="#ppt_w*sin(2.5*pi*$)">
                                          <p:val>
                                            <p:fltVal val="0"/>
                                          </p:val>
                                        </p:tav>
                                        <p:tav tm="100000">
                                          <p:val>
                                            <p:fltVal val="1"/>
                                          </p:val>
                                        </p:tav>
                                      </p:tavLst>
                                    </p:anim>
                                    <p:anim calcmode="lin" valueType="num">
                                      <p:cBhvr>
                                        <p:cTn id="9" dur="2000" fill="hold"/>
                                        <p:tgtEl>
                                          <p:spTgt spid="19"/>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anim calcmode="lin" valueType="num">
                                      <p:cBhvr>
                                        <p:cTn id="13" dur="2000" fill="hold"/>
                                        <p:tgtEl>
                                          <p:spTgt spid="17"/>
                                        </p:tgtEl>
                                        <p:attrNameLst>
                                          <p:attrName>ppt_w</p:attrName>
                                        </p:attrNameLst>
                                      </p:cBhvr>
                                      <p:tavLst>
                                        <p:tav tm="0" fmla="#ppt_w*sin(2.5*pi*$)">
                                          <p:val>
                                            <p:fltVal val="0"/>
                                          </p:val>
                                        </p:tav>
                                        <p:tav tm="100000">
                                          <p:val>
                                            <p:fltVal val="1"/>
                                          </p:val>
                                        </p:tav>
                                      </p:tavLst>
                                    </p:anim>
                                    <p:anim calcmode="lin" valueType="num">
                                      <p:cBhvr>
                                        <p:cTn id="14" dur="2000" fill="hold"/>
                                        <p:tgtEl>
                                          <p:spTgt spid="17"/>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45"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2000"/>
                                        <p:tgtEl>
                                          <p:spTgt spid="22"/>
                                        </p:tgtEl>
                                      </p:cBhvr>
                                    </p:animEffect>
                                    <p:anim calcmode="lin" valueType="num">
                                      <p:cBhvr>
                                        <p:cTn id="19" dur="2000" fill="hold"/>
                                        <p:tgtEl>
                                          <p:spTgt spid="22"/>
                                        </p:tgtEl>
                                        <p:attrNameLst>
                                          <p:attrName>ppt_w</p:attrName>
                                        </p:attrNameLst>
                                      </p:cBhvr>
                                      <p:tavLst>
                                        <p:tav tm="0" fmla="#ppt_w*sin(2.5*pi*$)">
                                          <p:val>
                                            <p:fltVal val="0"/>
                                          </p:val>
                                        </p:tav>
                                        <p:tav tm="100000">
                                          <p:val>
                                            <p:fltVal val="1"/>
                                          </p:val>
                                        </p:tav>
                                      </p:tavLst>
                                    </p:anim>
                                    <p:anim calcmode="lin" valueType="num">
                                      <p:cBhvr>
                                        <p:cTn id="20" dur="2000" fill="hold"/>
                                        <p:tgtEl>
                                          <p:spTgt spid="22"/>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000"/>
                                        <p:tgtEl>
                                          <p:spTgt spid="21"/>
                                        </p:tgtEl>
                                      </p:cBhvr>
                                    </p:animEffect>
                                    <p:anim calcmode="lin" valueType="num">
                                      <p:cBhvr>
                                        <p:cTn id="24" dur="2000" fill="hold"/>
                                        <p:tgtEl>
                                          <p:spTgt spid="21"/>
                                        </p:tgtEl>
                                        <p:attrNameLst>
                                          <p:attrName>ppt_w</p:attrName>
                                        </p:attrNameLst>
                                      </p:cBhvr>
                                      <p:tavLst>
                                        <p:tav tm="0" fmla="#ppt_w*sin(2.5*pi*$)">
                                          <p:val>
                                            <p:fltVal val="0"/>
                                          </p:val>
                                        </p:tav>
                                        <p:tav tm="100000">
                                          <p:val>
                                            <p:fltVal val="1"/>
                                          </p:val>
                                        </p:tav>
                                      </p:tavLst>
                                    </p:anim>
                                    <p:anim calcmode="lin" valueType="num">
                                      <p:cBhvr>
                                        <p:cTn id="25" dur="2000" fill="hold"/>
                                        <p:tgtEl>
                                          <p:spTgt spid="21"/>
                                        </p:tgtEl>
                                        <p:attrNameLst>
                                          <p:attrName>ppt_h</p:attrName>
                                        </p:attrNameLst>
                                      </p:cBhvr>
                                      <p:tavLst>
                                        <p:tav tm="0">
                                          <p:val>
                                            <p:strVal val="#ppt_h"/>
                                          </p:val>
                                        </p:tav>
                                        <p:tav tm="100000">
                                          <p:val>
                                            <p:strVal val="#ppt_h"/>
                                          </p:val>
                                        </p:tav>
                                      </p:tavLst>
                                    </p:anim>
                                  </p:childTnLst>
                                </p:cTn>
                              </p:par>
                            </p:childTnLst>
                          </p:cTn>
                        </p:par>
                        <p:par>
                          <p:cTn id="26" fill="hold">
                            <p:stCondLst>
                              <p:cond delay="4000"/>
                            </p:stCondLst>
                            <p:childTnLst>
                              <p:par>
                                <p:cTn id="27" presetID="45"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anim calcmode="lin" valueType="num">
                                      <p:cBhvr>
                                        <p:cTn id="30" dur="2000" fill="hold"/>
                                        <p:tgtEl>
                                          <p:spTgt spid="24"/>
                                        </p:tgtEl>
                                        <p:attrNameLst>
                                          <p:attrName>ppt_w</p:attrName>
                                        </p:attrNameLst>
                                      </p:cBhvr>
                                      <p:tavLst>
                                        <p:tav tm="0" fmla="#ppt_w*sin(2.5*pi*$)">
                                          <p:val>
                                            <p:fltVal val="0"/>
                                          </p:val>
                                        </p:tav>
                                        <p:tav tm="100000">
                                          <p:val>
                                            <p:fltVal val="1"/>
                                          </p:val>
                                        </p:tav>
                                      </p:tavLst>
                                    </p:anim>
                                    <p:anim calcmode="lin" valueType="num">
                                      <p:cBhvr>
                                        <p:cTn id="31" dur="2000" fill="hold"/>
                                        <p:tgtEl>
                                          <p:spTgt spid="24"/>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2000"/>
                                        <p:tgtEl>
                                          <p:spTgt spid="23"/>
                                        </p:tgtEl>
                                      </p:cBhvr>
                                    </p:animEffect>
                                    <p:anim calcmode="lin" valueType="num">
                                      <p:cBhvr>
                                        <p:cTn id="35" dur="2000" fill="hold"/>
                                        <p:tgtEl>
                                          <p:spTgt spid="23"/>
                                        </p:tgtEl>
                                        <p:attrNameLst>
                                          <p:attrName>ppt_w</p:attrName>
                                        </p:attrNameLst>
                                      </p:cBhvr>
                                      <p:tavLst>
                                        <p:tav tm="0" fmla="#ppt_w*sin(2.5*pi*$)">
                                          <p:val>
                                            <p:fltVal val="0"/>
                                          </p:val>
                                        </p:tav>
                                        <p:tav tm="100000">
                                          <p:val>
                                            <p:fltVal val="1"/>
                                          </p:val>
                                        </p:tav>
                                      </p:tavLst>
                                    </p:anim>
                                    <p:anim calcmode="lin" valueType="num">
                                      <p:cBhvr>
                                        <p:cTn id="36"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9486" y="0"/>
            <a:ext cx="586282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204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762" y="217713"/>
                <a:ext cx="3795486" cy="7358743"/>
              </a:xfrm>
            </p:spPr>
            <p:txBody>
              <a:bodyPr>
                <a:normAutofit fontScale="47500" lnSpcReduction="20000"/>
              </a:bodyPr>
              <a:lstStyle/>
              <a:p>
                <a:r>
                  <a:rPr lang="en-US" dirty="0"/>
                  <a:t>a) (4 points) At sea-level, the atmospheric pressure is 1-atmosphere (1 atmosphere = 101325Pa. </a:t>
                </a:r>
                <a14:m>
                  <m:oMath xmlns:m="http://schemas.openxmlformats.org/officeDocument/2006/math">
                    <m:r>
                      <a:rPr lang="en-US" i="1">
                        <a:latin typeface="Cambria Math"/>
                      </a:rPr>
                      <m:t>1 </m:t>
                    </m:r>
                    <m:r>
                      <a:rPr lang="en-US" i="1">
                        <a:latin typeface="Cambria Math"/>
                      </a:rPr>
                      <m:t>𝑃𝑎</m:t>
                    </m:r>
                    <m:r>
                      <a:rPr lang="en-US" i="1">
                        <a:latin typeface="Cambria Math"/>
                      </a:rPr>
                      <m:t>=1 </m:t>
                    </m:r>
                    <m:r>
                      <a:rPr lang="en-US" i="1">
                        <a:latin typeface="Cambria Math"/>
                      </a:rPr>
                      <m:t>𝑁𝑒𝑤𝑡𝑜𝑛</m:t>
                    </m:r>
                    <m:r>
                      <a:rPr lang="en-US" i="1">
                        <a:latin typeface="Cambria Math"/>
                      </a:rPr>
                      <m:t>/</m:t>
                    </m:r>
                    <m:sSup>
                      <m:sSupPr>
                        <m:ctrlPr>
                          <a:rPr lang="en-US" i="1">
                            <a:latin typeface="Cambria Math"/>
                          </a:rPr>
                        </m:ctrlPr>
                      </m:sSupPr>
                      <m:e>
                        <m:r>
                          <a:rPr lang="en-US" i="1">
                            <a:latin typeface="Cambria Math"/>
                          </a:rPr>
                          <m:t>𝑚</m:t>
                        </m:r>
                      </m:e>
                      <m:sup>
                        <m:r>
                          <a:rPr lang="en-US" i="1">
                            <a:latin typeface="Cambria Math"/>
                          </a:rPr>
                          <m:t>2</m:t>
                        </m:r>
                      </m:sup>
                    </m:sSup>
                  </m:oMath>
                </a14:m>
                <a:r>
                  <a:rPr lang="en-US" dirty="0"/>
                  <a:t>). Assuming a constant temperature, </a:t>
                </a:r>
                <a:r>
                  <a:rPr lang="en-US" u="sng" dirty="0">
                    <a:hlinkClick r:id="rId2"/>
                  </a:rPr>
                  <a:t>Boyle’s Law</a:t>
                </a:r>
                <a:r>
                  <a:rPr lang="en-US" dirty="0"/>
                  <a:t> tells us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1</m:t>
                        </m:r>
                      </m:sub>
                    </m:sSub>
                    <m:sSub>
                      <m:sSubPr>
                        <m:ctrlPr>
                          <a:rPr lang="en-US" i="1">
                            <a:latin typeface="Cambria Math"/>
                          </a:rPr>
                        </m:ctrlPr>
                      </m:sSubPr>
                      <m:e>
                        <m:r>
                          <a:rPr lang="en-US" i="1">
                            <a:latin typeface="Cambria Math"/>
                          </a:rPr>
                          <m:t>𝑉</m:t>
                        </m:r>
                      </m:e>
                      <m:sub>
                        <m:r>
                          <a:rPr lang="en-US" i="1">
                            <a:latin typeface="Cambria Math"/>
                          </a:rPr>
                          <m:t>1</m:t>
                        </m:r>
                      </m:sub>
                    </m:sSub>
                    <m:r>
                      <a:rPr lang="en-US" i="1">
                        <a:latin typeface="Cambria Math"/>
                      </a:rPr>
                      <m:t>= </m:t>
                    </m:r>
                    <m:sSub>
                      <m:sSubPr>
                        <m:ctrlPr>
                          <a:rPr lang="en-US" i="1">
                            <a:latin typeface="Cambria Math"/>
                          </a:rPr>
                        </m:ctrlPr>
                      </m:sSubPr>
                      <m:e>
                        <m:r>
                          <a:rPr lang="en-US" i="1">
                            <a:latin typeface="Cambria Math"/>
                          </a:rPr>
                          <m:t>𝑃</m:t>
                        </m:r>
                      </m:e>
                      <m:sub>
                        <m:r>
                          <a:rPr lang="en-US" i="1">
                            <a:latin typeface="Cambria Math"/>
                          </a:rPr>
                          <m:t>2</m:t>
                        </m:r>
                      </m:sub>
                    </m:sSub>
                    <m:sSub>
                      <m:sSubPr>
                        <m:ctrlPr>
                          <a:rPr lang="en-US" i="1">
                            <a:latin typeface="Cambria Math"/>
                          </a:rPr>
                        </m:ctrlPr>
                      </m:sSubPr>
                      <m:e>
                        <m:r>
                          <a:rPr lang="en-US" i="1">
                            <a:latin typeface="Cambria Math"/>
                          </a:rPr>
                          <m:t>𝑉</m:t>
                        </m:r>
                      </m:e>
                      <m:sub>
                        <m:r>
                          <a:rPr lang="en-US" i="1">
                            <a:latin typeface="Cambria Math"/>
                          </a:rPr>
                          <m:t>2</m:t>
                        </m:r>
                      </m:sub>
                    </m:sSub>
                  </m:oMath>
                </a14:m>
                <a:r>
                  <a:rPr lang="en-US" dirty="0"/>
                  <a:t> (P = Pressure and V = Volume). Using this relationship, how much volume will one (1) liter of Sea-Level-Pressure  air, occupy at 2, 3, 4 &amp; 5 atmospheres of pressure? </a:t>
                </a:r>
                <a:endParaRPr lang="en-US" dirty="0" smtClean="0"/>
              </a:p>
              <a:p>
                <a:endParaRPr lang="en-US" dirty="0"/>
              </a:p>
              <a:p>
                <a:r>
                  <a:rPr lang="en-US" dirty="0"/>
                  <a:t>b) (4 points)</a:t>
                </a:r>
                <a:r>
                  <a:rPr lang="en-US" i="1" dirty="0"/>
                  <a:t> </a:t>
                </a:r>
                <a:r>
                  <a:rPr lang="en-US" b="1" i="1" u="sng" dirty="0" err="1">
                    <a:hlinkClick r:id="rId3"/>
                  </a:rPr>
                  <a:t>P</a:t>
                </a:r>
                <a:r>
                  <a:rPr lang="en-US" b="1" i="1" u="sng" baseline="-25000" dirty="0" err="1">
                    <a:hlinkClick r:id="rId3"/>
                  </a:rPr>
                  <a:t>total</a:t>
                </a:r>
                <a:r>
                  <a:rPr lang="en-US" b="1" i="1" dirty="0"/>
                  <a:t> = </a:t>
                </a:r>
                <a:r>
                  <a:rPr lang="en-US" b="1" i="1" dirty="0" err="1"/>
                  <a:t>P</a:t>
                </a:r>
                <a:r>
                  <a:rPr lang="en-US" b="1" i="1" baseline="-25000" dirty="0" err="1"/>
                  <a:t>atmosphere</a:t>
                </a:r>
                <a:r>
                  <a:rPr lang="en-US" b="1" i="1" dirty="0"/>
                  <a:t> + </a:t>
                </a:r>
                <a:r>
                  <a:rPr lang="en-US" b="1" i="1" dirty="0" err="1"/>
                  <a:t>P</a:t>
                </a:r>
                <a:r>
                  <a:rPr lang="en-US" b="1" i="1" baseline="-25000" dirty="0" err="1"/>
                  <a:t>fluid</a:t>
                </a:r>
                <a:r>
                  <a:rPr lang="en-US" i="1" dirty="0"/>
                  <a:t>.</a:t>
                </a:r>
                <a:r>
                  <a:rPr lang="en-US" dirty="0"/>
                  <a:t> Given a sea-water density of 1032 </a:t>
                </a:r>
                <a14:m>
                  <m:oMath xmlns:m="http://schemas.openxmlformats.org/officeDocument/2006/math">
                    <m:r>
                      <a:rPr lang="en-US" i="1">
                        <a:latin typeface="Cambria Math"/>
                      </a:rPr>
                      <m:t>𝑘𝑔</m:t>
                    </m:r>
                    <m:r>
                      <a:rPr lang="en-US" i="1">
                        <a:latin typeface="Cambria Math"/>
                      </a:rPr>
                      <m:t>/</m:t>
                    </m:r>
                    <m:sSup>
                      <m:sSupPr>
                        <m:ctrlPr>
                          <a:rPr lang="en-US" i="1">
                            <a:latin typeface="Cambria Math"/>
                          </a:rPr>
                        </m:ctrlPr>
                      </m:sSupPr>
                      <m:e>
                        <m:r>
                          <a:rPr lang="en-US" i="1">
                            <a:latin typeface="Cambria Math"/>
                          </a:rPr>
                          <m:t>𝑚</m:t>
                        </m:r>
                      </m:e>
                      <m:sup>
                        <m:r>
                          <a:rPr lang="en-US" i="1">
                            <a:latin typeface="Cambria Math"/>
                          </a:rPr>
                          <m:t>3</m:t>
                        </m:r>
                      </m:sup>
                    </m:sSup>
                  </m:oMath>
                </a14:m>
                <a:r>
                  <a:rPr lang="en-US" dirty="0"/>
                  <a:t>, at what depths will the hydrostatic pressure create an </a:t>
                </a:r>
                <a:r>
                  <a:rPr lang="en-US" u="sng" dirty="0"/>
                  <a:t>additional</a:t>
                </a:r>
                <a:r>
                  <a:rPr lang="en-US" dirty="0"/>
                  <a:t> 1, 2, 3 &amp; 4 atmospheres of pressure? </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a:t>c) (4 points) A 15 liter tank pressurized to 2700psi contains how many liters of SLP air?</a:t>
                </a:r>
              </a:p>
              <a:p>
                <a:r>
                  <a:rPr lang="en-US" dirty="0"/>
                  <a:t>  (3447379 Pa = 500 psi</a:t>
                </a:r>
                <a:r>
                  <a:rPr lang="en-US" dirty="0" smtClean="0"/>
                  <a:t>)</a:t>
                </a:r>
              </a:p>
              <a:p>
                <a:endParaRPr lang="en-US" dirty="0"/>
              </a:p>
              <a:p>
                <a:r>
                  <a:rPr lang="en-US" dirty="0"/>
                  <a:t>d) (4 points) 2000 liters of SLP air compressed into 15 liters will require how much pressure (psi)?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762" y="217713"/>
                <a:ext cx="3795486" cy="7358743"/>
              </a:xfrm>
              <a:blipFill rotWithShape="1">
                <a:blip r:embed="rId4"/>
                <a:stretch>
                  <a:fillRect l="-321" t="-663" r="-1124"/>
                </a:stretch>
              </a:blipFill>
            </p:spPr>
            <p:txBody>
              <a:bodyPr/>
              <a:lstStyle/>
              <a:p>
                <a:r>
                  <a:rPr lang="en-US">
                    <a:noFill/>
                  </a:rPr>
                  <a:t> </a:t>
                </a:r>
              </a:p>
            </p:txBody>
          </p:sp>
        </mc:Fallback>
      </mc:AlternateContent>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0714" t="17970" r="24524" b="11596"/>
          <a:stretch/>
        </p:blipFill>
        <p:spPr bwMode="auto">
          <a:xfrm>
            <a:off x="3693893" y="174168"/>
            <a:ext cx="5442853" cy="685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28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947"/>
            <a:ext cx="8229600" cy="1277691"/>
          </a:xfrm>
        </p:spPr>
        <p:txBody>
          <a:bodyPr>
            <a:noAutofit/>
          </a:bodyPr>
          <a:lstStyle/>
          <a:p>
            <a:r>
              <a:rPr lang="en-US" sz="1600" dirty="0"/>
              <a:t>Upon reaching the depth of 32 m, securing the fuel rods will require moderate intensity exertion. To not exceed a respiration rate of </a:t>
            </a:r>
            <a:r>
              <a:rPr lang="en-US" sz="1600" b="1" dirty="0"/>
              <a:t>40bpm</a:t>
            </a:r>
            <a:r>
              <a:rPr lang="en-US" sz="1600" dirty="0"/>
              <a:t>, the rate of force application (“</a:t>
            </a:r>
            <a:r>
              <a:rPr lang="en-US" sz="1600" dirty="0" err="1"/>
              <a:t>dF</a:t>
            </a:r>
            <a:r>
              <a:rPr lang="en-US" sz="1600" dirty="0"/>
              <a:t>/</a:t>
            </a:r>
            <a:r>
              <a:rPr lang="en-US" sz="1600" dirty="0" err="1"/>
              <a:t>dt</a:t>
            </a:r>
            <a:r>
              <a:rPr lang="en-US" sz="1600" dirty="0"/>
              <a:t>”) is directly proportional to the collective force (“= k F”) of the team-members’ 10-rep maximum bench press. Crews with a collective force of 100 </a:t>
            </a:r>
            <a:r>
              <a:rPr lang="en-US" sz="1600" dirty="0" err="1"/>
              <a:t>lbs</a:t>
            </a:r>
            <a:r>
              <a:rPr lang="en-US" sz="1600" dirty="0"/>
              <a:t> can complete the task in 10 minutes, while crews with a collective force of 500 </a:t>
            </a:r>
            <a:r>
              <a:rPr lang="en-US" sz="1600" dirty="0" err="1"/>
              <a:t>lbs</a:t>
            </a:r>
            <a:r>
              <a:rPr lang="en-US" sz="1600" dirty="0"/>
              <a:t> can complete the task in 3 minutes. Derive both </a:t>
            </a:r>
            <a:r>
              <a:rPr lang="en-US" sz="1600" b="1" dirty="0"/>
              <a:t>t(F)</a:t>
            </a:r>
            <a:r>
              <a:rPr lang="en-US" sz="1600" dirty="0"/>
              <a:t> and </a:t>
            </a:r>
            <a:r>
              <a:rPr lang="en-US" sz="1600" b="1" dirty="0"/>
              <a:t>F(t)</a:t>
            </a:r>
            <a:r>
              <a:rPr lang="en-US" sz="1600" dirty="0"/>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566" y="1347776"/>
            <a:ext cx="4310063"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597" y="4044146"/>
            <a:ext cx="4310063"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040" y="1436921"/>
            <a:ext cx="4108295" cy="533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759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952" t="16220" r="23214" b="2827"/>
          <a:stretch/>
        </p:blipFill>
        <p:spPr bwMode="auto">
          <a:xfrm rot="5400000">
            <a:off x="1118103" y="-939560"/>
            <a:ext cx="6858000" cy="873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9526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09" t="11460" r="14404" b="117"/>
          <a:stretch/>
        </p:blipFill>
        <p:spPr bwMode="auto">
          <a:xfrm>
            <a:off x="201262" y="-1"/>
            <a:ext cx="6168572" cy="6786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6239208" y="849766"/>
            <a:ext cx="2735942" cy="1143000"/>
          </a:xfrm>
          <a:prstGeom prst="rect">
            <a:avLst/>
          </a:prstGeom>
          <a:solidFill>
            <a:schemeClr val="bg1"/>
          </a:solidFill>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dirty="0" smtClean="0"/>
              <a:t>90kg diver</a:t>
            </a:r>
            <a:br>
              <a:rPr lang="en-US" dirty="0" smtClean="0"/>
            </a:br>
            <a:r>
              <a:rPr lang="en-US" dirty="0" smtClean="0"/>
              <a:t>15liter tank</a:t>
            </a:r>
          </a:p>
          <a:p>
            <a:pPr algn="r"/>
            <a:r>
              <a:rPr lang="en-US" dirty="0" smtClean="0"/>
              <a:t>Density 1032kg/m^3</a:t>
            </a:r>
          </a:p>
          <a:p>
            <a:pPr algn="r"/>
            <a:r>
              <a:rPr lang="en-US" dirty="0" smtClean="0"/>
              <a:t>Up/</a:t>
            </a:r>
            <a:r>
              <a:rPr lang="en-US" dirty="0" err="1" smtClean="0"/>
              <a:t>Dn</a:t>
            </a:r>
            <a:r>
              <a:rPr lang="en-US" dirty="0" smtClean="0"/>
              <a:t> @ 4m/min</a:t>
            </a:r>
            <a:endParaRPr lang="en-US" dirty="0"/>
          </a:p>
        </p:txBody>
      </p:sp>
    </p:spTree>
    <p:extLst>
      <p:ext uri="{BB962C8B-B14F-4D97-AF65-F5344CB8AC3E}">
        <p14:creationId xmlns:p14="http://schemas.microsoft.com/office/powerpoint/2010/main" val="156710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8A07060E48B2654BAC883A625B98BA40" ma:contentTypeVersion="6" ma:contentTypeDescription="Create a new document." ma:contentTypeScope="" ma:versionID="77636aeaa532987e6c8f07e7f8b806f0">
  <xsd:schema xmlns:xsd="http://www.w3.org/2001/XMLSchema" xmlns:xs="http://www.w3.org/2001/XMLSchema" xmlns:p="http://schemas.microsoft.com/office/2006/metadata/properties" xmlns:ns2="72c6b8df-9cc8-43e4-bbbd-f4c12caad843" xmlns:ns3="862f76d1-2bf6-494e-9662-d38334e1861e" targetNamespace="http://schemas.microsoft.com/office/2006/metadata/properties" ma:root="true" ma:fieldsID="db86a57898c47622e926f6fb0a2d53e7" ns2:_="" ns3:_="">
    <xsd:import namespace="72c6b8df-9cc8-43e4-bbbd-f4c12caad843"/>
    <xsd:import namespace="862f76d1-2bf6-494e-9662-d38334e1861e"/>
    <xsd:element name="properties">
      <xsd:complexType>
        <xsd:sequence>
          <xsd:element name="documentManagement">
            <xsd:complexType>
              <xsd:all>
                <xsd:element ref="ns2:Binding"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6b8df-9cc8-43e4-bbbd-f4c12caad843" elementFormDefault="qualified">
    <xsd:import namespace="http://schemas.microsoft.com/office/2006/documentManagement/types"/>
    <xsd:import namespace="http://schemas.microsoft.com/office/infopath/2007/PartnerControls"/>
    <xsd:element name="Binding" ma:index="8" nillable="true" ma:displayName="Binding" ma:default="0" ma:description="If this item needs to be included in the end of course binding, please check &quot;Yes&quot;" ma:internalName="Binding">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62f76d1-2bf6-494e-9662-d38334e1861e"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Binding xmlns="72c6b8df-9cc8-43e4-bbbd-f4c12caad843">false</Binding>
    <_dlc_DocId xmlns="862f76d1-2bf6-494e-9662-d38334e1861e">CHRCSPDEARNP-12-792</_dlc_DocId>
    <_dlc_DocIdUrl xmlns="862f76d1-2bf6-494e-9662-d38334e1861e">
      <Url>https://eis.usafa.edu/df/dfms/Academics/Calculus/Math152/_layouts/DocIdRedir.aspx?ID=CHRCSPDEARNP-12-792</Url>
      <Description>CHRCSPDEARNP-12-792</Description>
    </_dlc_DocIdUrl>
  </documentManagement>
</p:properties>
</file>

<file path=customXml/itemProps1.xml><?xml version="1.0" encoding="utf-8"?>
<ds:datastoreItem xmlns:ds="http://schemas.openxmlformats.org/officeDocument/2006/customXml" ds:itemID="{8249C782-7E08-4F0E-83A6-0D055578F09D}"/>
</file>

<file path=customXml/itemProps2.xml><?xml version="1.0" encoding="utf-8"?>
<ds:datastoreItem xmlns:ds="http://schemas.openxmlformats.org/officeDocument/2006/customXml" ds:itemID="{AC2FD82F-5199-44F5-BA1E-5F37D6B98A86}"/>
</file>

<file path=customXml/itemProps3.xml><?xml version="1.0" encoding="utf-8"?>
<ds:datastoreItem xmlns:ds="http://schemas.openxmlformats.org/officeDocument/2006/customXml" ds:itemID="{1BC8B5F8-E2AC-4FC6-A5FD-82A6F931B0B0}"/>
</file>

<file path=customXml/itemProps4.xml><?xml version="1.0" encoding="utf-8"?>
<ds:datastoreItem xmlns:ds="http://schemas.openxmlformats.org/officeDocument/2006/customXml" ds:itemID="{86DD5CD1-7090-4B80-801E-539A428304EF}"/>
</file>

<file path=docProps/app.xml><?xml version="1.0" encoding="utf-8"?>
<Properties xmlns="http://schemas.openxmlformats.org/officeDocument/2006/extended-properties" xmlns:vt="http://schemas.openxmlformats.org/officeDocument/2006/docPropsVTypes">
  <TotalTime>15490</TotalTime>
  <Words>853</Words>
  <Application>Microsoft Office PowerPoint</Application>
  <PresentationFormat>On-screen Show (4:3)</PresentationFormat>
  <Paragraphs>68</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After it is released from an aircraft, a GBU-12, follows a ballistic trajectory prior to the acquisition of a laser signal and initiation of guidance. Assume the bomb experiences zero acceleration in the horizontal direction and only acceleration due to gravity in the vertical direction (assume no drag and wind). For each of the scenarios described below 1) develop an equation to describe ballistic trajectory along the horizontal and vertical axes, 2) calculate the time of fall, 3) calculate the distance each GBU will travel after release, and 4) calculate the impact angles (degrees). Plot the three trajectories on a single xy-graph for comparison.   Scenario 1: An MQ-9 flying 150 KTAS at 25,000 MSL drops a GBU-12 to hit a target at 5,000 MSL Scenario 2: An A-10 flying 350 KTAS at 15,000 MSL drops a GBU-12 to hit a target at 5,000 MSL Scenario 3: An F-16 flying 550 KTAS at 20,000 MSL drops a GBU-12 to hit a target at 5,000 MSL </vt:lpstr>
      <vt:lpstr>PowerPoint Presentation</vt:lpstr>
      <vt:lpstr>PowerPoint Presentation</vt:lpstr>
      <vt:lpstr>JDAMs allow improved accuracy when released by means of a “loft” or “toss” delivery.  Assume a JDAM is released using a loft delivery angle of 10, 20 and 40 degrees above the horizon from 500 feet AGL* and 550 KTAS. For each of the three loft angles, decompose the velocity vector of the JDAM into its vertical and horizontal components to plot the three profiles on a single graph. Use the graph to determine the range and time of flight for each of the three loft delivery angles. Assume no-wind and no-drag. </vt:lpstr>
      <vt:lpstr>PowerPoint Presentation</vt:lpstr>
      <vt:lpstr>PowerPoint Presentation</vt:lpstr>
      <vt:lpstr>Upon reaching the depth of 32 m, securing the fuel rods will require moderate intensity exertion. To not exceed a respiration rate of 40bpm, the rate of force application (“dF/dt”) is directly proportional to the collective force (“= k F”) of the team-members’ 10-rep maximum bench press. Crews with a collective force of 100 lbs can complete the task in 10 minutes, while crews with a collective force of 500 lbs can complete the task in 3 minutes. Derive both t(F) and F(t). </vt:lpstr>
      <vt:lpstr>PowerPoint Presentation</vt:lpstr>
      <vt:lpstr>PowerPoint Presentation</vt:lpstr>
      <vt:lpstr>PowerPoint Presentation</vt:lpstr>
      <vt:lpstr>90kg diver 15liter tank</vt:lpstr>
      <vt:lpstr>PowerPoint Presentation</vt:lpstr>
      <vt:lpstr>PowerPoint Presentation</vt:lpstr>
      <vt:lpstr>PowerPoint Presentation</vt:lpstr>
      <vt:lpstr>PowerPoint Presentation</vt:lpstr>
      <vt:lpstr>60kg diver 13.2liter tank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Test</cp:lastModifiedBy>
  <cp:revision>58</cp:revision>
  <dcterms:created xsi:type="dcterms:W3CDTF">2015-03-03T21:41:29Z</dcterms:created>
  <dcterms:modified xsi:type="dcterms:W3CDTF">2015-04-22T15:48:25Z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5293a19e-0275-41ee-80aa-ece34e907122</vt:lpwstr>
  </property>
  <property fmtid="{D5CDD505-2E9C-101B-9397-08002B2CF9AE}" pid="3" name="ContentTypeId">
    <vt:lpwstr>0x0101008A07060E48B2654BAC883A625B98BA40</vt:lpwstr>
  </property>
</Properties>
</file>