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sldIdLst>
    <p:sldId id="305" r:id="rId6"/>
    <p:sldId id="324" r:id="rId7"/>
    <p:sldId id="325" r:id="rId8"/>
    <p:sldId id="311" r:id="rId9"/>
    <p:sldId id="327" r:id="rId10"/>
    <p:sldId id="329" r:id="rId11"/>
    <p:sldId id="315" r:id="rId12"/>
    <p:sldId id="314" r:id="rId13"/>
    <p:sldId id="320" r:id="rId14"/>
    <p:sldId id="321" r:id="rId15"/>
    <p:sldId id="332" r:id="rId16"/>
    <p:sldId id="331" r:id="rId17"/>
    <p:sldId id="3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 autoAdjust="0"/>
    <p:restoredTop sz="74747" autoAdjust="0"/>
  </p:normalViewPr>
  <p:slideViewPr>
    <p:cSldViewPr>
      <p:cViewPr varScale="1">
        <p:scale>
          <a:sx n="82" d="100"/>
          <a:sy n="82" d="100"/>
        </p:scale>
        <p:origin x="-78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P513</a:t>
                </a:r>
              </a:p>
              <a:p>
                <a:r>
                  <a:rPr lang="en-US" dirty="0" smtClean="0"/>
                  <a:t>Approximate integration technique using 3</a:t>
                </a:r>
                <a:r>
                  <a:rPr lang="en-US" baseline="0" dirty="0" smtClean="0"/>
                  <a:t> points to define a parabola.</a:t>
                </a:r>
              </a:p>
              <a:p>
                <a:endParaRPr lang="en-US" sz="1200" b="0" i="0" baseline="0" dirty="0" smtClean="0"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Which turns out to be the same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</a:rPr>
                          <m:t>𝑀𝐼𝐷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𝑇𝑅𝐴𝑃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aseline="0" dirty="0" smtClean="0"/>
                  <a:t>, where in this case 2n = 6, so n=3 divisions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example takes the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  <m:r>
                          <a:rPr lang="en-US" sz="1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200" i="1">
                            <a:latin typeface="Cambria Math"/>
                          </a:rPr>
                          <m:t>𝑀𝐼𝐷</m:t>
                        </m:r>
                        <m:d>
                          <m:d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𝑇𝑅𝐴𝑃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2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where</m:t>
                    </m:r>
                    <m:r>
                      <a:rPr lang="en-US" sz="1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/>
                      </a:rPr>
                      <m:t>n</m:t>
                    </m:r>
                    <m:r>
                      <a:rPr lang="en-US" sz="1200" b="0" i="0" smtClean="0">
                        <a:latin typeface="Cambria Math"/>
                      </a:rPr>
                      <m:t>=3, </m:t>
                    </m:r>
                  </m:oMath>
                </a14:m>
                <a:r>
                  <a:rPr lang="en-US" baseline="0" dirty="0" smtClean="0"/>
                  <a:t>and works it backwards to arrive at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	      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𝑆𝐼𝑀𝑃</m:t>
                    </m:r>
                    <m:d>
                      <m:d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 smtClean="0"/>
                  <a:t>], where n = 6</a:t>
                </a:r>
                <a:endParaRPr lang="en-US" dirty="0"/>
              </a:p>
              <a:p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Don’t stress memorizing this one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P513</a:t>
                </a:r>
              </a:p>
              <a:p>
                <a:r>
                  <a:rPr lang="en-US" dirty="0" smtClean="0"/>
                  <a:t>Approximate integration technique using 3</a:t>
                </a:r>
                <a:r>
                  <a:rPr lang="en-US" baseline="0" dirty="0" smtClean="0"/>
                  <a:t> points to define a parabola.</a:t>
                </a:r>
              </a:p>
              <a:p>
                <a:pPr/>
                <a:endParaRPr lang="en-US" sz="1200" b="0" i="0" baseline="0" dirty="0" smtClean="0"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(𝑛)=</a:t>
                </a:r>
                <a:r>
                  <a:rPr lang="en-US" baseline="0" dirty="0" smtClean="0"/>
                  <a:t> </a:t>
                </a:r>
                <a:r>
                  <a:rPr lang="en-US" sz="1600" i="0">
                    <a:latin typeface="Cambria Math"/>
                    <a:ea typeface="Cambria Math"/>
                  </a:rPr>
                  <a:t>∆𝑥</a:t>
                </a:r>
                <a:r>
                  <a:rPr lang="en-US" sz="1600" b="0" i="0" smtClean="0">
                    <a:latin typeface="Cambria Math"/>
                    <a:ea typeface="Cambria Math"/>
                  </a:rPr>
                  <a:t>/</a:t>
                </a:r>
                <a:r>
                  <a:rPr lang="en-US" sz="1600" b="0" i="0" smtClean="0">
                    <a:latin typeface="Cambria Math"/>
                  </a:rPr>
                  <a:t>3</a:t>
                </a:r>
                <a:r>
                  <a:rPr lang="en-US" dirty="0" smtClean="0"/>
                  <a:t>[</a:t>
                </a:r>
                <a:r>
                  <a:rPr lang="en-US" i="0">
                    <a:latin typeface="Cambria Math"/>
                  </a:rPr>
                  <a:t>𝑃_0</a:t>
                </a:r>
                <a:r>
                  <a:rPr lang="en-US" dirty="0" smtClean="0"/>
                  <a:t>+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 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1</a:t>
                </a:r>
                <a:r>
                  <a:rPr lang="en-US" i="0">
                    <a:latin typeface="Cambria Math"/>
                  </a:rPr>
                  <a:t>+〖2𝑃〗_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3</a:t>
                </a:r>
                <a:r>
                  <a:rPr lang="en-US" i="0">
                    <a:latin typeface="Cambria Math"/>
                  </a:rPr>
                  <a:t>+〖2𝑃〗_4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5</a:t>
                </a:r>
                <a:r>
                  <a:rPr lang="en-US" i="0">
                    <a:latin typeface="Cambria Math"/>
                  </a:rPr>
                  <a:t>+𝑃_</a:t>
                </a:r>
                <a:r>
                  <a:rPr lang="en-US" b="0" i="0" smtClean="0">
                    <a:latin typeface="Cambria Math"/>
                  </a:rPr>
                  <a:t>6</a:t>
                </a:r>
                <a:r>
                  <a:rPr lang="en-US" dirty="0" smtClean="0"/>
                  <a:t>]</a:t>
                </a:r>
                <a:endParaRPr lang="en-US" dirty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Which turns out to be the same as </a:t>
                </a: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(2𝑛)=(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 smtClean="0">
                    <a:latin typeface="Cambria Math"/>
                    <a:ea typeface="Cambria Math"/>
                  </a:rPr>
                  <a:t>∙</a:t>
                </a:r>
                <a:r>
                  <a:rPr lang="en-US" sz="1200" i="0">
                    <a:latin typeface="Cambria Math"/>
                  </a:rPr>
                  <a:t>𝑀𝐼𝐷(𝑛)+𝑇𝑅𝐴𝑃(</a:t>
                </a:r>
                <a:r>
                  <a:rPr lang="en-US" sz="1200" b="0" i="0" smtClean="0">
                    <a:latin typeface="Cambria Math"/>
                  </a:rPr>
                  <a:t>𝑛</a:t>
                </a:r>
                <a:r>
                  <a:rPr lang="en-US" sz="1200" i="0">
                    <a:latin typeface="Cambria Math"/>
                  </a:rPr>
                  <a:t>)</a:t>
                </a:r>
                <a:r>
                  <a:rPr lang="en-US" sz="1200" b="0" i="0" smtClean="0">
                    <a:latin typeface="Cambria Math"/>
                  </a:rPr>
                  <a:t>)/3</a:t>
                </a:r>
                <a:r>
                  <a:rPr lang="en-US" baseline="0" dirty="0" smtClean="0"/>
                  <a:t>, where in this case 2n = 6, so n=3 divisions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This example takes the </a:t>
                </a: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(2𝑛)=(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 smtClean="0">
                    <a:latin typeface="Cambria Math"/>
                    <a:ea typeface="Cambria Math"/>
                  </a:rPr>
                  <a:t>∙</a:t>
                </a:r>
                <a:r>
                  <a:rPr lang="en-US" sz="1200" i="0">
                    <a:latin typeface="Cambria Math"/>
                  </a:rPr>
                  <a:t>𝑀𝐼𝐷(𝑛)+𝑇𝑅𝐴𝑃(</a:t>
                </a:r>
                <a:r>
                  <a:rPr lang="en-US" sz="1200" b="0" i="0" smtClean="0">
                    <a:latin typeface="Cambria Math"/>
                  </a:rPr>
                  <a:t>𝑛</a:t>
                </a:r>
                <a:r>
                  <a:rPr lang="en-US" sz="1200" i="0">
                    <a:latin typeface="Cambria Math"/>
                  </a:rPr>
                  <a:t>)</a:t>
                </a:r>
                <a:r>
                  <a:rPr lang="en-US" sz="1200" b="0" i="0" smtClean="0">
                    <a:latin typeface="Cambria Math"/>
                  </a:rPr>
                  <a:t>)/3</a:t>
                </a:r>
                <a:r>
                  <a:rPr lang="en-US" sz="1200" b="0" i="0" smtClean="0">
                    <a:latin typeface="Cambria Math"/>
                  </a:rPr>
                  <a:t>, where n=3, </a:t>
                </a:r>
                <a:r>
                  <a:rPr lang="en-US" baseline="0" dirty="0" smtClean="0"/>
                  <a:t>and works it backwards to arrive at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	               </a:t>
                </a:r>
                <a:r>
                  <a:rPr lang="en-US" sz="1200" b="0" i="0" smtClean="0">
                    <a:latin typeface="Cambria Math"/>
                  </a:rPr>
                  <a:t>𝑆𝐼𝑀𝑃</a:t>
                </a:r>
                <a:r>
                  <a:rPr lang="en-US" sz="1200" b="0" i="0" smtClean="0">
                    <a:latin typeface="Cambria Math"/>
                  </a:rPr>
                  <a:t>(𝑛)=</a:t>
                </a:r>
                <a:r>
                  <a:rPr lang="en-US" baseline="0" dirty="0" smtClean="0"/>
                  <a:t> </a:t>
                </a:r>
                <a:r>
                  <a:rPr lang="en-US" sz="1600" i="0">
                    <a:latin typeface="Cambria Math"/>
                    <a:ea typeface="Cambria Math"/>
                  </a:rPr>
                  <a:t>∆𝑥</a:t>
                </a:r>
                <a:r>
                  <a:rPr lang="en-US" sz="1600" b="0" i="0" smtClean="0">
                    <a:latin typeface="Cambria Math"/>
                    <a:ea typeface="Cambria Math"/>
                  </a:rPr>
                  <a:t>/</a:t>
                </a:r>
                <a:r>
                  <a:rPr lang="en-US" sz="1600" b="0" i="0" smtClean="0">
                    <a:latin typeface="Cambria Math"/>
                  </a:rPr>
                  <a:t>3</a:t>
                </a:r>
                <a:r>
                  <a:rPr lang="en-US" dirty="0" smtClean="0"/>
                  <a:t>[</a:t>
                </a:r>
                <a:r>
                  <a:rPr lang="en-US" i="0">
                    <a:latin typeface="Cambria Math"/>
                  </a:rPr>
                  <a:t>𝑃_0</a:t>
                </a:r>
                <a:r>
                  <a:rPr lang="en-US" dirty="0" smtClean="0"/>
                  <a:t>+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 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1</a:t>
                </a:r>
                <a:r>
                  <a:rPr lang="en-US" i="0">
                    <a:latin typeface="Cambria Math"/>
                  </a:rPr>
                  <a:t>+〖2𝑃〗_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3</a:t>
                </a:r>
                <a:r>
                  <a:rPr lang="en-US" i="0">
                    <a:latin typeface="Cambria Math"/>
                  </a:rPr>
                  <a:t>+〖2𝑃〗_4</a:t>
                </a:r>
                <a:r>
                  <a:rPr lang="en-US" dirty="0" smtClean="0"/>
                  <a:t> + </a:t>
                </a:r>
                <a:r>
                  <a:rPr lang="en-US" i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4</a:t>
                </a:r>
                <a:r>
                  <a:rPr lang="en-US" i="0">
                    <a:latin typeface="Cambria Math"/>
                  </a:rPr>
                  <a:t>𝑃〗_</a:t>
                </a:r>
                <a:r>
                  <a:rPr lang="en-US" b="0" i="0" smtClean="0">
                    <a:latin typeface="Cambria Math"/>
                  </a:rPr>
                  <a:t>5</a:t>
                </a:r>
                <a:r>
                  <a:rPr lang="en-US" i="0">
                    <a:latin typeface="Cambria Math"/>
                  </a:rPr>
                  <a:t>+𝑃_</a:t>
                </a:r>
                <a:r>
                  <a:rPr lang="en-US" b="0" i="0" smtClean="0">
                    <a:latin typeface="Cambria Math"/>
                  </a:rPr>
                  <a:t>6</a:t>
                </a:r>
                <a:r>
                  <a:rPr lang="en-US" dirty="0" smtClean="0"/>
                  <a:t>]</a:t>
                </a:r>
                <a:r>
                  <a:rPr lang="en-US" dirty="0" smtClean="0"/>
                  <a:t>, where n = 6</a:t>
                </a:r>
                <a:endParaRPr lang="en-US" dirty="0"/>
              </a:p>
              <a:p>
                <a:pPr/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Don’t stress memorizing this one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7.7#2…f(x) is concave</a:t>
            </a:r>
            <a:r>
              <a:rPr lang="en-US" baseline="0" dirty="0" smtClean="0"/>
              <a:t> UP…R&lt;M&lt;exact&lt;trap&lt;L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4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0242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Lesson </a:t>
            </a:r>
            <a:r>
              <a:rPr lang="en-US" dirty="0">
                <a:solidFill>
                  <a:srgbClr val="003399"/>
                </a:solidFill>
                <a:latin typeface="Verdana" pitchFamily="34" charset="0"/>
              </a:rPr>
              <a:t>3</a:t>
            </a:r>
            <a:r>
              <a:rPr lang="en-US" smtClean="0">
                <a:solidFill>
                  <a:srgbClr val="003399"/>
                </a:solidFill>
                <a:latin typeface="Verdana" pitchFamily="34" charset="0"/>
              </a:rPr>
              <a:t>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Objectives:</a:t>
            </a:r>
          </a:p>
          <a:p>
            <a:r>
              <a:rPr lang="en-US" sz="2400" dirty="0" smtClean="0"/>
              <a:t>Use </a:t>
            </a:r>
            <a:r>
              <a:rPr lang="en-US" sz="2400" b="1" dirty="0"/>
              <a:t>SIMPSON'S RULE </a:t>
            </a:r>
            <a:r>
              <a:rPr lang="en-US" sz="2400" dirty="0"/>
              <a:t>to estimate definite </a:t>
            </a:r>
            <a:r>
              <a:rPr lang="en-US" sz="2400" dirty="0" smtClean="0"/>
              <a:t>integrals</a:t>
            </a:r>
            <a:endParaRPr lang="en-US" sz="2400" dirty="0"/>
          </a:p>
          <a:p>
            <a:r>
              <a:rPr lang="en-US" sz="2400" dirty="0"/>
              <a:t>Know whether RHS/LHS/Trap/MP will be an over or under estimate based on slope and </a:t>
            </a:r>
            <a:r>
              <a:rPr lang="en-US" sz="2400" dirty="0" smtClean="0"/>
              <a:t>concavity</a:t>
            </a:r>
            <a:endParaRPr lang="en-US" sz="2400" dirty="0"/>
          </a:p>
          <a:p>
            <a:r>
              <a:rPr lang="en-US" sz="2400" dirty="0"/>
              <a:t>Use the Trapezoid Rule to estimate definite </a:t>
            </a:r>
            <a:r>
              <a:rPr lang="en-US" sz="2400" dirty="0" smtClean="0"/>
              <a:t>integrals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59301"/>
              </p:ext>
            </p:extLst>
          </p:nvPr>
        </p:nvGraphicFramePr>
        <p:xfrm>
          <a:off x="1066800" y="1668780"/>
          <a:ext cx="6858000" cy="1676400"/>
        </p:xfrm>
        <a:graphic>
          <a:graphicData uri="http://schemas.openxmlformats.org/drawingml/2006/table">
            <a:tbl>
              <a:tblPr firstRow="1" bandRow="1"/>
              <a:tblGrid>
                <a:gridCol w="990600"/>
                <a:gridCol w="4495800"/>
                <a:gridCol w="13716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Lesson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Topic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/>
                        <a:t>Reading</a:t>
                      </a:r>
                      <a:endParaRPr lang="en-US" sz="2000" b="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Definite Integral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Approximate</a:t>
                      </a:r>
                      <a:r>
                        <a:rPr lang="en-US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Integration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7.7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Antiderivatives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4.9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90600" y="2514600"/>
            <a:ext cx="6934200" cy="443818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8" y="2576513"/>
            <a:ext cx="2003606" cy="19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r>
                  <a:rPr lang="en-US" sz="2400" dirty="0" smtClean="0"/>
                  <a:t>Using the figure, order the following approximations to the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 and its exact value from smallest to largest: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</m:t>
                    </m:r>
                    <m:r>
                      <a:rPr lang="en-US" sz="2000" b="0" i="1" smtClean="0">
                        <a:latin typeface="Cambria Math"/>
                      </a:rPr>
                      <m:t>𝐸𝐹𝑇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𝑅𝐼𝐺𝐻𝑇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𝑀𝐼𝐷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𝑇𝑅𝐴𝑃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𝐸𝑥𝑎𝑐𝑡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𝑣𝑎𝑙𝑢𝑒</m:t>
                    </m:r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4"/>
                <a:stretch>
                  <a:fillRect l="-963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516631"/>
            <a:ext cx="914400" cy="97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1124" y="3723948"/>
            <a:ext cx="1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  </a:t>
            </a:r>
            <a:r>
              <a:rPr lang="en-US" sz="1200" dirty="0" smtClean="0"/>
              <a:t>Concave Down</a:t>
            </a:r>
          </a:p>
          <a:p>
            <a:pPr algn="ctr"/>
            <a:r>
              <a:rPr lang="en-US" sz="1200" dirty="0" smtClean="0"/>
              <a:t>Midpoint </a:t>
            </a:r>
            <a:r>
              <a:rPr lang="en-US" sz="1200" b="1" i="1" u="sng" dirty="0" smtClean="0"/>
              <a:t>Over</a:t>
            </a:r>
            <a:r>
              <a:rPr lang="en-US" sz="1200" dirty="0" smtClean="0"/>
              <a:t>estimates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714625"/>
            <a:ext cx="647699" cy="1438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95425" y="2952751"/>
            <a:ext cx="647700" cy="12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599" y="494538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34048" y="493585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LHS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8" y="2952751"/>
            <a:ext cx="647701" cy="1211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95423" y="4128000"/>
            <a:ext cx="647701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19250" y="490180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HS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14897" y="532828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2909292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f  </a:t>
            </a:r>
            <a:r>
              <a:rPr lang="en-US" sz="1100" dirty="0" smtClean="0"/>
              <a:t>Concave Down</a:t>
            </a:r>
          </a:p>
          <a:p>
            <a:pPr algn="ctr"/>
            <a:r>
              <a:rPr lang="en-US" sz="1100" dirty="0" smtClean="0"/>
              <a:t>Trapezoid </a:t>
            </a:r>
            <a:r>
              <a:rPr lang="en-US" sz="1100" b="1" i="1" u="sng" dirty="0" smtClean="0"/>
              <a:t>Under</a:t>
            </a:r>
            <a:r>
              <a:rPr lang="en-US" sz="1100" dirty="0" smtClean="0"/>
              <a:t>estimates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590797" y="540448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TRAP</a:t>
            </a:r>
            <a:endParaRPr 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3121077" y="2707629"/>
            <a:ext cx="1073045" cy="105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750921" y="6019800"/>
            <a:ext cx="435020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14798" y="5512953"/>
            <a:ext cx="0" cy="8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09261" y="606373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</a:t>
            </a:r>
            <a:r>
              <a:rPr lang="en-US" dirty="0" err="1" smtClean="0"/>
              <a:t>Est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66133" y="6056722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</a:t>
            </a:r>
            <a:r>
              <a:rPr lang="en-US" dirty="0" err="1" smtClean="0"/>
              <a:t>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7" grpId="0" animBg="1"/>
      <p:bldP spid="18" grpId="0"/>
      <p:bldP spid="19" grpId="0"/>
      <p:bldP spid="8" grpId="0" animBg="1"/>
      <p:bldP spid="16" grpId="0" animBg="1"/>
      <p:bldP spid="20" grpId="0"/>
      <p:bldP spid="21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Simpson’s </a:t>
            </a:r>
            <a:r>
              <a:rPr lang="en-US" dirty="0"/>
              <a:t>Rule to estimate the amount of data received over the given time period.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093940" cy="10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6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Simpson’s Rule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0" y="1371600"/>
            <a:ext cx="6093940" cy="100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00" y="4419600"/>
            <a:ext cx="3221200" cy="193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0" y="2517268"/>
            <a:ext cx="85439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3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Approximate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89094" y="4622860"/>
            <a:ext cx="1591918" cy="1689652"/>
            <a:chOff x="1968" y="1728"/>
            <a:chExt cx="2171" cy="225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728"/>
              <a:ext cx="2171" cy="2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112" y="3744"/>
              <a:ext cx="19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3082" y="2819400"/>
            <a:ext cx="1418118" cy="1389344"/>
            <a:chOff x="3648" y="1680"/>
            <a:chExt cx="1913" cy="197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680"/>
              <a:ext cx="1913" cy="1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693" y="3393"/>
              <a:ext cx="19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14699" y="3326698"/>
            <a:ext cx="5213350" cy="790575"/>
            <a:chOff x="643" y="1323"/>
            <a:chExt cx="3284" cy="498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323"/>
              <a:ext cx="2544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" y="1435"/>
              <a:ext cx="26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6521" y="1312157"/>
            <a:ext cx="1488512" cy="1302543"/>
            <a:chOff x="1680" y="1632"/>
            <a:chExt cx="1969" cy="1878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632"/>
              <a:ext cx="1969" cy="1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776" y="3216"/>
              <a:ext cx="19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057400" y="1812924"/>
            <a:ext cx="5883282" cy="777876"/>
            <a:chOff x="575" y="3312"/>
            <a:chExt cx="3706" cy="49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" y="3456"/>
              <a:ext cx="27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3312"/>
              <a:ext cx="251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45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05108"/>
            <a:ext cx="6721401" cy="213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99865" y="1443592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over/under </a:t>
            </a:r>
            <a:r>
              <a:rPr lang="en-US" dirty="0" err="1" smtClean="0"/>
              <a:t>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2265" y="2954994"/>
            <a:ext cx="16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over/under </a:t>
            </a:r>
            <a:r>
              <a:rPr lang="en-US" dirty="0" err="1" smtClean="0"/>
              <a:t>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4200" y="5270696"/>
            <a:ext cx="146674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Ave </a:t>
            </a:r>
            <a:r>
              <a:rPr lang="en-US" dirty="0" err="1" smtClean="0"/>
              <a:t>Indep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" idx="1"/>
          </p:cNvCxnSpPr>
          <p:nvPr/>
        </p:nvCxnSpPr>
        <p:spPr>
          <a:xfrm flipH="1">
            <a:off x="5181600" y="5455362"/>
            <a:ext cx="1752600" cy="41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Approximate </a:t>
            </a:r>
            <a:r>
              <a:rPr lang="en-US" sz="2400" dirty="0" err="1" smtClean="0"/>
              <a:t>Cont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4224646"/>
            <a:ext cx="765175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19143"/>
            <a:ext cx="2301875" cy="19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8992" y="3288268"/>
            <a:ext cx="224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n+1 evaluations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733805" y="3657600"/>
            <a:ext cx="382527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7559075" y="3657600"/>
            <a:ext cx="60925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1919143"/>
            <a:ext cx="13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n=4 intervals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5334000" y="2103809"/>
            <a:ext cx="533400" cy="410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19200" y="3124200"/>
            <a:ext cx="128721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Ave </a:t>
            </a:r>
            <a:r>
              <a:rPr lang="en-US" dirty="0" err="1" smtClean="0"/>
              <a:t>dep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1862806" y="3493532"/>
            <a:ext cx="1718594" cy="1307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Under/Over Estimates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228867"/>
            <a:ext cx="1295400" cy="138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233912"/>
            <a:ext cx="1316619" cy="137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1000" y="565401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Down</a:t>
            </a:r>
          </a:p>
          <a:p>
            <a:pPr algn="ctr"/>
            <a:r>
              <a:rPr lang="en-US" dirty="0" smtClean="0"/>
              <a:t>Midpoint </a:t>
            </a:r>
            <a:r>
              <a:rPr lang="en-US" b="1" i="1" u="sng" dirty="0" smtClean="0"/>
              <a:t>Over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561421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Up</a:t>
            </a:r>
          </a:p>
          <a:p>
            <a:pPr algn="ctr"/>
            <a:r>
              <a:rPr lang="en-US" dirty="0" smtClean="0"/>
              <a:t>Midpoint </a:t>
            </a:r>
            <a:r>
              <a:rPr lang="en-US" b="1" i="1" u="sng" dirty="0" smtClean="0"/>
              <a:t>Under</a:t>
            </a:r>
            <a:r>
              <a:rPr lang="en-US" dirty="0" smtClean="0"/>
              <a:t>estimates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"/>
          <a:stretch/>
        </p:blipFill>
        <p:spPr bwMode="auto">
          <a:xfrm>
            <a:off x="1069110" y="2240760"/>
            <a:ext cx="1519380" cy="149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70" y="2276271"/>
            <a:ext cx="1442279" cy="14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1000" y="153425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Down</a:t>
            </a:r>
          </a:p>
          <a:p>
            <a:pPr algn="ctr"/>
            <a:r>
              <a:rPr lang="en-US" dirty="0" smtClean="0"/>
              <a:t>Trapezoid </a:t>
            </a:r>
            <a:r>
              <a:rPr lang="en-US" b="1" i="1" u="sng" dirty="0" smtClean="0"/>
              <a:t>Under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01510" y="162994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f  </a:t>
            </a:r>
            <a:r>
              <a:rPr lang="en-US" dirty="0" smtClean="0"/>
              <a:t>Concave Up</a:t>
            </a:r>
          </a:p>
          <a:p>
            <a:pPr algn="ctr"/>
            <a:r>
              <a:rPr lang="en-US" dirty="0" smtClean="0"/>
              <a:t>Trapezoid </a:t>
            </a:r>
            <a:r>
              <a:rPr lang="en-US" b="1" i="1" u="sng" dirty="0" smtClean="0"/>
              <a:t>Over</a:t>
            </a:r>
            <a:r>
              <a:rPr lang="en-US" dirty="0" smtClean="0"/>
              <a:t>estimates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3587581"/>
            <a:ext cx="279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Midpoint = Ave of </a:t>
            </a:r>
            <a:r>
              <a:rPr lang="en-US" dirty="0" err="1" smtClean="0"/>
              <a:t>indep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Trap = Ave of </a:t>
            </a:r>
            <a:r>
              <a:rPr lang="en-US" dirty="0" err="1" smtClean="0"/>
              <a:t>dep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dirty="0"/>
              <a:t>Use </a:t>
            </a:r>
            <a:r>
              <a:rPr lang="en-US" sz="2400" i="1" dirty="0"/>
              <a:t>n</a:t>
            </a:r>
            <a:r>
              <a:rPr lang="en-US" sz="2400" dirty="0"/>
              <a:t> = </a:t>
            </a:r>
            <a:r>
              <a:rPr lang="en-US" sz="2400" dirty="0" smtClean="0"/>
              <a:t>5 to </a:t>
            </a:r>
            <a:r>
              <a:rPr lang="en-US" sz="2400" dirty="0"/>
              <a:t>approximate the </a:t>
            </a:r>
            <a:r>
              <a:rPr lang="en-US" sz="2400" dirty="0" smtClean="0"/>
              <a:t>integral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dirty="0"/>
              <a:t>a) the Trapezoidal </a:t>
            </a:r>
            <a:r>
              <a:rPr lang="en-US" sz="2000" dirty="0" smtClean="0"/>
              <a:t>Rule</a:t>
            </a:r>
          </a:p>
          <a:p>
            <a:pPr lvl="1"/>
            <a:r>
              <a:rPr lang="en-US" sz="2000" dirty="0" smtClean="0"/>
              <a:t>(b</a:t>
            </a:r>
            <a:r>
              <a:rPr lang="en-US" sz="2000" dirty="0"/>
              <a:t>) the Midpoint Rule with </a:t>
            </a:r>
            <a:endParaRPr lang="en-US" sz="2400" dirty="0"/>
          </a:p>
          <a:p>
            <a:r>
              <a:rPr lang="en-US" sz="2400" dirty="0">
                <a:solidFill>
                  <a:srgbClr val="0073AE"/>
                </a:solidFill>
              </a:rPr>
              <a:t>Solution:</a:t>
            </a:r>
          </a:p>
          <a:p>
            <a:r>
              <a:rPr lang="en-US" sz="2400" dirty="0"/>
              <a:t>(a) With </a:t>
            </a:r>
            <a:r>
              <a:rPr lang="en-US" sz="2400" i="1" dirty="0"/>
              <a:t>n</a:t>
            </a:r>
            <a:r>
              <a:rPr lang="en-US" sz="2400" dirty="0"/>
              <a:t> = 5, </a:t>
            </a:r>
            <a:r>
              <a:rPr lang="en-US" sz="2400" i="1" dirty="0"/>
              <a:t>a</a:t>
            </a:r>
            <a:r>
              <a:rPr lang="en-US" sz="2400" dirty="0"/>
              <a:t> = 1 and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dirty="0" smtClean="0"/>
              <a:t>2</a:t>
            </a:r>
            <a:r>
              <a:rPr lang="en-US" sz="2400" dirty="0"/>
              <a:t> </a:t>
            </a:r>
            <a:r>
              <a:rPr lang="en-US" sz="2400" dirty="0" smtClean="0"/>
              <a:t>=&gt; </a:t>
            </a:r>
            <a:r>
              <a:rPr lang="en-US" sz="2400" dirty="0" smtClean="0">
                <a:sym typeface="Symbol" pitchFamily="18" charset="2"/>
              </a:rPr>
              <a:t>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(2 – 1)/5 = </a:t>
            </a:r>
            <a:r>
              <a:rPr lang="en-US" sz="2400" dirty="0" smtClean="0">
                <a:sym typeface="Symbol" pitchFamily="18" charset="2"/>
              </a:rPr>
              <a:t>0.2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 smtClean="0">
                <a:sym typeface="Symbol" pitchFamily="18" charset="2"/>
              </a:rPr>
              <a:t></a:t>
            </a:r>
            <a:r>
              <a:rPr lang="en-US" sz="2400" dirty="0" smtClean="0"/>
              <a:t> </a:t>
            </a:r>
            <a:r>
              <a:rPr lang="en-US" sz="2400" dirty="0"/>
              <a:t>0.695635</a:t>
            </a:r>
          </a:p>
        </p:txBody>
      </p:sp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15636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8061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4343400"/>
            <a:ext cx="4524375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22" y="4572000"/>
            <a:ext cx="2155392" cy="186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</a:t>
            </a:r>
            <a:r>
              <a:rPr lang="en-US" i="1" dirty="0"/>
              <a:t>Solution 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400" dirty="0"/>
              <a:t>(b) The midpoints of the five subintervals are 1.1, 1.3, 1.5,</a:t>
            </a:r>
            <a:br>
              <a:rPr lang="en-US" sz="2400" dirty="0"/>
            </a:br>
            <a:r>
              <a:rPr lang="en-US" sz="2400" dirty="0"/>
              <a:t>     1.7, and 1.9, so the Midpoint Rule gives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smtClean="0"/>
              <a:t>     </a:t>
            </a:r>
            <a:r>
              <a:rPr lang="en-US" sz="2400" b="1" dirty="0" smtClean="0">
                <a:sym typeface="Symbol" pitchFamily="18" charset="2"/>
              </a:rPr>
              <a:t></a:t>
            </a:r>
            <a:r>
              <a:rPr lang="en-US" sz="2400" dirty="0" smtClean="0"/>
              <a:t> </a:t>
            </a:r>
            <a:r>
              <a:rPr lang="en-US" sz="2400" dirty="0"/>
              <a:t>0.691908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8162925" y="866775"/>
            <a:ext cx="84137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/>
            <a:r>
              <a:rPr lang="en-US"/>
              <a:t>cont’d</a:t>
            </a:r>
          </a:p>
        </p:txBody>
      </p:sp>
      <p:pic>
        <p:nvPicPr>
          <p:cNvPr id="1607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24113"/>
            <a:ext cx="6161088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86112"/>
            <a:ext cx="409575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6467475" y="6430963"/>
            <a:ext cx="777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/>
              <a:t>Figure 4</a:t>
            </a:r>
          </a:p>
        </p:txBody>
      </p:sp>
      <p:pic>
        <p:nvPicPr>
          <p:cNvPr id="16077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19" y="4038600"/>
            <a:ext cx="2322513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5569"/>
            <a:ext cx="5210175" cy="8778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Simpson’s Rule</a:t>
            </a:r>
            <a:endParaRPr lang="en-US" dirty="0"/>
          </a:p>
        </p:txBody>
      </p:sp>
      <p:pic>
        <p:nvPicPr>
          <p:cNvPr id="18" name="Picture 4" descr="07p51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98" b="13528"/>
          <a:stretch/>
        </p:blipFill>
        <p:spPr bwMode="auto">
          <a:xfrm>
            <a:off x="2514600" y="2142530"/>
            <a:ext cx="4646244" cy="196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2192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Combining Left and Right estimates Gave us a better estimate using Trapezoids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/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Simpson’s rule combines Trap and Mid to give an even better estimate using parabolas </a:t>
            </a:r>
            <a:endParaRPr 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0038"/>
            <a:ext cx="80772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Using the table, estimate the total distance traveled from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to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 smtClean="0"/>
                  <a:t> using LEFT, RIGHT, TRAP, and MID.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endParaRPr lang="en-US" sz="1800" dirty="0" smtClean="0"/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Using </a:t>
                </a:r>
                <a:r>
                  <a:rPr lang="en-US" sz="2400" dirty="0" smtClean="0"/>
                  <a:t>the figure, order the following approximations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to the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/>
                  <a:t> from smallest to largest: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</m:t>
                    </m:r>
                    <m:r>
                      <a:rPr lang="en-US" sz="2000" b="0" i="1" smtClean="0">
                        <a:latin typeface="Cambria Math"/>
                      </a:rPr>
                      <m:t>𝐸𝐹𝑇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𝑅𝐼𝐺𝐻𝑇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𝑀𝐼𝐷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𝑇𝑅𝐴𝑃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400" dirty="0" smtClean="0"/>
                  <a:t> (no calculations)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9144000" cy="4830763"/>
              </a:xfrm>
              <a:blipFill rotWithShape="1">
                <a:blip r:embed="rId2"/>
                <a:stretch>
                  <a:fillRect l="-1000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3523994"/>
                  </p:ext>
                </p:extLst>
              </p:nvPr>
            </p:nvGraphicFramePr>
            <p:xfrm>
              <a:off x="2691479" y="2230120"/>
              <a:ext cx="3761042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187069"/>
                    <a:gridCol w="351155"/>
                    <a:gridCol w="351155"/>
                    <a:gridCol w="351155"/>
                    <a:gridCol w="351155"/>
                    <a:gridCol w="351155"/>
                    <a:gridCol w="351155"/>
                    <a:gridCol w="46704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Velocity,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9465810"/>
                  </p:ext>
                </p:extLst>
              </p:nvPr>
            </p:nvGraphicFramePr>
            <p:xfrm>
              <a:off x="2691479" y="2230120"/>
              <a:ext cx="3761042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187069"/>
                    <a:gridCol w="351155"/>
                    <a:gridCol w="351155"/>
                    <a:gridCol w="351155"/>
                    <a:gridCol w="351155"/>
                    <a:gridCol w="351155"/>
                    <a:gridCol w="351155"/>
                    <a:gridCol w="4670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5" t="-8197" r="-218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5" t="-108197" r="-218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67124"/>
            <a:ext cx="2003606" cy="19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4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/>
              </p:cNvSpPr>
              <p:nvPr/>
            </p:nvSpPr>
            <p:spPr bwMode="auto">
              <a:xfrm>
                <a:off x="171450" y="1266825"/>
                <a:ext cx="8229600" cy="4830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Using the table, calculate the best estimate for the total distance traveled from time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𝑡</m:t>
                    </m:r>
                    <m:r>
                      <a:rPr lang="en-US" sz="240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to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=6</m:t>
                    </m:r>
                  </m:oMath>
                </a14:m>
                <a:r>
                  <a:rPr lang="en-US" sz="2400" dirty="0" smtClean="0"/>
                  <a:t> using LEFT, RIGHT, TRAP, and MID.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266825"/>
                <a:ext cx="8229600" cy="4830763"/>
              </a:xfrm>
              <a:prstGeom prst="rect">
                <a:avLst/>
              </a:prstGeom>
              <a:blipFill rotWithShape="1">
                <a:blip r:embed="rId2"/>
                <a:stretch>
                  <a:fillRect l="-963" t="-10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817318"/>
                  </p:ext>
                </p:extLst>
              </p:nvPr>
            </p:nvGraphicFramePr>
            <p:xfrm>
              <a:off x="2691478" y="2544445"/>
              <a:ext cx="5404771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705867"/>
                    <a:gridCol w="504624"/>
                    <a:gridCol w="504624"/>
                    <a:gridCol w="504624"/>
                    <a:gridCol w="504624"/>
                    <a:gridCol w="504624"/>
                    <a:gridCol w="504624"/>
                    <a:gridCol w="67116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dirty="0" smtClean="0"/>
                            <a:t> (sec)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Velocity,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 smtClean="0"/>
                            <a:t> (m/s)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348011"/>
                  </p:ext>
                </p:extLst>
              </p:nvPr>
            </p:nvGraphicFramePr>
            <p:xfrm>
              <a:off x="2691478" y="2544445"/>
              <a:ext cx="5404771" cy="74168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1705867"/>
                    <a:gridCol w="504624"/>
                    <a:gridCol w="504624"/>
                    <a:gridCol w="504624"/>
                    <a:gridCol w="504624"/>
                    <a:gridCol w="504624"/>
                    <a:gridCol w="504624"/>
                    <a:gridCol w="67116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7" t="-8197" r="-21678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7" t="-108197" r="-2167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49"/>
          <a:stretch/>
        </p:blipFill>
        <p:spPr bwMode="auto">
          <a:xfrm>
            <a:off x="4152899" y="3497262"/>
            <a:ext cx="2945485" cy="241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33"/>
          <a:stretch/>
        </p:blipFill>
        <p:spPr bwMode="auto">
          <a:xfrm>
            <a:off x="381000" y="2523958"/>
            <a:ext cx="2163762" cy="1787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450" y="5009279"/>
            <a:ext cx="383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T-6 = ½(3+8+10+8+14+16+11) = 35</a:t>
            </a:r>
          </a:p>
          <a:p>
            <a:endParaRPr lang="en-US" dirty="0" smtClean="0"/>
          </a:p>
          <a:p>
            <a:r>
              <a:rPr lang="en-US" dirty="0" smtClean="0"/>
              <a:t>M-6 </a:t>
            </a:r>
            <a:r>
              <a:rPr lang="en-US" dirty="0"/>
              <a:t>= </a:t>
            </a:r>
            <a:r>
              <a:rPr lang="en-US" dirty="0" smtClean="0"/>
              <a:t>1(3.5+4.5+4.5+5.5+7.5+9.5) </a:t>
            </a:r>
            <a:r>
              <a:rPr lang="en-US" dirty="0"/>
              <a:t>= </a:t>
            </a:r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WNAA5TKYMJS6-322-9</_dlc_DocId>
    <_dlc_DocIdUrl xmlns="e1f6cb1f-7c95-4a72-8369-b6b5464bd620">
      <Url>https://eis.usafa.edu/academics/math/DFMS_Course_Sites/Fall_2014_Courses/Math_152/_layouts/DocIdRedir.aspx?ID=WNAA5TKYMJS6-322-9</Url>
      <Description>WNAA5TKYMJS6-322-9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D9A29BF-7D71-46AB-A290-5F507A2FC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3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0AD4FE6-CDF1-4676-8A5F-F513F7ACC74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615</Words>
  <Application>Microsoft Office PowerPoint</Application>
  <PresentationFormat>On-screen Show (4:3)</PresentationFormat>
  <Paragraphs>141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Math 152 – Lesson 3 </vt:lpstr>
      <vt:lpstr>Ways to Approximate</vt:lpstr>
      <vt:lpstr>Ways to Approximate Cont</vt:lpstr>
      <vt:lpstr>Under/Over Estimates</vt:lpstr>
      <vt:lpstr>Example 1 </vt:lpstr>
      <vt:lpstr>Example 1 – Solution  </vt:lpstr>
      <vt:lpstr>Simpson’s Rule</vt:lpstr>
      <vt:lpstr>Board Work</vt:lpstr>
      <vt:lpstr>Solution 1</vt:lpstr>
      <vt:lpstr>Solution 2</vt:lpstr>
      <vt:lpstr>Simpson’s Rule</vt:lpstr>
      <vt:lpstr>Simpson’s Rule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6.1/6.2 Constructing Antiderivatives Numerically and Graphically</dc:title>
  <dc:subject>Spring 2013 - M142 - Section 6.1/6.2</dc:subject>
  <dc:creator>Thomas.Fulton@usafa.edu</dc:creator>
  <cp:lastModifiedBy>Walchko Kevin J MAJ USAF USAFA CW/CWT</cp:lastModifiedBy>
  <cp:revision>195</cp:revision>
  <cp:lastPrinted>2014-08-21T18:23:25Z</cp:lastPrinted>
  <dcterms:created xsi:type="dcterms:W3CDTF">2012-07-23T15:58:59Z</dcterms:created>
  <dcterms:modified xsi:type="dcterms:W3CDTF">2015-01-12T21:51:51Z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72d85495-71b8-4da5-8788-b5c678432054</vt:lpwstr>
  </property>
</Properties>
</file>