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sldIdLst>
    <p:sldId id="325" r:id="rId6"/>
    <p:sldId id="317" r:id="rId7"/>
    <p:sldId id="326" r:id="rId8"/>
    <p:sldId id="301" r:id="rId9"/>
    <p:sldId id="319" r:id="rId10"/>
    <p:sldId id="300" r:id="rId11"/>
    <p:sldId id="263" r:id="rId12"/>
    <p:sldId id="307" r:id="rId13"/>
    <p:sldId id="308" r:id="rId14"/>
    <p:sldId id="309" r:id="rId15"/>
    <p:sldId id="324" r:id="rId16"/>
    <p:sldId id="320" r:id="rId1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5" autoAdjust="0"/>
    <p:restoredTop sz="88636" autoAdjust="0"/>
  </p:normalViewPr>
  <p:slideViewPr>
    <p:cSldViewPr snapToGrid="0">
      <p:cViewPr>
        <p:scale>
          <a:sx n="84" d="100"/>
          <a:sy n="84" d="100"/>
        </p:scale>
        <p:origin x="-27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b="1" dirty="0"/>
                  <a:t>0</a:t>
                </a:r>
                <a:endParaRPr lang="en-US" dirty="0"/>
              </a:p>
              <a:p>
                <a:pPr rtl="0" eaLnBrk="1" fontAlgn="ctr" latinLnBrk="0" hangingPunct="1"/>
                <a:r>
                  <a:rPr lang="en-US" b="1" dirty="0"/>
                  <a:t>2</a:t>
                </a:r>
                <a:endParaRPr lang="en-US" dirty="0"/>
              </a:p>
              <a:p>
                <a:pPr rtl="0" eaLnBrk="1" fontAlgn="ctr" latinLnBrk="0" hangingPunct="1"/>
                <a:r>
                  <a:rPr lang="en-US" b="1" dirty="0"/>
                  <a:t>NA</a:t>
                </a:r>
                <a:endParaRPr lang="en-US" dirty="0"/>
              </a:p>
              <a:p>
                <a:pPr rtl="0" eaLnBrk="1" fontAlgn="ctr" latinLnBrk="0" hangingPunct="1"/>
                <a:r>
                  <a:rPr lang="en-US" dirty="0"/>
                  <a:t>1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3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</a:t>
                </a:r>
              </a:p>
              <a:p>
                <a:pPr rtl="0" eaLnBrk="1" fontAlgn="ctr" latinLnBrk="0" hangingPunct="1"/>
                <a:r>
                  <a:rPr lang="en-US" dirty="0"/>
                  <a:t>Max</a:t>
                </a:r>
              </a:p>
              <a:p>
                <a:pPr rtl="0" eaLnBrk="1" fontAlgn="ctr" latinLnBrk="0" hangingPunct="1"/>
                <a:r>
                  <a:rPr lang="en-US" dirty="0"/>
                  <a:t>2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</a:t>
                </a:r>
              </a:p>
              <a:p>
                <a:pPr rtl="0" eaLnBrk="1" fontAlgn="ctr" latinLnBrk="0" hangingPunct="1"/>
                <a:r>
                  <a:rPr lang="en-US" dirty="0"/>
                  <a:t>IP (DU)</a:t>
                </a:r>
              </a:p>
              <a:p>
                <a:pPr rtl="0" eaLnBrk="1" fontAlgn="ctr" latinLnBrk="0" hangingPunct="1"/>
                <a:r>
                  <a:rPr lang="en-US" dirty="0"/>
                  <a:t>3</a:t>
                </a:r>
              </a:p>
              <a:p>
                <a:pPr rtl="0" eaLnBrk="1" fontAlgn="ctr" latinLnBrk="0" hangingPunct="1"/>
                <a:r>
                  <a:rPr lang="en-US" dirty="0"/>
                  <a:t>2</a:t>
                </a:r>
              </a:p>
              <a:p>
                <a:pPr rtl="0" eaLnBrk="1" fontAlgn="ctr" latinLnBrk="0" hangingPunct="1"/>
                <a:r>
                  <a:rPr lang="en-US" dirty="0"/>
                  <a:t>Min</a:t>
                </a:r>
              </a:p>
              <a:p>
                <a:pPr rtl="0" eaLnBrk="1" fontAlgn="ctr" latinLnBrk="0" hangingPunct="1"/>
                <a:r>
                  <a:rPr lang="en-US" dirty="0"/>
                  <a:t>4</a:t>
                </a:r>
              </a:p>
              <a:p>
                <a:pPr rtl="0" eaLnBrk="1" fontAlgn="ctr" latinLnBrk="0" hangingPunct="1"/>
                <a:r>
                  <a:rPr lang="en-US" dirty="0"/>
                  <a:t>3</a:t>
                </a:r>
              </a:p>
              <a:p>
                <a:pPr rtl="0" eaLnBrk="1" fontAlgn="ctr" latinLnBrk="0" hangingPunct="1"/>
                <a:r>
                  <a:rPr lang="en-US" dirty="0"/>
                  <a:t>IP(UD)</a:t>
                </a:r>
              </a:p>
              <a:p>
                <a:pPr rtl="0" eaLnBrk="1" fontAlgn="ctr" latinLnBrk="0" hangingPunct="1"/>
                <a:r>
                  <a:rPr lang="en-US" dirty="0"/>
                  <a:t>5</a:t>
                </a:r>
              </a:p>
              <a:p>
                <a:pPr rtl="0" eaLnBrk="1" fontAlgn="ctr" latinLnBrk="0" hangingPunct="1"/>
                <a:r>
                  <a:rPr lang="en-US" dirty="0"/>
                  <a:t>4</a:t>
                </a:r>
              </a:p>
              <a:p>
                <a:pPr rtl="0" eaLnBrk="1" fontAlgn="ctr" latinLnBrk="0" hangingPunct="1"/>
                <a:r>
                  <a:rPr lang="en-US" dirty="0"/>
                  <a:t>Max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sz="1200" b="1" i="0" u="none" strike="noStrike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3□(64&amp;1/3)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2□(64&amp;2/3)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 (DU)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IP(UD)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L’Hopital’s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4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problem 65: Stone dropped from CN Tower at 450m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Notice, the slope</a:t>
            </a:r>
            <a:r>
              <a:rPr lang="en-US" baseline="0" dirty="0" smtClean="0"/>
              <a:t> (p’(t)) of p(t) is -1, then 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</a:t>
            </a:r>
            <a:r>
              <a:rPr lang="en-US" baseline="0" dirty="0" smtClean="0"/>
              <a:t> 13	b) -2	c)11	d)15</a:t>
            </a:r>
            <a:endParaRPr lang="en-US" dirty="0" smtClean="0"/>
          </a:p>
          <a:p>
            <a:r>
              <a:rPr lang="en-US" dirty="0" smtClean="0"/>
              <a:t>When we take the limit of such Riemann sums, we get the situation illustrated.</a:t>
            </a:r>
          </a:p>
          <a:p>
            <a:endParaRPr lang="en-US" dirty="0" smtClean="0"/>
          </a:p>
          <a:p>
            <a:r>
              <a:rPr lang="en-US" dirty="0" smtClean="0"/>
              <a:t>A definite integral can be interpreted as a </a:t>
            </a:r>
            <a:r>
              <a:rPr lang="en-US" b="1" dirty="0" smtClean="0"/>
              <a:t>net area</a:t>
            </a:r>
            <a:r>
              <a:rPr lang="en-US" dirty="0" smtClean="0"/>
              <a:t>, that is, a difference of areas where </a:t>
            </a:r>
            <a:r>
              <a:rPr lang="en-US" i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is the area of the region above the </a:t>
            </a:r>
            <a:r>
              <a:rPr lang="en-US" i="1" dirty="0" smtClean="0"/>
              <a:t>x</a:t>
            </a:r>
            <a:r>
              <a:rPr lang="en-US" dirty="0" smtClean="0"/>
              <a:t>-axis and below the graph of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is the area of the region below the </a:t>
            </a:r>
            <a:r>
              <a:rPr lang="en-US" i="1" dirty="0" smtClean="0"/>
              <a:t>x</a:t>
            </a:r>
            <a:r>
              <a:rPr lang="en-US" dirty="0" smtClean="0"/>
              <a:t>-axis and above the graph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01.png"/><Relationship Id="rId5" Type="http://schemas.openxmlformats.org/officeDocument/2006/relationships/image" Target="../media/image410.png"/><Relationship Id="rId10" Type="http://schemas.openxmlformats.org/officeDocument/2006/relationships/image" Target="../media/image91.png"/><Relationship Id="rId4" Type="http://schemas.openxmlformats.org/officeDocument/2006/relationships/image" Target="../media/image310.png"/><Relationship Id="rId9" Type="http://schemas.openxmlformats.org/officeDocument/2006/relationships/image" Target="../media/image82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91.png"/><Relationship Id="rId7" Type="http://schemas.openxmlformats.org/officeDocument/2006/relationships/image" Target="../media/image15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80.png"/><Relationship Id="rId5" Type="http://schemas.openxmlformats.org/officeDocument/2006/relationships/image" Target="../media/image13.png"/><Relationship Id="rId10" Type="http://schemas.openxmlformats.org/officeDocument/2006/relationships/image" Target="../media/image8.wmf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gif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learn last time?</a:t>
            </a:r>
          </a:p>
          <a:p>
            <a:endParaRPr lang="en-US" dirty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will be provided for quizzes?</a:t>
            </a:r>
          </a:p>
          <a:p>
            <a:pPr lvl="1"/>
            <a:r>
              <a:rPr lang="en-US" dirty="0" smtClean="0"/>
              <a:t>How do you do Midpoint?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524000"/>
            <a:ext cx="2447925" cy="179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1"/>
                <a:ext cx="5715000" cy="19050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graph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is given.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(a) What are the critical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690563" indent="-350838">
                  <a:buNone/>
                </a:pPr>
                <a:r>
                  <a:rPr lang="en-US" sz="2000" dirty="0"/>
                  <a:t>(b) Which critical points are local maxima, </a:t>
                </a:r>
                <a:r>
                  <a:rPr lang="en-US" sz="2000" dirty="0" smtClean="0"/>
                  <a:t>which 	are local minima</a:t>
                </a:r>
                <a:r>
                  <a:rPr lang="en-US" sz="2000" dirty="0"/>
                  <a:t>, and which are neither?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(c) Sketch a possible graph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1"/>
                <a:ext cx="5715000" cy="1905000"/>
              </a:xfrm>
              <a:blipFill rotWithShape="1">
                <a:blip r:embed="rId3"/>
                <a:stretch>
                  <a:fillRect l="-853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008" b="40702"/>
          <a:stretch/>
        </p:blipFill>
        <p:spPr bwMode="auto">
          <a:xfrm>
            <a:off x="6269001" y="3948338"/>
            <a:ext cx="2300841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008" b="40702"/>
          <a:stretch/>
        </p:blipFill>
        <p:spPr bwMode="auto">
          <a:xfrm>
            <a:off x="6272545" y="5091338"/>
            <a:ext cx="2300841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5847" y="3810000"/>
                <a:ext cx="7649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847" y="3810000"/>
                <a:ext cx="76495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33066" y="2213432"/>
                <a:ext cx="830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r>
                        <a:rPr lang="en-US" sz="2000" b="1" i="1" smtClean="0">
                          <a:latin typeface="Cambria Math"/>
                        </a:rPr>
                        <m:t>′(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066" y="2213432"/>
                <a:ext cx="830677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5809" y="5010090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r>
                        <a:rPr lang="en-US" sz="2000" b="1" i="1" smtClean="0">
                          <a:latin typeface="Cambria Math"/>
                        </a:rPr>
                        <m:t>"(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09" y="5010090"/>
                <a:ext cx="865943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6553200" y="3551117"/>
            <a:ext cx="6096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78500" y="3551117"/>
            <a:ext cx="388089" cy="2996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91200" y="4648200"/>
                <a:ext cx="1146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+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648200"/>
                <a:ext cx="114646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29400" y="4658380"/>
                <a:ext cx="1067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−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8380"/>
                <a:ext cx="106792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7228920" y="3553710"/>
            <a:ext cx="619680" cy="2996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60242" y="3581454"/>
            <a:ext cx="6096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91400" y="4658380"/>
                <a:ext cx="1303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+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658380"/>
                <a:ext cx="130356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7-Point Star 23"/>
          <p:cNvSpPr/>
          <p:nvPr/>
        </p:nvSpPr>
        <p:spPr>
          <a:xfrm>
            <a:off x="6400800" y="2351932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>
            <a:off x="6172200" y="1308917"/>
            <a:ext cx="762000" cy="1192166"/>
          </a:xfrm>
          <a:prstGeom prst="arc">
            <a:avLst>
              <a:gd name="adj1" fmla="val 13489403"/>
              <a:gd name="adj2" fmla="val 193733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7-Point Star 25"/>
          <p:cNvSpPr/>
          <p:nvPr/>
        </p:nvSpPr>
        <p:spPr>
          <a:xfrm>
            <a:off x="7037789" y="190500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7-Point Star 26"/>
          <p:cNvSpPr/>
          <p:nvPr/>
        </p:nvSpPr>
        <p:spPr>
          <a:xfrm>
            <a:off x="7727057" y="2344237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781800" y="2009764"/>
            <a:ext cx="762000" cy="1192166"/>
          </a:xfrm>
          <a:prstGeom prst="arc">
            <a:avLst>
              <a:gd name="adj1" fmla="val 13917116"/>
              <a:gd name="adj2" fmla="val 1862223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7419421" y="1308917"/>
            <a:ext cx="765544" cy="1192166"/>
          </a:xfrm>
          <a:prstGeom prst="arc">
            <a:avLst>
              <a:gd name="adj1" fmla="val 12467752"/>
              <a:gd name="adj2" fmla="val 189507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Definite Integral - Riemann Sums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If </a:t>
                </a:r>
                <a:r>
                  <a:rPr lang="en-US" sz="2000" i="1" dirty="0"/>
                  <a:t>f</a:t>
                </a:r>
                <a:r>
                  <a:rPr lang="en-US" sz="2000" dirty="0"/>
                  <a:t> takes on both positive and negative values, as in </a:t>
                </a:r>
                <a:r>
                  <a:rPr lang="en-US" sz="2000" dirty="0" smtClean="0"/>
                  <a:t>the Figure, </a:t>
                </a:r>
                <a:r>
                  <a:rPr lang="en-US" sz="2000" dirty="0"/>
                  <a:t>then the Riemann sum is the sum of the areas of the rectangles that lie above the </a:t>
                </a:r>
                <a:r>
                  <a:rPr lang="en-US" sz="2000" i="1" dirty="0"/>
                  <a:t>x</a:t>
                </a:r>
                <a:r>
                  <a:rPr lang="en-US" sz="2000" dirty="0"/>
                  <a:t>-axis and the </a:t>
                </a:r>
                <a:r>
                  <a:rPr lang="en-US" sz="2000" i="1" dirty="0"/>
                  <a:t>negatives </a:t>
                </a:r>
                <a:r>
                  <a:rPr lang="en-US" sz="2000" dirty="0"/>
                  <a:t>of the areas of the rectangles that lie below the 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x</a:t>
                </a:r>
                <a:r>
                  <a:rPr lang="en-US" sz="2000" dirty="0" smtClean="0"/>
                  <a:t>-axis </a:t>
                </a:r>
                <a:r>
                  <a:rPr lang="en-US" sz="2000" dirty="0"/>
                  <a:t>(the areas of the blue rectangles </a:t>
                </a:r>
                <a:r>
                  <a:rPr lang="en-US" sz="2000" i="1" dirty="0"/>
                  <a:t>minus </a:t>
                </a:r>
                <a:r>
                  <a:rPr lang="en-US" sz="2000" dirty="0"/>
                  <a:t>the areas of the gold rectangles</a:t>
                </a:r>
                <a:r>
                  <a:rPr lang="en-US" sz="2000" dirty="0" smtClean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definite integral can be interpreted as </a:t>
                </a:r>
                <a:r>
                  <a:rPr lang="en-US" sz="2000" dirty="0" smtClean="0"/>
                  <a:t>a			        </a:t>
                </a:r>
                <a:r>
                  <a:rPr lang="en-US" sz="2000" b="1" dirty="0"/>
                  <a:t>net area</a:t>
                </a:r>
                <a:r>
                  <a:rPr lang="en-US" sz="2000" dirty="0"/>
                  <a:t>, that is, a difference of </a:t>
                </a:r>
                <a:r>
                  <a:rPr lang="en-US" sz="2000" dirty="0" smtClean="0"/>
                  <a:t>areas.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Example:  Use the figure to find the values of:</a:t>
                </a:r>
              </a:p>
              <a:p>
                <a:pPr marL="339725" indent="0">
                  <a:buNone/>
                </a:pPr>
                <a:r>
                  <a:rPr lang="en-US" sz="2000" dirty="0" smtClean="0"/>
                  <a:t>(a)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000" dirty="0" smtClean="0"/>
                  <a:t>     (b)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339725" indent="0">
                  <a:buNone/>
                </a:pPr>
                <a:r>
                  <a:rPr lang="en-US" sz="2000" dirty="0" smtClean="0"/>
                  <a:t>(c)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000" dirty="0" smtClean="0"/>
                  <a:t>     (d)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31" b="-8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2514601"/>
            <a:ext cx="3472195" cy="167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21154"/>
            <a:ext cx="3136900" cy="210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4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41700"/>
            <a:ext cx="8325556" cy="294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r>
              <a:rPr lang="en-US" dirty="0"/>
              <a:t>Calculate </a:t>
            </a:r>
            <a:r>
              <a:rPr lang="en-US" dirty="0" err="1"/>
              <a:t>antiderivatives</a:t>
            </a:r>
            <a:r>
              <a:rPr lang="en-US" dirty="0"/>
              <a:t> of a function as a family of functions</a:t>
            </a:r>
          </a:p>
          <a:p>
            <a:r>
              <a:rPr lang="en-US" dirty="0"/>
              <a:t>Calculate </a:t>
            </a:r>
            <a:r>
              <a:rPr lang="en-US" dirty="0" err="1"/>
              <a:t>antiderivatives</a:t>
            </a:r>
            <a:r>
              <a:rPr lang="en-US" dirty="0"/>
              <a:t> of functions given in first column of table on </a:t>
            </a:r>
            <a:r>
              <a:rPr lang="en-US" dirty="0" smtClean="0"/>
              <a:t>p 345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antiderivatives</a:t>
            </a:r>
            <a:r>
              <a:rPr lang="en-US" dirty="0"/>
              <a:t> &amp; initial conditions to calculate: 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/>
              <a:t>) velocity from acceleration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) position from velocity</a:t>
            </a:r>
          </a:p>
          <a:p>
            <a:r>
              <a:rPr lang="en-US" dirty="0"/>
              <a:t>Given F'(x), graph the </a:t>
            </a:r>
            <a:r>
              <a:rPr lang="en-US" dirty="0" err="1"/>
              <a:t>antiderivative</a:t>
            </a:r>
            <a:r>
              <a:rPr lang="en-US" dirty="0"/>
              <a:t>, F(x)</a:t>
            </a:r>
          </a:p>
          <a:p>
            <a:r>
              <a:rPr lang="en-US" dirty="0"/>
              <a:t>Given F'(x), identify the points of interest of F(x)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6360"/>
              </p:ext>
            </p:extLst>
          </p:nvPr>
        </p:nvGraphicFramePr>
        <p:xfrm>
          <a:off x="1312344" y="1676400"/>
          <a:ext cx="6324600" cy="165354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821289"/>
                <a:gridCol w="1360311"/>
              </a:tblGrid>
              <a:tr h="3409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Approximate Integration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7.7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Antiderivatives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4.9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Fundamental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Theorem of Calculus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289767" y="2477916"/>
            <a:ext cx="6341533" cy="4572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18965" y="6524625"/>
            <a:ext cx="1143000" cy="304800"/>
          </a:xfrm>
        </p:spPr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7" y="1347972"/>
            <a:ext cx="4244624" cy="318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b="15477"/>
          <a:stretch/>
        </p:blipFill>
        <p:spPr bwMode="auto">
          <a:xfrm>
            <a:off x="609599" y="4538133"/>
            <a:ext cx="2935111" cy="179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91" y="1347972"/>
            <a:ext cx="3795535" cy="262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robohub.org/wp-content/uploads/2013/12/chimpterra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91" y="3976093"/>
            <a:ext cx="3795535" cy="23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04" y="4538132"/>
            <a:ext cx="2383754" cy="179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7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</a:t>
            </a:r>
            <a:r>
              <a:rPr lang="en-US" dirty="0" err="1" smtClean="0"/>
              <a:t>Antiderivatives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/>
          <a:srcRect t="6913"/>
          <a:stretch/>
        </p:blipFill>
        <p:spPr bwMode="auto">
          <a:xfrm>
            <a:off x="304800" y="1307804"/>
            <a:ext cx="5486400" cy="324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3019" y="40328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16619" y="41852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45419" y="3877498"/>
            <a:ext cx="786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2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887819" y="3409950"/>
            <a:ext cx="168663" cy="622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6619" y="3877498"/>
            <a:ext cx="500045" cy="311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45419" y="3409950"/>
            <a:ext cx="479823" cy="497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401180"/>
                  </p:ext>
                </p:extLst>
              </p:nvPr>
            </p:nvGraphicFramePr>
            <p:xfrm>
              <a:off x="6056489" y="1307804"/>
              <a:ext cx="2489199" cy="234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33"/>
                    <a:gridCol w="829733"/>
                    <a:gridCol w="829733"/>
                  </a:tblGrid>
                  <a:tr h="432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400" b="1" i="1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𝒆𝒕𝒄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3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401180"/>
                  </p:ext>
                </p:extLst>
              </p:nvPr>
            </p:nvGraphicFramePr>
            <p:xfrm>
              <a:off x="6056489" y="1307804"/>
              <a:ext cx="2489199" cy="234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33"/>
                    <a:gridCol w="829733"/>
                    <a:gridCol w="829733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735" t="-1176" r="-200000" b="-3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735" t="-1176" r="-100000" b="-3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735" t="-1176" b="-364706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3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566" y="1919629"/>
                <a:ext cx="1056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66" y="1919629"/>
                <a:ext cx="105637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 rotWithShape="1">
          <a:blip r:embed="rId3" cstate="print"/>
          <a:srcRect l="3876" t="6913" r="5038" b="67264"/>
          <a:stretch/>
        </p:blipFill>
        <p:spPr bwMode="auto">
          <a:xfrm>
            <a:off x="519111" y="4475331"/>
            <a:ext cx="4997302" cy="9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84229" y="4776135"/>
                <a:ext cx="973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9" y="4776135"/>
                <a:ext cx="97334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/>
          <p:nvPr/>
        </p:nvPicPr>
        <p:blipFill rotWithShape="1">
          <a:blip r:embed="rId3" cstate="print"/>
          <a:srcRect l="3876" t="6913" r="5038" b="67264"/>
          <a:stretch/>
        </p:blipFill>
        <p:spPr bwMode="auto">
          <a:xfrm>
            <a:off x="517614" y="5500576"/>
            <a:ext cx="4997302" cy="9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76200" y="5801380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"(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801380"/>
                <a:ext cx="111440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838200" y="4663833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4580506"/>
            <a:ext cx="732032" cy="186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21883" y="4800600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85330" y="4629986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43148" y="5499284"/>
                <a:ext cx="2324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     +      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48" y="5499284"/>
                <a:ext cx="232467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1000" y="5506373"/>
                <a:ext cx="2324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      −     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06373"/>
                <a:ext cx="23246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01966" y="5506373"/>
                <a:ext cx="1382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−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66" y="5506373"/>
                <a:ext cx="138211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7-Point Star 31"/>
          <p:cNvSpPr/>
          <p:nvPr/>
        </p:nvSpPr>
        <p:spPr>
          <a:xfrm>
            <a:off x="408389" y="255779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7-Point Star 32"/>
          <p:cNvSpPr/>
          <p:nvPr/>
        </p:nvSpPr>
        <p:spPr>
          <a:xfrm>
            <a:off x="1371600" y="193203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7-Point Star 33"/>
          <p:cNvSpPr/>
          <p:nvPr/>
        </p:nvSpPr>
        <p:spPr>
          <a:xfrm>
            <a:off x="3352800" y="2529559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5325921" y="167042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514063" y="2084434"/>
            <a:ext cx="2202556" cy="1192166"/>
          </a:xfrm>
          <a:prstGeom prst="arc">
            <a:avLst>
              <a:gd name="adj1" fmla="val 10987056"/>
              <a:gd name="adj2" fmla="val 203559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2399101" y="1450930"/>
            <a:ext cx="2146317" cy="1192166"/>
          </a:xfrm>
          <a:prstGeom prst="arc">
            <a:avLst>
              <a:gd name="adj1" fmla="val 11584558"/>
              <a:gd name="adj2" fmla="val 206852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4474665" y="1801228"/>
            <a:ext cx="1926135" cy="972011"/>
          </a:xfrm>
          <a:prstGeom prst="arc">
            <a:avLst>
              <a:gd name="adj1" fmla="val 10820449"/>
              <a:gd name="adj2" fmla="val 1661094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20768" y="4766753"/>
            <a:ext cx="732032" cy="186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377917"/>
                  </p:ext>
                </p:extLst>
              </p:nvPr>
            </p:nvGraphicFramePr>
            <p:xfrm>
              <a:off x="6039555" y="1307804"/>
              <a:ext cx="2489199" cy="234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33"/>
                    <a:gridCol w="829733"/>
                    <a:gridCol w="829733"/>
                  </a:tblGrid>
                  <a:tr h="432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400" b="1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𝒆𝒕𝒄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N/A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 1/3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CP Max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2/3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IP (D-U)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3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CP Min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IP (U-D)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Abs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Max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377917"/>
                  </p:ext>
                </p:extLst>
              </p:nvPr>
            </p:nvGraphicFramePr>
            <p:xfrm>
              <a:off x="6039555" y="1307804"/>
              <a:ext cx="2489199" cy="234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33"/>
                    <a:gridCol w="829733"/>
                    <a:gridCol w="829733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l="-735" t="-1176" r="-200735" b="-3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l="-100735" t="-1176" r="-100735" b="-3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l="-200735" t="-1176" r="-735" b="-364706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N/A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 1/3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CP Max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2/3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IP (D-U)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3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CP Min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IP (U-D)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Abs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Max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3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15" grpId="0"/>
      <p:bldP spid="18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4270"/>
              </p:ext>
            </p:extLst>
          </p:nvPr>
        </p:nvGraphicFramePr>
        <p:xfrm>
          <a:off x="407972" y="1310640"/>
          <a:ext cx="8355028" cy="493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77514"/>
                <a:gridCol w="4177514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 Multiple</a:t>
                      </a: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Sum/Diff</a:t>
                      </a: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Exponential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L’Hospital’s</a:t>
                      </a:r>
                      <a:r>
                        <a:rPr lang="en-US" dirty="0" smtClean="0"/>
                        <a:t> Rule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Quotient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Trigonometric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Chain Rule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1929651"/>
                <a:ext cx="850041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29651"/>
                <a:ext cx="850041" cy="413703"/>
              </a:xfrm>
              <a:prstGeom prst="rect">
                <a:avLst/>
              </a:prstGeom>
              <a:blipFill rotWithShape="1"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1948497"/>
                <a:ext cx="1583447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[</m:t>
                      </m:r>
                      <m:r>
                        <a:rPr lang="en-US" sz="1100" b="0" i="1" smtClean="0">
                          <a:latin typeface="Cambria Math"/>
                        </a:rPr>
                        <m:t>𝑐𝑓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]=</m:t>
                      </m:r>
                      <m:r>
                        <a:rPr lang="en-US" sz="1100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(</m:t>
                      </m:r>
                      <m:r>
                        <a:rPr lang="en-US" sz="1100" b="0" i="1" smtClean="0">
                          <a:latin typeface="Cambria Math"/>
                        </a:rPr>
                        <m:t>𝑥</m:t>
                      </m:r>
                      <m:r>
                        <a:rPr lang="en-US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948497"/>
                <a:ext cx="1583447" cy="4137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30072" y="2481897"/>
                <a:ext cx="1236108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72" y="2481897"/>
                <a:ext cx="1236108" cy="4137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92626" y="3015297"/>
                <a:ext cx="1311000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)∙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26" y="3015297"/>
                <a:ext cx="1311000" cy="4137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2036" y="3548697"/>
                <a:ext cx="2969916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+</m:t>
                      </m:r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(</m:t>
                      </m:r>
                      <m:r>
                        <a:rPr lang="en-US" sz="1100" b="0" i="1" smtClean="0">
                          <a:latin typeface="Cambria Math"/>
                        </a:rPr>
                        <m:t>𝑥</m:t>
                      </m:r>
                      <m:r>
                        <a:rPr lang="en-US" sz="1100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36" y="3548697"/>
                <a:ext cx="2969916" cy="4137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56808" y="4080480"/>
                <a:ext cx="2693686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11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100" i="1">
                              <a:latin typeface="Cambria Math"/>
                            </a:rPr>
                            <m:t>𝑓</m:t>
                          </m:r>
                          <m:r>
                            <a:rPr lang="en-US" sz="1100" i="1">
                              <a:latin typeface="Cambria Math"/>
                            </a:rPr>
                            <m:t>(</m:t>
                          </m:r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  <m:r>
                            <a:rPr lang="en-US" sz="1100" i="1">
                              <a:latin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08" y="4080480"/>
                <a:ext cx="2693686" cy="5677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05000" y="4676528"/>
                <a:ext cx="116884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76528"/>
                <a:ext cx="1168845" cy="4137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7308" y="4686133"/>
                <a:ext cx="1274644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100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08" y="4686133"/>
                <a:ext cx="1274644" cy="4137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8235" y="5195100"/>
                <a:ext cx="230896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35" y="5195100"/>
                <a:ext cx="2308965" cy="4137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0281" y="5758497"/>
                <a:ext cx="1002710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81" y="5758497"/>
                <a:ext cx="1002710" cy="41370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95885" y="2481897"/>
                <a:ext cx="253851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5" y="2481897"/>
                <a:ext cx="2538515" cy="41370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53200" y="2975734"/>
                <a:ext cx="1480982" cy="453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1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11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75734"/>
                <a:ext cx="1480982" cy="453266"/>
              </a:xfrm>
              <a:prstGeom prst="rect">
                <a:avLst/>
              </a:prstGeom>
              <a:blipFill rotWithShape="1"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Antiderivatives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381000"/>
              </a:xfrm>
            </p:spPr>
            <p:txBody>
              <a:bodyPr/>
              <a:lstStyle/>
              <a:p>
                <a:r>
                  <a:rPr lang="en-US" sz="200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smtClean="0"/>
                  <a:t>then we say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smtClean="0"/>
                  <a:t>is the antiderivative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381000"/>
              </a:xfrm>
              <a:blipFill rotWithShape="1">
                <a:blip r:embed="rId3"/>
                <a:stretch>
                  <a:fillRect l="-593" t="-806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2969326"/>
                <a:ext cx="225222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9326"/>
                <a:ext cx="2252220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4336144"/>
                <a:ext cx="1898404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6144"/>
                <a:ext cx="1898404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5019553"/>
                <a:ext cx="2716128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9553"/>
                <a:ext cx="2716128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5702964"/>
                <a:ext cx="2927725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02964"/>
                <a:ext cx="2927725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2283609"/>
                <a:ext cx="3487814" cy="821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3609"/>
                <a:ext cx="3487814" cy="8211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1600200"/>
                <a:ext cx="375109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𝑘𝑥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3751090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90" y="1828800"/>
            <a:ext cx="4021310" cy="389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" y="3652735"/>
                <a:ext cx="254999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52735"/>
                <a:ext cx="2549992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83310" y="1676400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6602" y="2283609"/>
            <a:ext cx="2701180" cy="82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6402" y="2959847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07110" y="3767187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5917" y="4477102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34335" y="5019553"/>
            <a:ext cx="2323447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21062" y="5793591"/>
            <a:ext cx="2306035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5638800"/>
                <a:ext cx="411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is an antiderivative, the most general form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4114800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118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3" grpId="0"/>
      <p:bldP spid="4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610755"/>
            <a:ext cx="2447925" cy="179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Use Figure 1 and </a:t>
                </a:r>
                <a:r>
                  <a:rPr lang="en-US" sz="2000" dirty="0"/>
                  <a:t>the fact </a:t>
                </a:r>
                <a:r>
                  <a:rPr lang="en-US" sz="2000" dirty="0" smtClean="0"/>
                  <a:t>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ﬁnd </a:t>
                </a:r>
                <a:r>
                  <a:rPr lang="en-US" sz="2000" dirty="0"/>
                  <a:t>values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=1, 2, 3, 4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000" dirty="0" smtClean="0"/>
                  <a:t>. Additionally, describe P’’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Given Figure 2, sketch </a:t>
                </a:r>
                <a:r>
                  <a:rPr lang="en-US" sz="2000" dirty="0"/>
                  <a:t>two </a:t>
                </a:r>
                <a:r>
                  <a:rPr lang="en-US" sz="2000" dirty="0" smtClean="0"/>
                  <a:t>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In one,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(0)=0</m:t>
                    </m:r>
                  </m:oMath>
                </a14:m>
                <a:r>
                  <a:rPr lang="en-US" sz="2000" dirty="0"/>
                  <a:t>; in the other,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</m:t>
                    </m:r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on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-axis of your graph. Identify local </a:t>
                </a:r>
                <a:r>
                  <a:rPr lang="en-US" sz="2000" dirty="0" smtClean="0"/>
                  <a:t>maxima</a:t>
                </a:r>
                <a:r>
                  <a:rPr lang="en-US" sz="2000" dirty="0"/>
                  <a:t>, minima, and inﬂection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graph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is given.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(a) What are the critical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690563" indent="-350838">
                  <a:buNone/>
                </a:pPr>
                <a:r>
                  <a:rPr lang="en-US" sz="2000" dirty="0"/>
                  <a:t>(b) Which critical points are local maxima, which </a:t>
                </a:r>
                <a:r>
                  <a:rPr lang="en-US" sz="2000" dirty="0" smtClean="0"/>
                  <a:t>			       are local minima</a:t>
                </a:r>
                <a:r>
                  <a:rPr lang="en-US" sz="2000" dirty="0"/>
                  <a:t>, and which are neither?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(c) Sketch a possible graph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31" r="-22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2" y="1981200"/>
            <a:ext cx="3054529" cy="160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152650" cy="193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321339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1208" y="321613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6858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Use Figure 1 and </a:t>
                </a:r>
                <a:r>
                  <a:rPr lang="en-US" sz="2000" dirty="0"/>
                  <a:t>the fact </a:t>
                </a:r>
                <a:r>
                  <a:rPr lang="en-US" sz="2000" dirty="0" smtClean="0"/>
                  <a:t>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ﬁnd </a:t>
                </a:r>
                <a:r>
                  <a:rPr lang="en-US" sz="2000" dirty="0"/>
                  <a:t>values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=1, 2, 3, 4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685800"/>
              </a:xfrm>
              <a:blipFill rotWithShape="1">
                <a:blip r:embed="rId3"/>
                <a:stretch>
                  <a:fillRect l="-593" t="-446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2" y="2677180"/>
            <a:ext cx="3054529" cy="160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390937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896" r="-2462" b="34482"/>
          <a:stretch/>
        </p:blipFill>
        <p:spPr bwMode="auto">
          <a:xfrm>
            <a:off x="756473" y="4640659"/>
            <a:ext cx="3129727" cy="17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896" r="-2462" b="34482"/>
          <a:stretch/>
        </p:blipFill>
        <p:spPr bwMode="auto">
          <a:xfrm>
            <a:off x="756473" y="5402659"/>
            <a:ext cx="3129727" cy="17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2010" y="441960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0" y="4419600"/>
                <a:ext cx="96212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938" y="5191780"/>
                <a:ext cx="11031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"(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8" y="5191780"/>
                <a:ext cx="110318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3844" y="3386157"/>
                <a:ext cx="1055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4" y="3386157"/>
                <a:ext cx="1055097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667000" y="4366591"/>
            <a:ext cx="8382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43000" y="4366591"/>
            <a:ext cx="13716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92144" y="5191780"/>
                <a:ext cx="1303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+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144" y="5191780"/>
                <a:ext cx="130356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5191780"/>
                <a:ext cx="13292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/>
                        </a:rPr>
                        <m:t>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91780"/>
                <a:ext cx="132921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27830" y="5191780"/>
                <a:ext cx="779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30" y="5191780"/>
                <a:ext cx="779381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7-Point Star 22"/>
          <p:cNvSpPr/>
          <p:nvPr/>
        </p:nvSpPr>
        <p:spPr>
          <a:xfrm>
            <a:off x="1017989" y="232919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0800000">
            <a:off x="1981200" y="2771072"/>
            <a:ext cx="1104900" cy="1192166"/>
          </a:xfrm>
          <a:prstGeom prst="arc">
            <a:avLst>
              <a:gd name="adj1" fmla="val 12940052"/>
              <a:gd name="adj2" fmla="val 193733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77169" y="3755489"/>
                <a:ext cx="9580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𝑨</m:t>
                      </m:r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latin typeface="Cambria Math"/>
                        </a:rPr>
                        <m:t>𝟐</m:t>
                      </m:r>
                      <m:r>
                        <a:rPr lang="en-US" sz="1600" b="1" i="1" smtClean="0">
                          <a:latin typeface="Cambria Math"/>
                        </a:rPr>
                        <m:t>.</m:t>
                      </m:r>
                      <m:r>
                        <a:rPr lang="en-US" sz="16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69" y="3755489"/>
                <a:ext cx="958019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35192" y="3216880"/>
                <a:ext cx="9580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𝑨</m:t>
                      </m:r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latin typeface="Cambria Math"/>
                        </a:rPr>
                        <m:t>𝟏</m:t>
                      </m:r>
                      <m:r>
                        <a:rPr lang="en-US" sz="1600" b="1" i="1" smtClean="0">
                          <a:latin typeface="Cambria Math"/>
                        </a:rPr>
                        <m:t>.</m:t>
                      </m:r>
                      <m:r>
                        <a:rPr lang="en-US" sz="16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192" y="3216880"/>
                <a:ext cx="958019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7-Point Star 26"/>
          <p:cNvSpPr/>
          <p:nvPr/>
        </p:nvSpPr>
        <p:spPr>
          <a:xfrm>
            <a:off x="2389589" y="3832433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7-Point Star 27"/>
          <p:cNvSpPr/>
          <p:nvPr/>
        </p:nvSpPr>
        <p:spPr>
          <a:xfrm>
            <a:off x="3353645" y="295527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2"/>
            <a:endCxn id="24" idx="2"/>
          </p:cNvCxnSpPr>
          <p:nvPr/>
        </p:nvCxnSpPr>
        <p:spPr>
          <a:xfrm>
            <a:off x="1198635" y="2590801"/>
            <a:ext cx="882689" cy="11185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3"/>
          </p:cNvCxnSpPr>
          <p:nvPr/>
        </p:nvCxnSpPr>
        <p:spPr>
          <a:xfrm flipV="1">
            <a:off x="2971800" y="3216881"/>
            <a:ext cx="451221" cy="492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Given Figure 2, sketch </a:t>
                </a:r>
                <a:r>
                  <a:rPr lang="en-US" sz="2000" dirty="0"/>
                  <a:t>two </a:t>
                </a:r>
                <a:r>
                  <a:rPr lang="en-US" sz="2000" dirty="0" smtClean="0"/>
                  <a:t>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In one,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(0)=0</m:t>
                    </m:r>
                  </m:oMath>
                </a14:m>
                <a:r>
                  <a:rPr lang="en-US" sz="2000" dirty="0"/>
                  <a:t>; in the other,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</m:t>
                    </m:r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on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-axis of your graph. Identify local </a:t>
                </a:r>
                <a:r>
                  <a:rPr lang="en-US" sz="2000" dirty="0" smtClean="0"/>
                  <a:t>maxima</a:t>
                </a:r>
                <a:r>
                  <a:rPr lang="en-US" sz="2000" dirty="0"/>
                  <a:t>, minima, and inﬂection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3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83884"/>
            <a:ext cx="2152650" cy="193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3" b="62435"/>
          <a:stretch/>
        </p:blipFill>
        <p:spPr bwMode="auto">
          <a:xfrm>
            <a:off x="914400" y="4886980"/>
            <a:ext cx="2152650" cy="12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3" b="62435"/>
          <a:stretch/>
        </p:blipFill>
        <p:spPr bwMode="auto">
          <a:xfrm>
            <a:off x="914400" y="5816010"/>
            <a:ext cx="2152650" cy="12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38" y="4658380"/>
                <a:ext cx="1000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" y="4658380"/>
                <a:ext cx="100059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58943" y="2928522"/>
                <a:ext cx="1093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43" y="2928522"/>
                <a:ext cx="109356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76200" y="5648980"/>
                <a:ext cx="11416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r>
                        <a:rPr lang="en-US" sz="2800" b="1" i="1" smtClean="0">
                          <a:latin typeface="Cambria Math"/>
                        </a:rPr>
                        <m:t>"(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648980"/>
                <a:ext cx="114165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1447800" y="4587366"/>
            <a:ext cx="12192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83511" y="4587366"/>
            <a:ext cx="388089" cy="2996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000" y="5562600"/>
                <a:ext cx="1460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+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562600"/>
                <a:ext cx="146065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10800000">
            <a:off x="838201" y="1143000"/>
            <a:ext cx="1219199" cy="2590799"/>
          </a:xfrm>
          <a:prstGeom prst="arc">
            <a:avLst>
              <a:gd name="adj1" fmla="val 13363479"/>
              <a:gd name="adj2" fmla="val 1818390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7-Point Star 19"/>
          <p:cNvSpPr/>
          <p:nvPr/>
        </p:nvSpPr>
        <p:spPr>
          <a:xfrm>
            <a:off x="838200" y="303350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28800" y="5562600"/>
                <a:ext cx="9893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−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98937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7-Point Star 25"/>
          <p:cNvSpPr/>
          <p:nvPr/>
        </p:nvSpPr>
        <p:spPr>
          <a:xfrm>
            <a:off x="1273978" y="362459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7-Point Star 26"/>
          <p:cNvSpPr/>
          <p:nvPr/>
        </p:nvSpPr>
        <p:spPr>
          <a:xfrm>
            <a:off x="1883578" y="281940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7-Point Star 27"/>
          <p:cNvSpPr/>
          <p:nvPr/>
        </p:nvSpPr>
        <p:spPr>
          <a:xfrm>
            <a:off x="2438400" y="220980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1953811" y="2340605"/>
            <a:ext cx="1219199" cy="2440501"/>
          </a:xfrm>
          <a:prstGeom prst="arc">
            <a:avLst>
              <a:gd name="adj1" fmla="val 13823610"/>
              <a:gd name="adj2" fmla="val 1618547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0800000">
            <a:off x="865591" y="609600"/>
            <a:ext cx="1219199" cy="2590799"/>
          </a:xfrm>
          <a:prstGeom prst="arc">
            <a:avLst>
              <a:gd name="adj1" fmla="val 13363479"/>
              <a:gd name="adj2" fmla="val 18183906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7-Point Star 33"/>
          <p:cNvSpPr/>
          <p:nvPr/>
        </p:nvSpPr>
        <p:spPr>
          <a:xfrm>
            <a:off x="865590" y="2500104"/>
            <a:ext cx="250022" cy="26161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1301368" y="3091190"/>
            <a:ext cx="250022" cy="26161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7-Point Star 35"/>
          <p:cNvSpPr/>
          <p:nvPr/>
        </p:nvSpPr>
        <p:spPr>
          <a:xfrm>
            <a:off x="1910968" y="2286000"/>
            <a:ext cx="250022" cy="26161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7-Point Star 36"/>
          <p:cNvSpPr/>
          <p:nvPr/>
        </p:nvSpPr>
        <p:spPr>
          <a:xfrm>
            <a:off x="2465790" y="1676400"/>
            <a:ext cx="250022" cy="26161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1981201" y="1807205"/>
            <a:ext cx="1219199" cy="2440501"/>
          </a:xfrm>
          <a:prstGeom prst="arc">
            <a:avLst>
              <a:gd name="adj1" fmla="val 13823610"/>
              <a:gd name="adj2" fmla="val 1618547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9" grpId="0" animBg="1"/>
      <p:bldP spid="20" grpId="0" animBg="1"/>
      <p:bldP spid="25" grpId="0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WNAA5TKYMJS6-322-6</_dlc_DocId>
    <_dlc_DocIdUrl xmlns="e1f6cb1f-7c95-4a72-8369-b6b5464bd620">
      <Url>https://eis.usafa.edu/academics/math/DFMS_Course_Sites/Fall_2014_Courses/Math_152/_layouts/DocIdRedir.aspx?ID=WNAA5TKYMJS6-322-6</Url>
      <Description>WNAA5TKYMJS6-322-6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36E8D33-7EF8-4D13-8076-7DE060424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e1f6cb1f-7c95-4a72-8369-b6b5464bd62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B83074F-B73E-41A0-BC91-DA4C6C49B2A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8954</TotalTime>
  <Words>1189</Words>
  <Application>Microsoft Office PowerPoint</Application>
  <PresentationFormat>On-screen Show (4:3)</PresentationFormat>
  <Paragraphs>205</Paragraphs>
  <Slides>12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Review</vt:lpstr>
      <vt:lpstr>Math 152 – Lesson 4 </vt:lpstr>
      <vt:lpstr>Why do we care?</vt:lpstr>
      <vt:lpstr>Graphing Antiderivatives</vt:lpstr>
      <vt:lpstr>Derivatives</vt:lpstr>
      <vt:lpstr>Common Antiderivatives</vt:lpstr>
      <vt:lpstr>Board Work</vt:lpstr>
      <vt:lpstr>Board Work</vt:lpstr>
      <vt:lpstr>Board Work</vt:lpstr>
      <vt:lpstr>Board Work</vt:lpstr>
      <vt:lpstr>Backup</vt:lpstr>
      <vt:lpstr>Definite Integral - Riemann Sums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6.1/6.2 Constructing Antiderivatives Numerically and Graphically</dc:title>
  <dc:subject>Spring 2013 - M142 - Section 6.1/6.2</dc:subject>
  <dc:creator>Thomas.Fulton@usafa.edu</dc:creator>
  <cp:lastModifiedBy>Walchko Kevin J MAJ USAF USAFA CW/CWT</cp:lastModifiedBy>
  <cp:revision>200</cp:revision>
  <cp:lastPrinted>2015-01-13T21:00:29Z</cp:lastPrinted>
  <dcterms:created xsi:type="dcterms:W3CDTF">2012-07-23T15:58:59Z</dcterms:created>
  <dcterms:modified xsi:type="dcterms:W3CDTF">2015-02-02T18:02:17Z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23b65111-2c00-483c-bebd-c89b1cb8952e</vt:lpwstr>
  </property>
</Properties>
</file>