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3"/>
  </p:notesMasterIdLst>
  <p:sldIdLst>
    <p:sldId id="299" r:id="rId6"/>
    <p:sldId id="300" r:id="rId7"/>
    <p:sldId id="313" r:id="rId8"/>
    <p:sldId id="304" r:id="rId9"/>
    <p:sldId id="315" r:id="rId10"/>
    <p:sldId id="316" r:id="rId11"/>
    <p:sldId id="309" r:id="rId12"/>
    <p:sldId id="292" r:id="rId13"/>
    <p:sldId id="307" r:id="rId14"/>
    <p:sldId id="302" r:id="rId15"/>
    <p:sldId id="305" r:id="rId16"/>
    <p:sldId id="314" r:id="rId17"/>
    <p:sldId id="297" r:id="rId18"/>
    <p:sldId id="306" r:id="rId19"/>
    <p:sldId id="310" r:id="rId20"/>
    <p:sldId id="311" r:id="rId21"/>
    <p:sldId id="31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3034" autoAdjust="0"/>
    <p:restoredTop sz="68056" autoAdjust="0"/>
  </p:normalViewPr>
  <p:slideViewPr>
    <p:cSldViewPr snapToGrid="0">
      <p:cViewPr varScale="1">
        <p:scale>
          <a:sx n="92" d="100"/>
          <a:sy n="92" d="100"/>
        </p:scale>
        <p:origin x="-96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401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53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-Integral is 1/</a:t>
            </a:r>
            <a:r>
              <a:rPr lang="en-US" dirty="0" err="1" smtClean="0"/>
              <a:t>ln</a:t>
            </a:r>
            <a:r>
              <a:rPr lang="en-US" dirty="0" smtClean="0"/>
              <a:t>(2) x 2^t</a:t>
            </a:r>
          </a:p>
          <a:p>
            <a:r>
              <a:rPr lang="en-US" dirty="0" smtClean="0"/>
              <a:t>-Integrate</a:t>
            </a:r>
            <a:r>
              <a:rPr lang="en-US" baseline="0" dirty="0" smtClean="0"/>
              <a:t> from 0 to 5</a:t>
            </a:r>
          </a:p>
          <a:p>
            <a:r>
              <a:rPr lang="en-US" baseline="0" dirty="0" smtClean="0"/>
              <a:t>-Change is 1/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(2) x 2^1   -  1/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(2) x 2^0</a:t>
            </a:r>
          </a:p>
          <a:p>
            <a:r>
              <a:rPr lang="en-US" baseline="0" dirty="0" smtClean="0"/>
              <a:t>-Total=</a:t>
            </a:r>
            <a:r>
              <a:rPr lang="en-US" baseline="0" dirty="0" err="1" smtClean="0"/>
              <a:t>start+change</a:t>
            </a:r>
            <a:r>
              <a:rPr lang="en-US" baseline="0" dirty="0" smtClean="0"/>
              <a:t>=5M+1/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(2) M=6.44M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595 is somewhere between LHS and RHS</a:t>
            </a:r>
          </a:p>
          <a:p>
            <a:r>
              <a:rPr lang="en-US" dirty="0" smtClean="0"/>
              <a:t>Trap is still an UNDER estimate (concave</a:t>
            </a:r>
            <a:r>
              <a:rPr lang="en-US" baseline="0" dirty="0" smtClean="0"/>
              <a:t> down), but it is long of the deer…so, the deer is a mort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S6 = (2/3)( 1(84) + 4(80) +2(70) + 4(58) +2(42) + 4(22) + 1(0)) = (2/3)948 = 632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87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http://www.youtube.com/watch?v=mlwUw4gaBuM</a:t>
            </a:r>
          </a:p>
          <a:p>
            <a:endParaRPr lang="en-US" dirty="0" smtClean="0"/>
          </a:p>
          <a:p>
            <a:r>
              <a:rPr lang="en-US" dirty="0" smtClean="0"/>
              <a:t>Displacement:</a:t>
            </a:r>
            <a:r>
              <a:rPr lang="en-US" baseline="0" dirty="0" smtClean="0"/>
              <a:t> s(3)-s(0) = 63</a:t>
            </a:r>
          </a:p>
          <a:p>
            <a:r>
              <a:rPr lang="en-US" baseline="0" dirty="0" smtClean="0"/>
              <a:t>Distance: abs(s(1)-s(0)) + abs(s(3)-s(0))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Remember, we are calculating the area under the BLUE (velocity) line</a:t>
            </a:r>
          </a:p>
          <a:p>
            <a:r>
              <a:rPr lang="en-US" baseline="0" dirty="0" smtClean="0"/>
              <a:t>    the GREEN (displacement) is the integral of the BLUE, or the area between the BLUE line and </a:t>
            </a:r>
            <a:r>
              <a:rPr lang="en-US" baseline="0" smtClean="0"/>
              <a:t>the X-axis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4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401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53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forget the absolute value notation in </a:t>
            </a:r>
            <a:r>
              <a:rPr lang="en-US" dirty="0" err="1" smtClean="0"/>
              <a:t>ln</a:t>
            </a:r>
            <a:r>
              <a:rPr lang="en-US" dirty="0" smtClean="0"/>
              <a:t>[a]…</a:t>
            </a:r>
            <a:r>
              <a:rPr lang="en-US" dirty="0" err="1" smtClean="0"/>
              <a:t>webwork</a:t>
            </a:r>
            <a:r>
              <a:rPr lang="en-US" baseline="0" dirty="0" smtClean="0"/>
              <a:t> requires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(abs(x))</a:t>
            </a:r>
          </a:p>
          <a:p>
            <a:r>
              <a:rPr lang="en-US" baseline="0" dirty="0" smtClean="0"/>
              <a:t>Use ()!!!</a:t>
            </a:r>
          </a:p>
          <a:p>
            <a:r>
              <a:rPr lang="en-US" baseline="0" dirty="0" smtClean="0"/>
              <a:t>“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”, “sin”, “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mean nothing…”sin(x)” or “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(x)” “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(x)”,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Ref, </a:t>
            </a:r>
            <a:r>
              <a:rPr lang="en-US" baseline="0" dirty="0" err="1" smtClean="0"/>
              <a:t>pg</a:t>
            </a:r>
            <a:r>
              <a:rPr lang="en-US" baseline="0" dirty="0" smtClean="0"/>
              <a:t> 401…examples of NOT displacement &amp; time &amp; velocity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Ie</a:t>
            </a:r>
            <a:r>
              <a:rPr lang="en-US" baseline="0" dirty="0" smtClean="0"/>
              <a:t>, PV = </a:t>
            </a:r>
            <a:r>
              <a:rPr lang="en-US" baseline="0" dirty="0" err="1" smtClean="0"/>
              <a:t>nRT</a:t>
            </a:r>
            <a:r>
              <a:rPr lang="en-US" baseline="0" dirty="0" smtClean="0"/>
              <a:t>, where V(T) = </a:t>
            </a:r>
            <a:r>
              <a:rPr lang="en-US" baseline="0" dirty="0" err="1" smtClean="0"/>
              <a:t>nRT</a:t>
            </a:r>
            <a:r>
              <a:rPr lang="en-US" baseline="0" dirty="0" smtClean="0"/>
              <a:t>/P</a:t>
            </a:r>
          </a:p>
          <a:p>
            <a:r>
              <a:rPr lang="en-US" baseline="0" dirty="0" smtClean="0"/>
              <a:t>     density WRT distance along a rod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5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20)</a:t>
            </a:r>
          </a:p>
          <a:p>
            <a:r>
              <a:rPr lang="en-US" dirty="0" smtClean="0"/>
              <a:t>52) Change in charge from time a to time b</a:t>
            </a:r>
          </a:p>
          <a:p>
            <a:r>
              <a:rPr lang="en-US" dirty="0" smtClean="0"/>
              <a:t>53)</a:t>
            </a:r>
          </a:p>
          <a:p>
            <a:r>
              <a:rPr lang="en-US" dirty="0" smtClean="0"/>
              <a:t>54)</a:t>
            </a:r>
            <a:r>
              <a:rPr lang="en-US" baseline="0" dirty="0" smtClean="0"/>
              <a:t> 100 = initial condition, integral = change in bee population from week 0 to 15. </a:t>
            </a:r>
          </a:p>
          <a:p>
            <a:r>
              <a:rPr lang="en-US" baseline="0" dirty="0" smtClean="0"/>
              <a:t>      combined, they equal the total bee population at week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7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 userDrawn="1"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12" Type="http://schemas.openxmlformats.org/officeDocument/2006/relationships/image" Target="../media/image11.png"/><Relationship Id="rId17" Type="http://schemas.openxmlformats.org/officeDocument/2006/relationships/image" Target="../media/image15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10" Type="http://schemas.openxmlformats.org/officeDocument/2006/relationships/image" Target="../media/image91.png"/><Relationship Id="rId4" Type="http://schemas.openxmlformats.org/officeDocument/2006/relationships/image" Target="../media/image3.png"/><Relationship Id="rId9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wmf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wmf"/><Relationship Id="rId7" Type="http://schemas.openxmlformats.org/officeDocument/2006/relationships/image" Target="../media/image12.jpe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4.gif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3399"/>
                </a:solidFill>
                <a:latin typeface="Verdana" pitchFamily="34" charset="0"/>
              </a:rPr>
              <a:t>Math 152 </a:t>
            </a:r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– </a:t>
            </a:r>
            <a:r>
              <a:rPr lang="en-US" smtClean="0">
                <a:solidFill>
                  <a:srgbClr val="003399"/>
                </a:solidFill>
                <a:latin typeface="Verdana" pitchFamily="34" charset="0"/>
              </a:rPr>
              <a:t>Lesson 6 </a:t>
            </a:r>
            <a:endParaRPr lang="en-US" dirty="0" smtClean="0">
              <a:solidFill>
                <a:srgbClr val="00339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222171"/>
            <a:ext cx="8229600" cy="29039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Objectives:</a:t>
            </a:r>
          </a:p>
          <a:p>
            <a:r>
              <a:rPr lang="en-US" sz="2400" dirty="0"/>
              <a:t>Compute "F(b) - F(a)" by applying the NET CHANGE THEOREM to F'(x)</a:t>
            </a:r>
          </a:p>
          <a:p>
            <a:r>
              <a:rPr lang="en-US" sz="2400" dirty="0"/>
              <a:t>Explain the difference between indefinite and definite integrals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333848"/>
              </p:ext>
            </p:extLst>
          </p:nvPr>
        </p:nvGraphicFramePr>
        <p:xfrm>
          <a:off x="1084125" y="1407528"/>
          <a:ext cx="6676571" cy="167640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4082143"/>
                <a:gridCol w="1451428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FTC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5.3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Indefinite Integrals &amp; Net Change 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5.4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Substitution Rule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5.5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007472" y="2209807"/>
            <a:ext cx="6764935" cy="518879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27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 Practice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557" y="1295400"/>
            <a:ext cx="9309400" cy="243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25"/>
          <a:stretch/>
        </p:blipFill>
        <p:spPr bwMode="auto">
          <a:xfrm>
            <a:off x="228600" y="3496129"/>
            <a:ext cx="3758293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5"/>
          <a:stretch/>
        </p:blipFill>
        <p:spPr bwMode="auto">
          <a:xfrm>
            <a:off x="3950813" y="3369266"/>
            <a:ext cx="5004479" cy="2296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91200" y="412931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OVER estimate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5303" y="438655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UNDER estimate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200" y="468889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UNDER estimate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86101" y="4230237"/>
            <a:ext cx="522514" cy="199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71780" y="4510805"/>
            <a:ext cx="522514" cy="199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86101" y="4773972"/>
            <a:ext cx="522514" cy="199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09233" y="5060561"/>
            <a:ext cx="522514" cy="199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86085" y="5348612"/>
            <a:ext cx="522514" cy="199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84486" y="5624417"/>
            <a:ext cx="522514" cy="199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91184" y="524615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OVER estimate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62490" y="3024347"/>
            <a:ext cx="522514" cy="199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635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4" t="72719" r="21465" b="22191"/>
          <a:stretch/>
        </p:blipFill>
        <p:spPr bwMode="auto">
          <a:xfrm>
            <a:off x="290284" y="3510054"/>
            <a:ext cx="6691085" cy="33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5" t="24218" r="21726" b="57971"/>
          <a:stretch/>
        </p:blipFill>
        <p:spPr bwMode="auto">
          <a:xfrm>
            <a:off x="290284" y="1306285"/>
            <a:ext cx="6618515" cy="117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254" y="2517266"/>
                <a:ext cx="259872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=6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0" i="1" dirty="0" smtClean="0">
                        <a:latin typeface="Cambria Math"/>
                      </a:rPr>
                      <m:t>18</m:t>
                    </m:r>
                    <m:r>
                      <a:rPr lang="en-US" sz="2000" i="1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i="1" smtClean="0">
                        <a:latin typeface="Cambria Math"/>
                      </a:rPr>
                      <m:t>2</m:t>
                    </m:r>
                    <m:r>
                      <a:rPr lang="en-US" sz="2000" b="0" i="1" smtClean="0">
                        <a:latin typeface="Cambria Math"/>
                      </a:rPr>
                      <m:t>4</m:t>
                    </m:r>
                  </m:oMath>
                </a14:m>
                <a:endParaRPr lang="en-US" sz="2000" b="0" i="1" dirty="0" smtClean="0">
                  <a:latin typeface="Cambria Math"/>
                </a:endParaRPr>
              </a:p>
              <a:p>
                <a:r>
                  <a:rPr lang="en-US" sz="2000" dirty="0" smtClean="0"/>
                  <a:t>              6((t-1)(t+4) = 0</a:t>
                </a:r>
              </a:p>
              <a:p>
                <a:r>
                  <a:rPr lang="en-US" sz="2000" dirty="0" smtClean="0"/>
                  <a:t>                  t=1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4" y="2517266"/>
                <a:ext cx="2598725" cy="1015663"/>
              </a:xfrm>
              <a:prstGeom prst="rect">
                <a:avLst/>
              </a:prstGeom>
              <a:blipFill rotWithShape="1">
                <a:blip r:embed="rId5"/>
                <a:stretch>
                  <a:fillRect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1768" y="3946911"/>
                <a:ext cx="40495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 smtClean="0"/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=2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0" i="1" dirty="0" smtClean="0">
                        <a:latin typeface="Cambria Math"/>
                      </a:rPr>
                      <m:t>9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i="1" smtClean="0">
                        <a:latin typeface="Cambria Math"/>
                      </a:rPr>
                      <m:t>2</m:t>
                    </m:r>
                    <m:r>
                      <a:rPr lang="en-US" sz="2000" b="0" i="1" smtClean="0">
                        <a:latin typeface="Cambria Math"/>
                      </a:rPr>
                      <m:t>4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𝐶</m:t>
                    </m:r>
                    <m:r>
                      <a:rPr lang="en-US" sz="2000" b="0" i="1" smtClean="0">
                        <a:latin typeface="Cambria Math"/>
                      </a:rPr>
                      <m:t>,   </m:t>
                    </m:r>
                    <m:r>
                      <a:rPr lang="en-US" sz="2000" b="0" i="1" smtClean="0">
                        <a:latin typeface="Cambria Math"/>
                      </a:rPr>
                      <m:t>𝐶</m:t>
                    </m:r>
                    <m:r>
                      <a:rPr lang="en-US" sz="2000" b="0" i="1" smtClean="0">
                        <a:latin typeface="Cambria Math"/>
                      </a:rPr>
                      <m:t>=0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8" y="3946911"/>
                <a:ext cx="4049507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65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9" t="20700" r="28279" b="9065"/>
          <a:stretch/>
        </p:blipFill>
        <p:spPr bwMode="auto">
          <a:xfrm>
            <a:off x="4465020" y="2093219"/>
            <a:ext cx="4541254" cy="317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637350" y="4644587"/>
            <a:ext cx="0" cy="406400"/>
          </a:xfrm>
          <a:prstGeom prst="straightConnector1">
            <a:avLst/>
          </a:prstGeom>
          <a:ln w="25400" cmpd="sng">
            <a:solidFill>
              <a:srgbClr val="FF0000"/>
            </a:solidFill>
            <a:headEnd type="diamon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05505" y="2711466"/>
            <a:ext cx="0" cy="2349031"/>
          </a:xfrm>
          <a:prstGeom prst="straightConnector1">
            <a:avLst/>
          </a:prstGeom>
          <a:ln w="25400" cmpd="sng">
            <a:solidFill>
              <a:srgbClr val="FF0000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1288" y="2711466"/>
            <a:ext cx="0" cy="1933121"/>
          </a:xfrm>
          <a:prstGeom prst="straightConnector1">
            <a:avLst/>
          </a:prstGeom>
          <a:ln w="25400" cmpd="sng">
            <a:solidFill>
              <a:srgbClr val="FF0000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4326154" y="3408993"/>
            <a:ext cx="1165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displacement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82410" y="45593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6086507" y="3461957"/>
            <a:ext cx="1188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Total distance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4478554" y="3561393"/>
            <a:ext cx="1165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displacement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90284" y="4375660"/>
                <a:ext cx="42359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 smtClean="0"/>
                  <a:t>Abs(s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−</m:t>
                    </m:r>
                    <m:r>
                      <a:rPr lang="en-US" sz="2000" b="0" i="1" dirty="0" smtClean="0">
                        <a:latin typeface="Cambria Math"/>
                      </a:rPr>
                      <m:t>𝑠</m:t>
                    </m:r>
                    <m:r>
                      <a:rPr lang="en-US" sz="2000" b="0" i="1" dirty="0" smtClean="0">
                        <a:latin typeface="Cambria Math"/>
                      </a:rPr>
                      <m:t>(0))+</m:t>
                    </m:r>
                    <m:r>
                      <a:rPr lang="en-US" sz="2000" b="0" i="1" smtClean="0">
                        <a:latin typeface="Cambria Math"/>
                      </a:rPr>
                      <m:t>𝑎𝑏𝑠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latin typeface="Cambria Math"/>
                      </a:rPr>
                      <m:t>(1))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84" y="4375660"/>
                <a:ext cx="4235903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1585"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8914" y="5242079"/>
                <a:ext cx="5473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 smtClean="0"/>
                  <a:t>Abs((2+9-24) – 0) +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𝑎𝑏𝑠</m:t>
                    </m:r>
                    <m:r>
                      <a:rPr lang="en-US" sz="2000" b="0" i="1" smtClean="0">
                        <a:latin typeface="Cambria Math"/>
                      </a:rPr>
                      <m:t>((54+</m:t>
                    </m:r>
                  </m:oMath>
                </a14:m>
                <a:r>
                  <a:rPr lang="en-US" sz="2000" dirty="0" smtClean="0"/>
                  <a:t> 81 -72) – (2+9-24))</a:t>
                </a:r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14" y="5242079"/>
                <a:ext cx="5473037" cy="400110"/>
              </a:xfrm>
              <a:prstGeom prst="rect">
                <a:avLst/>
              </a:prstGeom>
              <a:blipFill rotWithShape="1">
                <a:blip r:embed="rId9"/>
                <a:stretch>
                  <a:fillRect l="-111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1314" y="5568647"/>
                <a:ext cx="41384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 smtClean="0"/>
                  <a:t>Abs((-13) – 0) +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𝑎𝑏𝑠</m:t>
                    </m:r>
                    <m:r>
                      <a:rPr lang="en-US" sz="2000" b="0" i="1" smtClean="0">
                        <a:latin typeface="Cambria Math"/>
                      </a:rPr>
                      <m:t>((63</m:t>
                    </m:r>
                  </m:oMath>
                </a14:m>
                <a:r>
                  <a:rPr lang="en-US" sz="2000" dirty="0" smtClean="0"/>
                  <a:t>) – (-13)) = 89</a:t>
                </a:r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14" y="5568647"/>
                <a:ext cx="4138441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1473" t="-7576" r="-58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/>
      <p:bldP spid="15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CHANGE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61258" y="4086248"/>
                <a:ext cx="2616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u="sng" smtClean="0">
                          <a:latin typeface="Cambria Math"/>
                        </a:rPr>
                        <m:t>𝑵𝒆𝒕</m:t>
                      </m:r>
                      <m:r>
                        <a:rPr lang="en-US" b="1" i="1" u="sng" smtClean="0">
                          <a:latin typeface="Cambria Math"/>
                        </a:rPr>
                        <m:t> </m:t>
                      </m:r>
                      <m:r>
                        <a:rPr lang="en-US" b="1" i="1" u="sng" smtClean="0">
                          <a:latin typeface="Cambria Math"/>
                        </a:rPr>
                        <m:t>𝑪𝒉𝒂𝒏𝒈𝒆</m:t>
                      </m:r>
                      <m:r>
                        <a:rPr lang="en-US" b="1" i="1" u="sng" smtClean="0">
                          <a:latin typeface="Cambria Math"/>
                        </a:rPr>
                        <m:t> </m:t>
                      </m:r>
                      <m:r>
                        <a:rPr lang="en-US" b="1" i="1" u="sng" smtClean="0">
                          <a:latin typeface="Cambria Math"/>
                        </a:rPr>
                        <m:t>𝑻𝒉𝒆𝒐𝒓𝒆𝒎</m:t>
                      </m:r>
                    </m:oMath>
                  </m:oMathPara>
                </a14:m>
                <a:endParaRPr lang="en-US" b="1" u="sng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258" y="4086248"/>
                <a:ext cx="261642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327066" y="3947609"/>
            <a:ext cx="4648200" cy="182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20354" y="4951288"/>
                <a:ext cx="2858924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354" y="4951288"/>
                <a:ext cx="2858924" cy="7206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33939" y="4437245"/>
                <a:ext cx="38549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𝑇h𝑒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𝑖𝑛𝑡𝑒𝑔𝑟𝑎𝑙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𝑟𝑎𝑡𝑒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𝑐h𝑎𝑛𝑔𝑒</m:t>
                      </m:r>
                    </m:oMath>
                  </m:oMathPara>
                </a14:m>
                <a:endParaRPr lang="en-US" b="0" dirty="0" smtClean="0"/>
              </a:p>
              <a:p>
                <a:pPr algn="ctr"/>
                <a:r>
                  <a:rPr lang="en-US" b="0" dirty="0" smtClean="0"/>
                  <a:t> </a:t>
                </a:r>
                <a:r>
                  <a:rPr lang="en-US" i="1" dirty="0" smtClean="0"/>
                  <a:t>is the net change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939" y="4437245"/>
                <a:ext cx="3854901" cy="646331"/>
              </a:xfrm>
              <a:prstGeom prst="rect">
                <a:avLst/>
              </a:prstGeom>
              <a:blipFill rotWithShape="1">
                <a:blip r:embed="rId5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45045" y="1629983"/>
                <a:ext cx="33714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u="sng" smtClean="0">
                          <a:latin typeface="Cambria Math"/>
                        </a:rPr>
                        <m:t>𝑻𝒉𝒆</m:t>
                      </m:r>
                      <m:r>
                        <a:rPr lang="en-US" b="1" i="1" u="sng" smtClean="0">
                          <a:latin typeface="Cambria Math"/>
                        </a:rPr>
                        <m:t> </m:t>
                      </m:r>
                      <m:r>
                        <a:rPr lang="en-US" b="1" i="1" u="sng" smtClean="0">
                          <a:latin typeface="Cambria Math"/>
                        </a:rPr>
                        <m:t>𝑭𝒖𝒏𝒅𝒂𝒎𝒆𝒏𝒕𝒂𝒍</m:t>
                      </m:r>
                      <m:r>
                        <a:rPr lang="en-US" b="1" i="1" u="sng" smtClean="0">
                          <a:latin typeface="Cambria Math"/>
                        </a:rPr>
                        <m:t> </m:t>
                      </m:r>
                      <m:r>
                        <a:rPr lang="en-US" b="1" i="1" u="sng" smtClean="0">
                          <a:latin typeface="Cambria Math"/>
                        </a:rPr>
                        <m:t>𝑻𝒉𝒆𝒐𝒓𝒆𝒎</m:t>
                      </m:r>
                      <m:r>
                        <a:rPr lang="en-US" b="1" i="1" u="sng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i="1" u="sng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u="sng" smtClean="0">
                          <a:latin typeface="Cambria Math"/>
                        </a:rPr>
                        <m:t>𝒐𝒇</m:t>
                      </m:r>
                      <m:r>
                        <a:rPr lang="en-US" b="1" i="1" u="sng" smtClean="0">
                          <a:latin typeface="Cambria Math"/>
                        </a:rPr>
                        <m:t> </m:t>
                      </m:r>
                      <m:r>
                        <a:rPr lang="en-US" b="1" i="1" u="sng" smtClean="0">
                          <a:latin typeface="Cambria Math"/>
                        </a:rPr>
                        <m:t>𝑪𝒂𝒍𝒄𝒖𝒍𝒖𝒔</m:t>
                      </m:r>
                      <m:r>
                        <a:rPr lang="en-US" b="1" i="1" u="sng" smtClean="0">
                          <a:latin typeface="Cambria Math"/>
                        </a:rPr>
                        <m:t>, </m:t>
                      </m:r>
                      <m:r>
                        <a:rPr lang="en-US" b="1" i="1" u="sng" smtClean="0">
                          <a:latin typeface="Cambria Math"/>
                        </a:rPr>
                        <m:t>𝑷𝒂𝒓𝒕</m:t>
                      </m:r>
                      <m:r>
                        <a:rPr lang="en-US" b="1" i="1" u="sng" smtClean="0">
                          <a:latin typeface="Cambria Math"/>
                        </a:rPr>
                        <m:t> </m:t>
                      </m:r>
                      <m:r>
                        <a:rPr lang="en-US" b="1" i="1" u="sng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u="sng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45" y="1629983"/>
                <a:ext cx="3371436" cy="646331"/>
              </a:xfrm>
              <a:prstGeom prst="rect">
                <a:avLst/>
              </a:prstGeom>
              <a:blipFill rotWithShape="1"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72105" y="1491344"/>
            <a:ext cx="4648200" cy="182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t="29666" r="33352" b="44951"/>
          <a:stretch/>
        </p:blipFill>
        <p:spPr bwMode="auto">
          <a:xfrm>
            <a:off x="241221" y="2331188"/>
            <a:ext cx="4474309" cy="42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8" t="53570" r="31855" b="7374"/>
          <a:stretch/>
        </p:blipFill>
        <p:spPr bwMode="auto">
          <a:xfrm>
            <a:off x="1387054" y="2576936"/>
            <a:ext cx="2388334" cy="65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8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4800" y="2893126"/>
                <a:ext cx="2252220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893126"/>
                <a:ext cx="2252220" cy="8188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800" y="4259944"/>
                <a:ext cx="1898404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259944"/>
                <a:ext cx="1898404" cy="8188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4800" y="4943353"/>
                <a:ext cx="2716128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43353"/>
                <a:ext cx="2716128" cy="8188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4800" y="5626764"/>
                <a:ext cx="2927725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626764"/>
                <a:ext cx="2927725" cy="8188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4800" y="2207409"/>
                <a:ext cx="3487814" cy="821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07409"/>
                <a:ext cx="3487814" cy="82118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4800" y="1524000"/>
                <a:ext cx="3751090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𝑘𝑥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3751090" cy="8188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04800" y="3576535"/>
                <a:ext cx="2549992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576535"/>
                <a:ext cx="2549992" cy="81887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35725" y="2145268"/>
                <a:ext cx="3422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𝑐𝑜𝑛𝑡𝑖𝑛𝑢𝑜𝑢𝑠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𝑎𝑛𝑑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725" y="2145268"/>
                <a:ext cx="3422475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55015" y="2508095"/>
                <a:ext cx="1999393" cy="692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015" y="2508095"/>
                <a:ext cx="1999393" cy="69230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95177" y="3239869"/>
                <a:ext cx="3210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𝑇h𝑒𝑛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𝑐𝑜𝑛𝑡𝑖𝑛𝑢𝑜𝑢𝑠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i="1" smtClean="0">
                    <a:latin typeface="Cambria Math"/>
                  </a:rPr>
                  <a:t> </a:t>
                </a:r>
              </a:p>
              <a:p>
                <a:pPr algn="ctr"/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𝑑𝑖𝑓𝑓𝑒𝑟𝑒𝑛𝑡𝑖𝑎𝑏𝑙𝑒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𝑜𝑛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</m:oMath>
                </a14:m>
                <a:r>
                  <a:rPr lang="en-US" smtClean="0"/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77" y="3239869"/>
                <a:ext cx="3210623" cy="646331"/>
              </a:xfrm>
              <a:prstGeom prst="rect">
                <a:avLst/>
              </a:prstGeom>
              <a:blipFill rotWithShape="1">
                <a:blip r:embed="rId12"/>
                <a:stretch>
                  <a:fillRect b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98738" y="3821668"/>
                <a:ext cx="1530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38" y="3821668"/>
                <a:ext cx="153099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055277" y="1491734"/>
            <a:ext cx="3320198" cy="2775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16340" y="4634439"/>
                <a:ext cx="33714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u="sng" smtClean="0">
                          <a:latin typeface="Cambria Math"/>
                        </a:rPr>
                        <m:t>𝑻𝒉𝒆</m:t>
                      </m:r>
                      <m:r>
                        <a:rPr lang="en-US" b="1" i="1" u="sng" smtClean="0">
                          <a:latin typeface="Cambria Math"/>
                        </a:rPr>
                        <m:t> </m:t>
                      </m:r>
                      <m:r>
                        <a:rPr lang="en-US" b="1" i="1" u="sng" smtClean="0">
                          <a:latin typeface="Cambria Math"/>
                        </a:rPr>
                        <m:t>𝑭𝒖𝒏𝒅𝒂𝒎𝒆𝒏𝒕𝒂𝒍</m:t>
                      </m:r>
                      <m:r>
                        <a:rPr lang="en-US" b="1" i="1" u="sng" smtClean="0">
                          <a:latin typeface="Cambria Math"/>
                        </a:rPr>
                        <m:t> </m:t>
                      </m:r>
                      <m:r>
                        <a:rPr lang="en-US" b="1" i="1" u="sng" smtClean="0">
                          <a:latin typeface="Cambria Math"/>
                        </a:rPr>
                        <m:t>𝑻𝒉𝒆𝒐𝒓𝒆𝒎</m:t>
                      </m:r>
                      <m:r>
                        <a:rPr lang="en-US" b="1" i="1" u="sng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i="1" u="sng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u="sng" smtClean="0">
                          <a:latin typeface="Cambria Math"/>
                        </a:rPr>
                        <m:t>𝒐𝒇</m:t>
                      </m:r>
                      <m:r>
                        <a:rPr lang="en-US" b="1" i="1" u="sng" smtClean="0">
                          <a:latin typeface="Cambria Math"/>
                        </a:rPr>
                        <m:t> </m:t>
                      </m:r>
                      <m:r>
                        <a:rPr lang="en-US" b="1" i="1" u="sng" smtClean="0">
                          <a:latin typeface="Cambria Math"/>
                        </a:rPr>
                        <m:t>𝑪𝒂𝒍𝒄𝒖𝒍𝒖𝒔</m:t>
                      </m:r>
                      <m:r>
                        <a:rPr lang="en-US" b="1" i="1" u="sng" smtClean="0">
                          <a:latin typeface="Cambria Math"/>
                        </a:rPr>
                        <m:t>, </m:t>
                      </m:r>
                      <m:r>
                        <a:rPr lang="en-US" b="1" i="1" u="sng" smtClean="0">
                          <a:latin typeface="Cambria Math"/>
                        </a:rPr>
                        <m:t>𝑷𝒂𝒓𝒕</m:t>
                      </m:r>
                      <m:r>
                        <a:rPr lang="en-US" b="1" i="1" u="sng" smtClean="0">
                          <a:latin typeface="Cambria Math"/>
                        </a:rPr>
                        <m:t> </m:t>
                      </m:r>
                      <m:r>
                        <a:rPr lang="en-US" b="1" i="1" u="sng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u="sng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340" y="4634439"/>
                <a:ext cx="3371436" cy="646331"/>
              </a:xfrm>
              <a:prstGeom prst="rect">
                <a:avLst/>
              </a:prstGeom>
              <a:blipFill rotWithShape="1">
                <a:blip r:embed="rId1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4343400" y="4495800"/>
            <a:ext cx="4648200" cy="182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t="29666" r="33352" b="44951"/>
          <a:stretch/>
        </p:blipFill>
        <p:spPr bwMode="auto">
          <a:xfrm>
            <a:off x="4412516" y="5335644"/>
            <a:ext cx="4474309" cy="42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055277" y="1514144"/>
                <a:ext cx="34122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u="sng" smtClean="0">
                          <a:latin typeface="Cambria Math"/>
                        </a:rPr>
                        <m:t>𝑻𝒉𝒆</m:t>
                      </m:r>
                      <m:r>
                        <a:rPr lang="en-US" b="1" i="1" u="sng" smtClean="0">
                          <a:latin typeface="Cambria Math"/>
                        </a:rPr>
                        <m:t> </m:t>
                      </m:r>
                      <m:r>
                        <a:rPr lang="en-US" b="1" i="1" u="sng" smtClean="0">
                          <a:latin typeface="Cambria Math"/>
                        </a:rPr>
                        <m:t>𝑭𝒖𝒏𝒅𝒂𝒎𝒆𝒏𝒕𝒂𝒍</m:t>
                      </m:r>
                      <m:r>
                        <a:rPr lang="en-US" b="1" i="1" u="sng" smtClean="0">
                          <a:latin typeface="Cambria Math"/>
                        </a:rPr>
                        <m:t> </m:t>
                      </m:r>
                      <m:r>
                        <a:rPr lang="en-US" b="1" i="1" u="sng" smtClean="0">
                          <a:latin typeface="Cambria Math"/>
                        </a:rPr>
                        <m:t>𝑻𝒉𝒆𝒐𝒓𝒆𝒎</m:t>
                      </m:r>
                      <m:r>
                        <a:rPr lang="en-US" b="1" i="1" u="sng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i="1" u="sng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u="sng" smtClean="0">
                        <a:latin typeface="Cambria Math"/>
                      </a:rPr>
                      <m:t>𝒐𝒇</m:t>
                    </m:r>
                    <m:r>
                      <a:rPr lang="en-US" b="1" i="1" u="sng" smtClean="0">
                        <a:latin typeface="Cambria Math"/>
                      </a:rPr>
                      <m:t> </m:t>
                    </m:r>
                    <m:r>
                      <a:rPr lang="en-US" b="1" i="1" u="sng" smtClean="0">
                        <a:latin typeface="Cambria Math"/>
                      </a:rPr>
                      <m:t>𝑪𝒂𝒍𝒄𝒖𝒍𝒖𝒔</m:t>
                    </m:r>
                    <m:r>
                      <a:rPr lang="en-US" b="1" i="1" u="sng" smtClean="0">
                        <a:latin typeface="Cambria Math"/>
                      </a:rPr>
                      <m:t>, </m:t>
                    </m:r>
                    <m:r>
                      <a:rPr lang="en-US" b="1" i="1" u="sng" smtClean="0">
                        <a:latin typeface="Cambria Math"/>
                      </a:rPr>
                      <m:t>𝑷𝒂𝒓𝒕</m:t>
                    </m:r>
                    <m:r>
                      <a:rPr lang="en-US" b="1" i="1" u="sng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1" u="sng" smtClean="0"/>
                  <a:t>1</a:t>
                </a:r>
                <a:endParaRPr lang="en-US" b="1" u="sng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77" y="1514144"/>
                <a:ext cx="3412281" cy="646331"/>
              </a:xfrm>
              <a:prstGeom prst="rect">
                <a:avLst/>
              </a:prstGeom>
              <a:blipFill rotWithShape="1">
                <a:blip r:embed="rId1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39007" y="1295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smtClean="0"/>
              <a:t>Common Antiderivatives</a:t>
            </a:r>
            <a:endParaRPr lang="en-US" b="1" u="sng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8" t="53570" r="31855" b="7374"/>
          <a:stretch/>
        </p:blipFill>
        <p:spPr bwMode="auto">
          <a:xfrm>
            <a:off x="5558349" y="5581392"/>
            <a:ext cx="2388334" cy="65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53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3" grpId="0"/>
      <p:bldP spid="11" grpId="0"/>
      <p:bldP spid="12" grpId="0"/>
      <p:bldP spid="14" grpId="0"/>
      <p:bldP spid="15" grpId="0"/>
      <p:bldP spid="16" grpId="0" animBg="1"/>
      <p:bldP spid="18" grpId="0"/>
      <p:bldP spid="19" grpId="0" animBg="1"/>
      <p:bldP spid="2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8" t="20906" r="8929" b="4073"/>
          <a:stretch/>
        </p:blipFill>
        <p:spPr bwMode="auto">
          <a:xfrm>
            <a:off x="1683655" y="-14514"/>
            <a:ext cx="635490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265715" y="2336800"/>
            <a:ext cx="246743" cy="2612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23143" y="2968171"/>
            <a:ext cx="246743" cy="2612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65714" y="3229429"/>
            <a:ext cx="246743" cy="2612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65713" y="3875315"/>
            <a:ext cx="246743" cy="2612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23143" y="4521201"/>
            <a:ext cx="246743" cy="2612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7734" y="5602515"/>
            <a:ext cx="246743" cy="2612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43810" y="5994403"/>
            <a:ext cx="246743" cy="2612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65715" y="1516746"/>
            <a:ext cx="246743" cy="2612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3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Particle Motion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>
              <a:tabLst>
                <a:tab pos="1371600" algn="l"/>
                <a:tab pos="1547813" algn="l"/>
              </a:tabLst>
            </a:pPr>
            <a:r>
              <a:rPr lang="en-US" sz="2800" dirty="0"/>
              <a:t>A particle moves along a line so that its velocity at time </a:t>
            </a:r>
            <a:r>
              <a:rPr lang="en-US" sz="2800" i="1" dirty="0"/>
              <a:t>t</a:t>
            </a:r>
            <a:r>
              <a:rPr lang="en-US" sz="2800" dirty="0"/>
              <a:t> is </a:t>
            </a:r>
            <a:r>
              <a:rPr lang="en-US" sz="2800" i="1" dirty="0"/>
              <a:t>v</a:t>
            </a:r>
            <a:r>
              <a:rPr lang="en-US" sz="300" dirty="0"/>
              <a:t> </a:t>
            </a:r>
            <a:r>
              <a:rPr lang="en-US" sz="2800" dirty="0"/>
              <a:t>(</a:t>
            </a:r>
            <a:r>
              <a:rPr lang="en-US" sz="2800" i="1" dirty="0"/>
              <a:t>t</a:t>
            </a:r>
            <a:r>
              <a:rPr lang="en-US" sz="2800" dirty="0"/>
              <a:t>) = </a:t>
            </a:r>
            <a:r>
              <a:rPr lang="en-US" sz="2800" i="1" dirty="0"/>
              <a:t>t</a:t>
            </a:r>
            <a:r>
              <a:rPr lang="en-US" sz="2800" baseline="30000" dirty="0"/>
              <a:t>2</a:t>
            </a:r>
            <a:r>
              <a:rPr lang="en-US" sz="2800" dirty="0"/>
              <a:t> – </a:t>
            </a:r>
            <a:r>
              <a:rPr lang="en-US" sz="2800" i="1" dirty="0"/>
              <a:t>t</a:t>
            </a:r>
            <a:r>
              <a:rPr lang="en-US" sz="2800" dirty="0"/>
              <a:t> – 6 (measured in </a:t>
            </a:r>
            <a:r>
              <a:rPr lang="en-US" sz="2800" dirty="0" smtClean="0"/>
              <a:t>m/sec).</a:t>
            </a:r>
            <a:endParaRPr lang="en-US" sz="2800" dirty="0"/>
          </a:p>
          <a:p>
            <a:pPr>
              <a:tabLst>
                <a:tab pos="1371600" algn="l"/>
                <a:tab pos="1547813" algn="l"/>
              </a:tabLst>
            </a:pPr>
            <a:endParaRPr lang="en-US" sz="2800" dirty="0"/>
          </a:p>
          <a:p>
            <a:pPr lvl="1">
              <a:buFontTx/>
              <a:buAutoNum type="alphaLcParenBoth"/>
              <a:tabLst>
                <a:tab pos="1371600" algn="l"/>
                <a:tab pos="1547813" algn="l"/>
              </a:tabLst>
            </a:pPr>
            <a:r>
              <a:rPr lang="en-US" sz="2400" dirty="0"/>
              <a:t> Find the displacement of the particle during the time      </a:t>
            </a:r>
            <a:br>
              <a:rPr lang="en-US" sz="2400" dirty="0"/>
            </a:br>
            <a:r>
              <a:rPr lang="en-US" sz="2400" dirty="0"/>
              <a:t>     period 1 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/>
              <a:t> </a:t>
            </a:r>
            <a:r>
              <a:rPr lang="en-US" sz="2400" i="1" dirty="0"/>
              <a:t>t</a:t>
            </a:r>
            <a:r>
              <a:rPr lang="en-US" sz="2400" dirty="0"/>
              <a:t> 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/>
              <a:t> 4.</a:t>
            </a:r>
          </a:p>
          <a:p>
            <a:pPr>
              <a:tabLst>
                <a:tab pos="1371600" algn="l"/>
                <a:tab pos="1547813" algn="l"/>
              </a:tabLst>
            </a:pPr>
            <a:endParaRPr lang="en-US" sz="2800" dirty="0"/>
          </a:p>
          <a:p>
            <a:pPr marL="400050" lvl="1" indent="0">
              <a:buNone/>
              <a:tabLst>
                <a:tab pos="1371600" algn="l"/>
                <a:tab pos="1547813" algn="l"/>
              </a:tabLst>
            </a:pPr>
            <a:r>
              <a:rPr lang="en-US" sz="2400" dirty="0"/>
              <a:t>(b) Find the distance traveled during this </a:t>
            </a:r>
            <a:r>
              <a:rPr lang="en-US" sz="2400" dirty="0" smtClean="0"/>
              <a:t>time period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3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Particle Motion: </a:t>
            </a:r>
            <a:r>
              <a:rPr lang="en-US" i="1" dirty="0" smtClean="0"/>
              <a:t>Solution</a:t>
            </a:r>
            <a:endParaRPr lang="en-US" i="1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dirty="0"/>
              <a:t>(a) By Equation 2, the displacement is</a:t>
            </a:r>
          </a:p>
        </p:txBody>
      </p:sp>
      <p:pic>
        <p:nvPicPr>
          <p:cNvPr id="157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19" y="3349917"/>
            <a:ext cx="234950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19" y="4156367"/>
            <a:ext cx="804863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705" name="Picture 9" descr="Picture3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119" y="2171702"/>
            <a:ext cx="2743200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706" name="Picture 10" descr="Picture3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19" y="2708277"/>
            <a:ext cx="2365375" cy="5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19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Particle Motion: </a:t>
            </a:r>
            <a:r>
              <a:rPr lang="en-US" i="1" dirty="0" smtClean="0"/>
              <a:t>Solution </a:t>
            </a:r>
            <a:r>
              <a:rPr lang="en-US" sz="2000" i="1" dirty="0" smtClean="0"/>
              <a:t>Cont’d</a:t>
            </a:r>
            <a:endParaRPr lang="en-US" sz="2000" i="1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sz="2800" dirty="0" smtClean="0"/>
              <a:t>(</a:t>
            </a:r>
            <a:r>
              <a:rPr lang="en-US" sz="2800" dirty="0"/>
              <a:t>b) </a:t>
            </a:r>
            <a:r>
              <a:rPr lang="en-US" sz="2800" i="1" dirty="0" smtClean="0"/>
              <a:t>v</a:t>
            </a:r>
            <a:r>
              <a:rPr lang="en-US" sz="300" dirty="0" smtClean="0"/>
              <a:t> </a:t>
            </a:r>
            <a:r>
              <a:rPr lang="en-US" sz="2800" dirty="0"/>
              <a:t>(</a:t>
            </a:r>
            <a:r>
              <a:rPr lang="en-US" sz="2800" i="1" dirty="0"/>
              <a:t>t</a:t>
            </a:r>
            <a:r>
              <a:rPr lang="en-US" sz="2800" dirty="0"/>
              <a:t>) </a:t>
            </a:r>
            <a:r>
              <a:rPr lang="en-US" sz="2800" b="1" dirty="0">
                <a:sym typeface="Symbol" pitchFamily="18" charset="2"/>
              </a:rPr>
              <a:t></a:t>
            </a:r>
            <a:r>
              <a:rPr lang="en-US" sz="2800" dirty="0"/>
              <a:t> 0 </a:t>
            </a:r>
            <a:r>
              <a:rPr lang="en-US" sz="2800" dirty="0" smtClean="0"/>
              <a:t>on </a:t>
            </a:r>
            <a:r>
              <a:rPr lang="en-US" sz="2800" dirty="0"/>
              <a:t>the interval [1, 3] and </a:t>
            </a:r>
            <a:r>
              <a:rPr lang="en-US" sz="2800" i="1" dirty="0"/>
              <a:t>v</a:t>
            </a:r>
            <a:r>
              <a:rPr lang="en-US" sz="300" dirty="0"/>
              <a:t> </a:t>
            </a:r>
            <a:r>
              <a:rPr lang="en-US" sz="2800" dirty="0"/>
              <a:t>(</a:t>
            </a:r>
            <a:r>
              <a:rPr lang="en-US" sz="2800" i="1" dirty="0"/>
              <a:t>t</a:t>
            </a:r>
            <a:r>
              <a:rPr lang="en-US" sz="2800" dirty="0"/>
              <a:t>) </a:t>
            </a:r>
            <a:r>
              <a:rPr lang="en-US" sz="2800" b="1" dirty="0">
                <a:sym typeface="Symbol" pitchFamily="18" charset="2"/>
              </a:rPr>
              <a:t>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0 on [3, 4]. </a:t>
            </a:r>
          </a:p>
        </p:txBody>
      </p:sp>
      <p:pic>
        <p:nvPicPr>
          <p:cNvPr id="124943" name="Picture 15" descr="Picture3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7" t="-2292"/>
          <a:stretch>
            <a:fillRect/>
          </a:stretch>
        </p:blipFill>
        <p:spPr bwMode="auto">
          <a:xfrm>
            <a:off x="3979718" y="2136415"/>
            <a:ext cx="313690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44" name="Picture 16" descr="Picture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18" y="2703153"/>
            <a:ext cx="4900613" cy="5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45" name="Picture 17" descr="Picture3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73"/>
          <a:stretch>
            <a:fillRect/>
          </a:stretch>
        </p:blipFill>
        <p:spPr bwMode="auto">
          <a:xfrm>
            <a:off x="2684318" y="2136415"/>
            <a:ext cx="1295400" cy="5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03"/>
          <a:stretch/>
        </p:blipFill>
        <p:spPr bwMode="auto">
          <a:xfrm>
            <a:off x="180685" y="3074912"/>
            <a:ext cx="3695123" cy="275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1" t="-11917" r="61736" b="-37306"/>
          <a:stretch>
            <a:fillRect/>
          </a:stretch>
        </p:blipFill>
        <p:spPr bwMode="auto">
          <a:xfrm>
            <a:off x="3875808" y="4261861"/>
            <a:ext cx="83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6" t="519" r="-8038"/>
          <a:stretch>
            <a:fillRect/>
          </a:stretch>
        </p:blipFill>
        <p:spPr bwMode="auto">
          <a:xfrm>
            <a:off x="4714008" y="4334598"/>
            <a:ext cx="14478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 descr="Picture3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18" y="3383973"/>
            <a:ext cx="4999037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2025" y="3368838"/>
            <a:ext cx="20522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Vel</a:t>
            </a:r>
            <a:r>
              <a:rPr lang="en-US" dirty="0" smtClean="0"/>
              <a:t>(m/sec) = t^2-t-6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930" y="5987534"/>
            <a:ext cx="598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Starts out heading left (-), then slows down and turns right (+)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H="1" flipV="1">
            <a:off x="2028246" y="5176261"/>
            <a:ext cx="1102241" cy="811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0"/>
          </p:cNvCxnSpPr>
          <p:nvPr/>
        </p:nvCxnSpPr>
        <p:spPr>
          <a:xfrm flipH="1" flipV="1">
            <a:off x="2878282" y="4145973"/>
            <a:ext cx="252205" cy="1841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80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49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Definite v. Indefinite Integrals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1948" y="1828800"/>
                <a:ext cx="2308452" cy="1348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48" y="1828800"/>
                <a:ext cx="2308452" cy="13489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91200" y="1794239"/>
                <a:ext cx="2406813" cy="1383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794239"/>
                <a:ext cx="2406813" cy="13835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" y="3667533"/>
                <a:ext cx="3959225" cy="1334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sz="36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3600" b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667533"/>
                <a:ext cx="3959225" cy="13344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7347" y="5191533"/>
                <a:ext cx="1271502" cy="1133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26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47" y="5191533"/>
                <a:ext cx="1271502" cy="113306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03180" y="3505200"/>
                <a:ext cx="1982851" cy="1383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6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600" b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180" y="3505200"/>
                <a:ext cx="1982851" cy="13835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948197" y="4925827"/>
                <a:ext cx="2092817" cy="1203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3600" i="1">
                          <a:latin typeface="Cambria Math"/>
                        </a:rPr>
                        <m:t>+</m:t>
                      </m:r>
                      <m:r>
                        <a:rPr lang="en-US" sz="36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197" y="4925827"/>
                <a:ext cx="2092817" cy="120391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333999" y="1794239"/>
            <a:ext cx="2864013" cy="1710961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1524000"/>
            <a:ext cx="4191000" cy="48006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7654" y="1339334"/>
            <a:ext cx="186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Definite (number)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50898" y="1353848"/>
            <a:ext cx="206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Indefinite (function)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4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1" grpId="1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Indefinite Integrals</a:t>
            </a:r>
          </a:p>
        </p:txBody>
      </p:sp>
      <p:pic>
        <p:nvPicPr>
          <p:cNvPr id="140296" name="Picture 8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4949825" cy="400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78689" y="566778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398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12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CHANGE THEOREM</a:t>
            </a:r>
            <a:endParaRPr lang="en-US" dirty="0"/>
          </a:p>
        </p:txBody>
      </p:sp>
      <p:pic>
        <p:nvPicPr>
          <p:cNvPr id="11" name="Picture 10" descr="Pictur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3" y="2240397"/>
            <a:ext cx="8229600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51018" y="4457700"/>
            <a:ext cx="329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 of change, velocity (m/sec)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H="1" flipV="1">
            <a:off x="3855027" y="3304309"/>
            <a:ext cx="742243" cy="1153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Change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</a:t>
            </a:r>
            <a:r>
              <a:rPr lang="en-US" sz="2400" i="1" dirty="0"/>
              <a:t>V 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 is the volume of water in a reservoir at time </a:t>
            </a:r>
            <a:r>
              <a:rPr lang="en-US" sz="2400" i="1" dirty="0"/>
              <a:t>t</a:t>
            </a:r>
            <a:r>
              <a:rPr lang="en-US" sz="2400" dirty="0"/>
              <a:t>, then </a:t>
            </a:r>
            <a:r>
              <a:rPr lang="en-US" sz="2400" dirty="0" smtClean="0"/>
              <a:t>its </a:t>
            </a:r>
            <a:r>
              <a:rPr lang="en-US" sz="2400" dirty="0"/>
              <a:t>derivative </a:t>
            </a:r>
            <a:r>
              <a:rPr lang="en-US" sz="2400" i="1" dirty="0"/>
              <a:t>V </a:t>
            </a:r>
            <a:r>
              <a:rPr lang="en-US" sz="2400" dirty="0">
                <a:sym typeface="Symbol" pitchFamily="18" charset="2"/>
              </a:rPr>
              <a:t>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 is the rate at which </a:t>
            </a:r>
            <a:r>
              <a:rPr lang="en-US" sz="2400" dirty="0" smtClean="0"/>
              <a:t>water flows </a:t>
            </a:r>
            <a:r>
              <a:rPr lang="en-US" sz="2400" dirty="0"/>
              <a:t>into </a:t>
            </a:r>
            <a:r>
              <a:rPr lang="en-US" sz="2400" dirty="0" smtClean="0"/>
              <a:t>the </a:t>
            </a:r>
            <a:r>
              <a:rPr lang="en-US" sz="2400" dirty="0"/>
              <a:t>reservoir at time </a:t>
            </a:r>
            <a:r>
              <a:rPr lang="en-US" sz="2400" i="1" dirty="0" smtClean="0"/>
              <a:t>t</a:t>
            </a:r>
            <a:r>
              <a:rPr lang="en-US" sz="2400" dirty="0" smtClean="0"/>
              <a:t>. So</a:t>
            </a:r>
            <a:endParaRPr lang="en-US" sz="2400" dirty="0"/>
          </a:p>
          <a:p>
            <a:pPr marL="400050" lvl="1" indent="0">
              <a:buNone/>
              <a:tabLst>
                <a:tab pos="465138" algn="l"/>
              </a:tabLst>
            </a:pPr>
            <a:endParaRPr lang="en-US" sz="2400" dirty="0"/>
          </a:p>
          <a:p>
            <a:pPr marL="400050" lvl="1" indent="0">
              <a:buNone/>
              <a:tabLst>
                <a:tab pos="465138" algn="l"/>
              </a:tabLst>
            </a:pPr>
            <a:endParaRPr lang="en-US" sz="2400" dirty="0" smtClean="0"/>
          </a:p>
          <a:p>
            <a:pPr marL="400050" lvl="1" indent="0">
              <a:buNone/>
              <a:tabLst>
                <a:tab pos="465138" algn="l"/>
              </a:tabLst>
            </a:pPr>
            <a:r>
              <a:rPr lang="en-US" sz="2400" dirty="0" smtClean="0"/>
              <a:t>is </a:t>
            </a:r>
            <a:r>
              <a:rPr lang="en-US" sz="2400" dirty="0"/>
              <a:t>the change in the amount of water in the reservoir </a:t>
            </a:r>
            <a:r>
              <a:rPr lang="en-US" sz="2400" dirty="0" smtClean="0"/>
              <a:t>between </a:t>
            </a:r>
            <a:r>
              <a:rPr lang="en-US" sz="2400" dirty="0"/>
              <a:t>time </a:t>
            </a:r>
            <a:r>
              <a:rPr lang="en-US" sz="2400" i="1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 and time </a:t>
            </a:r>
            <a:r>
              <a:rPr lang="en-US" sz="2400" i="1" dirty="0"/>
              <a:t>t</a:t>
            </a:r>
            <a:r>
              <a:rPr lang="en-US" sz="2400" baseline="-25000" dirty="0"/>
              <a:t>2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[C](</a:t>
            </a:r>
            <a:r>
              <a:rPr lang="en-US" sz="2400" i="1" dirty="0"/>
              <a:t>t</a:t>
            </a:r>
            <a:r>
              <a:rPr lang="en-US" sz="2400" dirty="0"/>
              <a:t>) is the concentration of the product of a chemical </a:t>
            </a:r>
            <a:r>
              <a:rPr lang="en-US" sz="2400" dirty="0" smtClean="0"/>
              <a:t>reaction </a:t>
            </a:r>
            <a:r>
              <a:rPr lang="en-US" sz="2400" dirty="0"/>
              <a:t>at time </a:t>
            </a:r>
            <a:r>
              <a:rPr lang="en-US" sz="2400" i="1" dirty="0"/>
              <a:t>t</a:t>
            </a:r>
            <a:r>
              <a:rPr lang="en-US" sz="2400" dirty="0"/>
              <a:t>, then the rate of reaction is the </a:t>
            </a:r>
            <a:r>
              <a:rPr lang="en-US" sz="2400" dirty="0" smtClean="0"/>
              <a:t>derivative </a:t>
            </a:r>
            <a:r>
              <a:rPr lang="en-US" sz="2400" i="1" dirty="0"/>
              <a:t>d </a:t>
            </a:r>
            <a:r>
              <a:rPr lang="en-US" sz="2400" dirty="0"/>
              <a:t>[C]/</a:t>
            </a:r>
            <a:r>
              <a:rPr lang="en-US" sz="2400" i="1" dirty="0" err="1"/>
              <a:t>dt</a:t>
            </a:r>
            <a:r>
              <a:rPr lang="en-US" sz="2400" dirty="0" err="1"/>
              <a:t>.</a:t>
            </a:r>
            <a:r>
              <a:rPr lang="en-US" sz="2400" dirty="0" smtClean="0"/>
              <a:t> </a:t>
            </a:r>
            <a:r>
              <a:rPr lang="en-US" sz="2400" dirty="0"/>
              <a:t>So</a:t>
            </a:r>
          </a:p>
          <a:p>
            <a:pPr marL="0" indent="0">
              <a:buNone/>
            </a:pPr>
            <a:endParaRPr lang="en-US" sz="2400" dirty="0"/>
          </a:p>
          <a:p>
            <a:pPr marL="400050" lvl="1" indent="0">
              <a:buNone/>
            </a:pPr>
            <a:r>
              <a:rPr lang="en-US" sz="2000" dirty="0" smtClean="0"/>
              <a:t>is </a:t>
            </a:r>
            <a:r>
              <a:rPr lang="en-US" sz="2000" dirty="0"/>
              <a:t>the change in the concentration of C from time </a:t>
            </a:r>
            <a:r>
              <a:rPr lang="en-US" sz="2000" i="1" dirty="0"/>
              <a:t>t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 smtClean="0"/>
              <a:t>to time </a:t>
            </a:r>
            <a:r>
              <a:rPr lang="en-US" sz="2000" i="1" dirty="0"/>
              <a:t>t</a:t>
            </a:r>
            <a:r>
              <a:rPr lang="en-US" sz="2000" baseline="-25000" dirty="0"/>
              <a:t>2</a:t>
            </a:r>
            <a:r>
              <a:rPr lang="en-US" sz="2000" dirty="0"/>
              <a:t>.</a:t>
            </a:r>
          </a:p>
          <a:p>
            <a:pPr>
              <a:buFontTx/>
              <a:buChar char="•"/>
              <a:tabLst>
                <a:tab pos="465138" algn="l"/>
              </a:tabLst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6" descr="Picture3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82" y="2697092"/>
            <a:ext cx="3097212" cy="5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Picture3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791" y="5067300"/>
            <a:ext cx="3517900" cy="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6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65138" algn="l"/>
              </a:tabLst>
            </a:pPr>
            <a:r>
              <a:rPr lang="en-US" dirty="0"/>
              <a:t>Figure 3 shows how both displacement and distance traveled can be interpreted in terms of areas under a velocity curve.</a:t>
            </a:r>
          </a:p>
        </p:txBody>
      </p:sp>
      <p:pic>
        <p:nvPicPr>
          <p:cNvPr id="155656" name="Picture 8" descr="Picture3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2971800"/>
            <a:ext cx="8002587" cy="21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149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sz="2000" dirty="0"/>
              <a:t>Evaluate 			        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sz="20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sz="2000" dirty="0">
                <a:solidFill>
                  <a:srgbClr val="700046"/>
                </a:solidFill>
              </a:rPr>
              <a:t>Solution</a:t>
            </a:r>
            <a:r>
              <a:rPr lang="en-US" sz="2000" dirty="0" smtClean="0">
                <a:solidFill>
                  <a:srgbClr val="700046"/>
                </a:solidFill>
              </a:rPr>
              <a:t>:</a:t>
            </a:r>
            <a:endParaRPr lang="en-US" sz="2000" dirty="0">
              <a:solidFill>
                <a:srgbClr val="700046"/>
              </a:solidFill>
            </a:endParaRPr>
          </a:p>
        </p:txBody>
      </p:sp>
      <p:pic>
        <p:nvPicPr>
          <p:cNvPr id="14439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136" y="1346200"/>
            <a:ext cx="26606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39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30" y="2844655"/>
            <a:ext cx="5329237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39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873" y="3445885"/>
            <a:ext cx="24860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39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776" y="4239635"/>
            <a:ext cx="2276475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 descr="Picture3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776" y="4950545"/>
            <a:ext cx="5437188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3" descr="Picture30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864" y="5506674"/>
            <a:ext cx="3219450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Picture30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864" y="5939268"/>
            <a:ext cx="695325" cy="3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90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0"/>
            <a:ext cx="713232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			The </a:t>
            </a:r>
            <a:r>
              <a:rPr lang="en-US"/>
              <a:t>Definite </a:t>
            </a:r>
            <a:r>
              <a:rPr lang="en-US" smtClean="0"/>
              <a:t>Integral of </a:t>
            </a:r>
            <a:r>
              <a:rPr lang="en-US"/>
              <a:t>a Rate of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66800" y="2674262"/>
                <a:ext cx="2396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u="sng" smtClean="0">
                          <a:latin typeface="Cambria Math"/>
                        </a:rPr>
                        <m:t>𝑻𝒉𝒆</m:t>
                      </m:r>
                      <m:r>
                        <a:rPr lang="en-US" sz="1200" b="1" i="1" u="sng" smtClean="0">
                          <a:latin typeface="Cambria Math"/>
                        </a:rPr>
                        <m:t> </m:t>
                      </m:r>
                      <m:r>
                        <a:rPr lang="en-US" sz="1200" b="1" i="1" u="sng" smtClean="0">
                          <a:latin typeface="Cambria Math"/>
                        </a:rPr>
                        <m:t>𝑭𝒖𝒏𝒅𝒂𝒎𝒆𝒏𝒕𝒂𝒍</m:t>
                      </m:r>
                      <m:r>
                        <a:rPr lang="en-US" sz="1200" b="1" i="1" u="sng" smtClean="0">
                          <a:latin typeface="Cambria Math"/>
                        </a:rPr>
                        <m:t> </m:t>
                      </m:r>
                      <m:r>
                        <a:rPr lang="en-US" sz="1200" b="1" i="1" u="sng" smtClean="0">
                          <a:latin typeface="Cambria Math"/>
                        </a:rPr>
                        <m:t>𝑻𝒉𝒆𝒐𝒓𝒆𝒎</m:t>
                      </m:r>
                      <m:r>
                        <a:rPr lang="en-US" sz="1200" b="1" i="1" u="sng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200" b="1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u="sng" smtClean="0">
                          <a:latin typeface="Cambria Math"/>
                        </a:rPr>
                        <m:t>𝒐𝒇</m:t>
                      </m:r>
                      <m:r>
                        <a:rPr lang="en-US" sz="1200" b="1" i="1" u="sng" smtClean="0">
                          <a:latin typeface="Cambria Math"/>
                        </a:rPr>
                        <m:t> </m:t>
                      </m:r>
                      <m:r>
                        <a:rPr lang="en-US" sz="1200" b="1" i="1" u="sng" smtClean="0">
                          <a:latin typeface="Cambria Math"/>
                        </a:rPr>
                        <m:t>𝑪𝒂𝒍𝒄𝒖𝒍𝒖𝒔</m:t>
                      </m:r>
                      <m:r>
                        <a:rPr lang="en-US" sz="1200" b="1" i="1" u="sng" smtClean="0">
                          <a:latin typeface="Cambria Math"/>
                        </a:rPr>
                        <m:t>, </m:t>
                      </m:r>
                      <m:r>
                        <a:rPr lang="en-US" sz="1200" b="1" i="1" u="sng" smtClean="0">
                          <a:latin typeface="Cambria Math"/>
                        </a:rPr>
                        <m:t>𝑷𝒂𝒓𝒕</m:t>
                      </m:r>
                      <m:r>
                        <a:rPr lang="en-US" sz="1200" b="1" i="1" u="sng" smtClean="0">
                          <a:latin typeface="Cambria Math"/>
                        </a:rPr>
                        <m:t> </m:t>
                      </m:r>
                      <m:r>
                        <a:rPr lang="en-US" sz="1200" b="1" i="1" u="sng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200" b="1" u="sng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674262"/>
                <a:ext cx="2396238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t="29666" r="33352" b="44951"/>
          <a:stretch/>
        </p:blipFill>
        <p:spPr bwMode="auto">
          <a:xfrm>
            <a:off x="678716" y="3055260"/>
            <a:ext cx="3180101" cy="302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8" t="53570" r="31855" b="7374"/>
          <a:stretch/>
        </p:blipFill>
        <p:spPr bwMode="auto">
          <a:xfrm>
            <a:off x="1447800" y="3308885"/>
            <a:ext cx="1697501" cy="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37728" y="3661230"/>
                <a:ext cx="2437719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28" y="3661230"/>
                <a:ext cx="2437719" cy="8188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94497" y="381363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P(t)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1" t="19455" r="30469" b="10727"/>
          <a:stretch/>
        </p:blipFill>
        <p:spPr bwMode="auto">
          <a:xfrm>
            <a:off x="4572000" y="2702378"/>
            <a:ext cx="4449556" cy="331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reeform 20"/>
          <p:cNvSpPr/>
          <p:nvPr/>
        </p:nvSpPr>
        <p:spPr>
          <a:xfrm>
            <a:off x="4884719" y="4110754"/>
            <a:ext cx="2627086" cy="1716827"/>
          </a:xfrm>
          <a:custGeom>
            <a:avLst/>
            <a:gdLst>
              <a:gd name="connsiteX0" fmla="*/ 0 w 2627086"/>
              <a:gd name="connsiteY0" fmla="*/ 886952 h 1716827"/>
              <a:gd name="connsiteX1" fmla="*/ 72572 w 2627086"/>
              <a:gd name="connsiteY1" fmla="*/ 872437 h 1716827"/>
              <a:gd name="connsiteX2" fmla="*/ 159657 w 2627086"/>
              <a:gd name="connsiteY2" fmla="*/ 843409 h 1716827"/>
              <a:gd name="connsiteX3" fmla="*/ 275772 w 2627086"/>
              <a:gd name="connsiteY3" fmla="*/ 828894 h 1716827"/>
              <a:gd name="connsiteX4" fmla="*/ 420914 w 2627086"/>
              <a:gd name="connsiteY4" fmla="*/ 785352 h 1716827"/>
              <a:gd name="connsiteX5" fmla="*/ 522514 w 2627086"/>
              <a:gd name="connsiteY5" fmla="*/ 770837 h 1716827"/>
              <a:gd name="connsiteX6" fmla="*/ 609600 w 2627086"/>
              <a:gd name="connsiteY6" fmla="*/ 741809 h 1716827"/>
              <a:gd name="connsiteX7" fmla="*/ 711200 w 2627086"/>
              <a:gd name="connsiteY7" fmla="*/ 712780 h 1716827"/>
              <a:gd name="connsiteX8" fmla="*/ 885372 w 2627086"/>
              <a:gd name="connsiteY8" fmla="*/ 698266 h 1716827"/>
              <a:gd name="connsiteX9" fmla="*/ 1016000 w 2627086"/>
              <a:gd name="connsiteY9" fmla="*/ 669237 h 1716827"/>
              <a:gd name="connsiteX10" fmla="*/ 1059543 w 2627086"/>
              <a:gd name="connsiteY10" fmla="*/ 654723 h 1716827"/>
              <a:gd name="connsiteX11" fmla="*/ 1132114 w 2627086"/>
              <a:gd name="connsiteY11" fmla="*/ 640209 h 1716827"/>
              <a:gd name="connsiteX12" fmla="*/ 1219200 w 2627086"/>
              <a:gd name="connsiteY12" fmla="*/ 611180 h 1716827"/>
              <a:gd name="connsiteX13" fmla="*/ 1364343 w 2627086"/>
              <a:gd name="connsiteY13" fmla="*/ 567637 h 1716827"/>
              <a:gd name="connsiteX14" fmla="*/ 1407886 w 2627086"/>
              <a:gd name="connsiteY14" fmla="*/ 553123 h 1716827"/>
              <a:gd name="connsiteX15" fmla="*/ 1451429 w 2627086"/>
              <a:gd name="connsiteY15" fmla="*/ 524094 h 1716827"/>
              <a:gd name="connsiteX16" fmla="*/ 1553029 w 2627086"/>
              <a:gd name="connsiteY16" fmla="*/ 495066 h 1716827"/>
              <a:gd name="connsiteX17" fmla="*/ 1683657 w 2627086"/>
              <a:gd name="connsiteY17" fmla="*/ 437009 h 1716827"/>
              <a:gd name="connsiteX18" fmla="*/ 1799772 w 2627086"/>
              <a:gd name="connsiteY18" fmla="*/ 378952 h 1716827"/>
              <a:gd name="connsiteX19" fmla="*/ 1886857 w 2627086"/>
              <a:gd name="connsiteY19" fmla="*/ 364437 h 1716827"/>
              <a:gd name="connsiteX20" fmla="*/ 2017486 w 2627086"/>
              <a:gd name="connsiteY20" fmla="*/ 320894 h 1716827"/>
              <a:gd name="connsiteX21" fmla="*/ 2061029 w 2627086"/>
              <a:gd name="connsiteY21" fmla="*/ 306380 h 1716827"/>
              <a:gd name="connsiteX22" fmla="*/ 2206172 w 2627086"/>
              <a:gd name="connsiteY22" fmla="*/ 219294 h 1716827"/>
              <a:gd name="connsiteX23" fmla="*/ 2249714 w 2627086"/>
              <a:gd name="connsiteY23" fmla="*/ 175752 h 1716827"/>
              <a:gd name="connsiteX24" fmla="*/ 2336800 w 2627086"/>
              <a:gd name="connsiteY24" fmla="*/ 117694 h 1716827"/>
              <a:gd name="connsiteX25" fmla="*/ 2423886 w 2627086"/>
              <a:gd name="connsiteY25" fmla="*/ 59637 h 1716827"/>
              <a:gd name="connsiteX26" fmla="*/ 2510972 w 2627086"/>
              <a:gd name="connsiteY26" fmla="*/ 1580 h 1716827"/>
              <a:gd name="connsiteX27" fmla="*/ 2540000 w 2627086"/>
              <a:gd name="connsiteY27" fmla="*/ 45123 h 1716827"/>
              <a:gd name="connsiteX28" fmla="*/ 2525486 w 2627086"/>
              <a:gd name="connsiteY28" fmla="*/ 103180 h 1716827"/>
              <a:gd name="connsiteX29" fmla="*/ 2423886 w 2627086"/>
              <a:gd name="connsiteY29" fmla="*/ 190266 h 1716827"/>
              <a:gd name="connsiteX30" fmla="*/ 2365829 w 2627086"/>
              <a:gd name="connsiteY30" fmla="*/ 204780 h 1716827"/>
              <a:gd name="connsiteX31" fmla="*/ 2293257 w 2627086"/>
              <a:gd name="connsiteY31" fmla="*/ 233809 h 1716827"/>
              <a:gd name="connsiteX32" fmla="*/ 2191657 w 2627086"/>
              <a:gd name="connsiteY32" fmla="*/ 262837 h 1716827"/>
              <a:gd name="connsiteX33" fmla="*/ 2133600 w 2627086"/>
              <a:gd name="connsiteY33" fmla="*/ 291866 h 1716827"/>
              <a:gd name="connsiteX34" fmla="*/ 2061029 w 2627086"/>
              <a:gd name="connsiteY34" fmla="*/ 306380 h 1716827"/>
              <a:gd name="connsiteX35" fmla="*/ 2017486 w 2627086"/>
              <a:gd name="connsiteY35" fmla="*/ 320894 h 1716827"/>
              <a:gd name="connsiteX36" fmla="*/ 1944914 w 2627086"/>
              <a:gd name="connsiteY36" fmla="*/ 335409 h 1716827"/>
              <a:gd name="connsiteX37" fmla="*/ 1872343 w 2627086"/>
              <a:gd name="connsiteY37" fmla="*/ 364437 h 1716827"/>
              <a:gd name="connsiteX38" fmla="*/ 1799772 w 2627086"/>
              <a:gd name="connsiteY38" fmla="*/ 378952 h 1716827"/>
              <a:gd name="connsiteX39" fmla="*/ 1712686 w 2627086"/>
              <a:gd name="connsiteY39" fmla="*/ 407980 h 1716827"/>
              <a:gd name="connsiteX40" fmla="*/ 1669143 w 2627086"/>
              <a:gd name="connsiteY40" fmla="*/ 422494 h 1716827"/>
              <a:gd name="connsiteX41" fmla="*/ 1611086 w 2627086"/>
              <a:gd name="connsiteY41" fmla="*/ 451523 h 1716827"/>
              <a:gd name="connsiteX42" fmla="*/ 1538514 w 2627086"/>
              <a:gd name="connsiteY42" fmla="*/ 466037 h 1716827"/>
              <a:gd name="connsiteX43" fmla="*/ 1291772 w 2627086"/>
              <a:gd name="connsiteY43" fmla="*/ 509580 h 1716827"/>
              <a:gd name="connsiteX44" fmla="*/ 1233714 w 2627086"/>
              <a:gd name="connsiteY44" fmla="*/ 524094 h 1716827"/>
              <a:gd name="connsiteX45" fmla="*/ 1103086 w 2627086"/>
              <a:gd name="connsiteY45" fmla="*/ 553123 h 1716827"/>
              <a:gd name="connsiteX46" fmla="*/ 1016000 w 2627086"/>
              <a:gd name="connsiteY46" fmla="*/ 582152 h 1716827"/>
              <a:gd name="connsiteX47" fmla="*/ 972457 w 2627086"/>
              <a:gd name="connsiteY47" fmla="*/ 596666 h 1716827"/>
              <a:gd name="connsiteX48" fmla="*/ 827314 w 2627086"/>
              <a:gd name="connsiteY48" fmla="*/ 640209 h 1716827"/>
              <a:gd name="connsiteX49" fmla="*/ 740229 w 2627086"/>
              <a:gd name="connsiteY49" fmla="*/ 683752 h 1716827"/>
              <a:gd name="connsiteX50" fmla="*/ 638629 w 2627086"/>
              <a:gd name="connsiteY50" fmla="*/ 727294 h 1716827"/>
              <a:gd name="connsiteX51" fmla="*/ 580572 w 2627086"/>
              <a:gd name="connsiteY51" fmla="*/ 741809 h 1716827"/>
              <a:gd name="connsiteX52" fmla="*/ 493486 w 2627086"/>
              <a:gd name="connsiteY52" fmla="*/ 770837 h 1716827"/>
              <a:gd name="connsiteX53" fmla="*/ 391886 w 2627086"/>
              <a:gd name="connsiteY53" fmla="*/ 799866 h 1716827"/>
              <a:gd name="connsiteX54" fmla="*/ 275772 w 2627086"/>
              <a:gd name="connsiteY54" fmla="*/ 814380 h 1716827"/>
              <a:gd name="connsiteX55" fmla="*/ 174172 w 2627086"/>
              <a:gd name="connsiteY55" fmla="*/ 843409 h 1716827"/>
              <a:gd name="connsiteX56" fmla="*/ 145143 w 2627086"/>
              <a:gd name="connsiteY56" fmla="*/ 886952 h 1716827"/>
              <a:gd name="connsiteX57" fmla="*/ 116114 w 2627086"/>
              <a:gd name="connsiteY57" fmla="*/ 974037 h 1716827"/>
              <a:gd name="connsiteX58" fmla="*/ 159657 w 2627086"/>
              <a:gd name="connsiteY58" fmla="*/ 988552 h 1716827"/>
              <a:gd name="connsiteX59" fmla="*/ 246743 w 2627086"/>
              <a:gd name="connsiteY59" fmla="*/ 974037 h 1716827"/>
              <a:gd name="connsiteX60" fmla="*/ 348343 w 2627086"/>
              <a:gd name="connsiteY60" fmla="*/ 959523 h 1716827"/>
              <a:gd name="connsiteX61" fmla="*/ 406400 w 2627086"/>
              <a:gd name="connsiteY61" fmla="*/ 930494 h 1716827"/>
              <a:gd name="connsiteX62" fmla="*/ 478972 w 2627086"/>
              <a:gd name="connsiteY62" fmla="*/ 915980 h 1716827"/>
              <a:gd name="connsiteX63" fmla="*/ 537029 w 2627086"/>
              <a:gd name="connsiteY63" fmla="*/ 901466 h 1716827"/>
              <a:gd name="connsiteX64" fmla="*/ 609600 w 2627086"/>
              <a:gd name="connsiteY64" fmla="*/ 886952 h 1716827"/>
              <a:gd name="connsiteX65" fmla="*/ 696686 w 2627086"/>
              <a:gd name="connsiteY65" fmla="*/ 857923 h 1716827"/>
              <a:gd name="connsiteX66" fmla="*/ 798286 w 2627086"/>
              <a:gd name="connsiteY66" fmla="*/ 828894 h 1716827"/>
              <a:gd name="connsiteX67" fmla="*/ 899886 w 2627086"/>
              <a:gd name="connsiteY67" fmla="*/ 785352 h 1716827"/>
              <a:gd name="connsiteX68" fmla="*/ 1074057 w 2627086"/>
              <a:gd name="connsiteY68" fmla="*/ 770837 h 1716827"/>
              <a:gd name="connsiteX69" fmla="*/ 1146629 w 2627086"/>
              <a:gd name="connsiteY69" fmla="*/ 756323 h 1716827"/>
              <a:gd name="connsiteX70" fmla="*/ 1190172 w 2627086"/>
              <a:gd name="connsiteY70" fmla="*/ 741809 h 1716827"/>
              <a:gd name="connsiteX71" fmla="*/ 1291772 w 2627086"/>
              <a:gd name="connsiteY71" fmla="*/ 727294 h 1716827"/>
              <a:gd name="connsiteX72" fmla="*/ 1451429 w 2627086"/>
              <a:gd name="connsiteY72" fmla="*/ 683752 h 1716827"/>
              <a:gd name="connsiteX73" fmla="*/ 1669143 w 2627086"/>
              <a:gd name="connsiteY73" fmla="*/ 582152 h 1716827"/>
              <a:gd name="connsiteX74" fmla="*/ 1799772 w 2627086"/>
              <a:gd name="connsiteY74" fmla="*/ 538609 h 1716827"/>
              <a:gd name="connsiteX75" fmla="*/ 1843314 w 2627086"/>
              <a:gd name="connsiteY75" fmla="*/ 524094 h 1716827"/>
              <a:gd name="connsiteX76" fmla="*/ 1886857 w 2627086"/>
              <a:gd name="connsiteY76" fmla="*/ 495066 h 1716827"/>
              <a:gd name="connsiteX77" fmla="*/ 1973943 w 2627086"/>
              <a:gd name="connsiteY77" fmla="*/ 466037 h 1716827"/>
              <a:gd name="connsiteX78" fmla="*/ 2017486 w 2627086"/>
              <a:gd name="connsiteY78" fmla="*/ 437009 h 1716827"/>
              <a:gd name="connsiteX79" fmla="*/ 2278743 w 2627086"/>
              <a:gd name="connsiteY79" fmla="*/ 393466 h 1716827"/>
              <a:gd name="connsiteX80" fmla="*/ 2423886 w 2627086"/>
              <a:gd name="connsiteY80" fmla="*/ 364437 h 1716827"/>
              <a:gd name="connsiteX81" fmla="*/ 2467429 w 2627086"/>
              <a:gd name="connsiteY81" fmla="*/ 349923 h 1716827"/>
              <a:gd name="connsiteX82" fmla="*/ 2525486 w 2627086"/>
              <a:gd name="connsiteY82" fmla="*/ 437009 h 1716827"/>
              <a:gd name="connsiteX83" fmla="*/ 2452914 w 2627086"/>
              <a:gd name="connsiteY83" fmla="*/ 451523 h 1716827"/>
              <a:gd name="connsiteX84" fmla="*/ 2336800 w 2627086"/>
              <a:gd name="connsiteY84" fmla="*/ 480552 h 1716827"/>
              <a:gd name="connsiteX85" fmla="*/ 2191657 w 2627086"/>
              <a:gd name="connsiteY85" fmla="*/ 509580 h 1716827"/>
              <a:gd name="connsiteX86" fmla="*/ 2002972 w 2627086"/>
              <a:gd name="connsiteY86" fmla="*/ 553123 h 1716827"/>
              <a:gd name="connsiteX87" fmla="*/ 1770743 w 2627086"/>
              <a:gd name="connsiteY87" fmla="*/ 596666 h 1716827"/>
              <a:gd name="connsiteX88" fmla="*/ 1654629 w 2627086"/>
              <a:gd name="connsiteY88" fmla="*/ 625694 h 1716827"/>
              <a:gd name="connsiteX89" fmla="*/ 1538514 w 2627086"/>
              <a:gd name="connsiteY89" fmla="*/ 669237 h 1716827"/>
              <a:gd name="connsiteX90" fmla="*/ 1393372 w 2627086"/>
              <a:gd name="connsiteY90" fmla="*/ 683752 h 1716827"/>
              <a:gd name="connsiteX91" fmla="*/ 1146629 w 2627086"/>
              <a:gd name="connsiteY91" fmla="*/ 770837 h 1716827"/>
              <a:gd name="connsiteX92" fmla="*/ 1030514 w 2627086"/>
              <a:gd name="connsiteY92" fmla="*/ 785352 h 1716827"/>
              <a:gd name="connsiteX93" fmla="*/ 986972 w 2627086"/>
              <a:gd name="connsiteY93" fmla="*/ 799866 h 1716827"/>
              <a:gd name="connsiteX94" fmla="*/ 928914 w 2627086"/>
              <a:gd name="connsiteY94" fmla="*/ 828894 h 1716827"/>
              <a:gd name="connsiteX95" fmla="*/ 798286 w 2627086"/>
              <a:gd name="connsiteY95" fmla="*/ 857923 h 1716827"/>
              <a:gd name="connsiteX96" fmla="*/ 754743 w 2627086"/>
              <a:gd name="connsiteY96" fmla="*/ 872437 h 1716827"/>
              <a:gd name="connsiteX97" fmla="*/ 609600 w 2627086"/>
              <a:gd name="connsiteY97" fmla="*/ 886952 h 1716827"/>
              <a:gd name="connsiteX98" fmla="*/ 508000 w 2627086"/>
              <a:gd name="connsiteY98" fmla="*/ 915980 h 1716827"/>
              <a:gd name="connsiteX99" fmla="*/ 406400 w 2627086"/>
              <a:gd name="connsiteY99" fmla="*/ 930494 h 1716827"/>
              <a:gd name="connsiteX100" fmla="*/ 348343 w 2627086"/>
              <a:gd name="connsiteY100" fmla="*/ 945009 h 1716827"/>
              <a:gd name="connsiteX101" fmla="*/ 261257 w 2627086"/>
              <a:gd name="connsiteY101" fmla="*/ 974037 h 1716827"/>
              <a:gd name="connsiteX102" fmla="*/ 217714 w 2627086"/>
              <a:gd name="connsiteY102" fmla="*/ 1003066 h 1716827"/>
              <a:gd name="connsiteX103" fmla="*/ 145143 w 2627086"/>
              <a:gd name="connsiteY103" fmla="*/ 1017580 h 1716827"/>
              <a:gd name="connsiteX104" fmla="*/ 87086 w 2627086"/>
              <a:gd name="connsiteY104" fmla="*/ 1032094 h 1716827"/>
              <a:gd name="connsiteX105" fmla="*/ 29029 w 2627086"/>
              <a:gd name="connsiteY105" fmla="*/ 1075637 h 1716827"/>
              <a:gd name="connsiteX106" fmla="*/ 101600 w 2627086"/>
              <a:gd name="connsiteY106" fmla="*/ 1191752 h 1716827"/>
              <a:gd name="connsiteX107" fmla="*/ 420914 w 2627086"/>
              <a:gd name="connsiteY107" fmla="*/ 1177237 h 1716827"/>
              <a:gd name="connsiteX108" fmla="*/ 464457 w 2627086"/>
              <a:gd name="connsiteY108" fmla="*/ 1162723 h 1716827"/>
              <a:gd name="connsiteX109" fmla="*/ 537029 w 2627086"/>
              <a:gd name="connsiteY109" fmla="*/ 1133694 h 1716827"/>
              <a:gd name="connsiteX110" fmla="*/ 595086 w 2627086"/>
              <a:gd name="connsiteY110" fmla="*/ 1104666 h 1716827"/>
              <a:gd name="connsiteX111" fmla="*/ 682172 w 2627086"/>
              <a:gd name="connsiteY111" fmla="*/ 1090152 h 1716827"/>
              <a:gd name="connsiteX112" fmla="*/ 725714 w 2627086"/>
              <a:gd name="connsiteY112" fmla="*/ 1075637 h 1716827"/>
              <a:gd name="connsiteX113" fmla="*/ 783772 w 2627086"/>
              <a:gd name="connsiteY113" fmla="*/ 1061123 h 1716827"/>
              <a:gd name="connsiteX114" fmla="*/ 827314 w 2627086"/>
              <a:gd name="connsiteY114" fmla="*/ 1032094 h 1716827"/>
              <a:gd name="connsiteX115" fmla="*/ 870857 w 2627086"/>
              <a:gd name="connsiteY115" fmla="*/ 1017580 h 1716827"/>
              <a:gd name="connsiteX116" fmla="*/ 928914 w 2627086"/>
              <a:gd name="connsiteY116" fmla="*/ 988552 h 1716827"/>
              <a:gd name="connsiteX117" fmla="*/ 1016000 w 2627086"/>
              <a:gd name="connsiteY117" fmla="*/ 959523 h 1716827"/>
              <a:gd name="connsiteX118" fmla="*/ 1059543 w 2627086"/>
              <a:gd name="connsiteY118" fmla="*/ 930494 h 1716827"/>
              <a:gd name="connsiteX119" fmla="*/ 1219200 w 2627086"/>
              <a:gd name="connsiteY119" fmla="*/ 872437 h 1716827"/>
              <a:gd name="connsiteX120" fmla="*/ 1262743 w 2627086"/>
              <a:gd name="connsiteY120" fmla="*/ 857923 h 1716827"/>
              <a:gd name="connsiteX121" fmla="*/ 1306286 w 2627086"/>
              <a:gd name="connsiteY121" fmla="*/ 828894 h 1716827"/>
              <a:gd name="connsiteX122" fmla="*/ 1422400 w 2627086"/>
              <a:gd name="connsiteY122" fmla="*/ 799866 h 1716827"/>
              <a:gd name="connsiteX123" fmla="*/ 1465943 w 2627086"/>
              <a:gd name="connsiteY123" fmla="*/ 770837 h 1716827"/>
              <a:gd name="connsiteX124" fmla="*/ 1611086 w 2627086"/>
              <a:gd name="connsiteY124" fmla="*/ 727294 h 1716827"/>
              <a:gd name="connsiteX125" fmla="*/ 1669143 w 2627086"/>
              <a:gd name="connsiteY125" fmla="*/ 698266 h 1716827"/>
              <a:gd name="connsiteX126" fmla="*/ 1756229 w 2627086"/>
              <a:gd name="connsiteY126" fmla="*/ 683752 h 1716827"/>
              <a:gd name="connsiteX127" fmla="*/ 1814286 w 2627086"/>
              <a:gd name="connsiteY127" fmla="*/ 669237 h 1716827"/>
              <a:gd name="connsiteX128" fmla="*/ 2249714 w 2627086"/>
              <a:gd name="connsiteY128" fmla="*/ 640209 h 1716827"/>
              <a:gd name="connsiteX129" fmla="*/ 2409372 w 2627086"/>
              <a:gd name="connsiteY129" fmla="*/ 654723 h 1716827"/>
              <a:gd name="connsiteX130" fmla="*/ 2438400 w 2627086"/>
              <a:gd name="connsiteY130" fmla="*/ 698266 h 1716827"/>
              <a:gd name="connsiteX131" fmla="*/ 2365829 w 2627086"/>
              <a:gd name="connsiteY131" fmla="*/ 857923 h 1716827"/>
              <a:gd name="connsiteX132" fmla="*/ 2307772 w 2627086"/>
              <a:gd name="connsiteY132" fmla="*/ 872437 h 1716827"/>
              <a:gd name="connsiteX133" fmla="*/ 2133600 w 2627086"/>
              <a:gd name="connsiteY133" fmla="*/ 901466 h 1716827"/>
              <a:gd name="connsiteX134" fmla="*/ 1378857 w 2627086"/>
              <a:gd name="connsiteY134" fmla="*/ 930494 h 1716827"/>
              <a:gd name="connsiteX135" fmla="*/ 1219200 w 2627086"/>
              <a:gd name="connsiteY135" fmla="*/ 959523 h 1716827"/>
              <a:gd name="connsiteX136" fmla="*/ 1175657 w 2627086"/>
              <a:gd name="connsiteY136" fmla="*/ 974037 h 1716827"/>
              <a:gd name="connsiteX137" fmla="*/ 1103086 w 2627086"/>
              <a:gd name="connsiteY137" fmla="*/ 988552 h 1716827"/>
              <a:gd name="connsiteX138" fmla="*/ 1045029 w 2627086"/>
              <a:gd name="connsiteY138" fmla="*/ 1017580 h 1716827"/>
              <a:gd name="connsiteX139" fmla="*/ 972457 w 2627086"/>
              <a:gd name="connsiteY139" fmla="*/ 1032094 h 1716827"/>
              <a:gd name="connsiteX140" fmla="*/ 928914 w 2627086"/>
              <a:gd name="connsiteY140" fmla="*/ 1046609 h 1716827"/>
              <a:gd name="connsiteX141" fmla="*/ 725714 w 2627086"/>
              <a:gd name="connsiteY141" fmla="*/ 1061123 h 1716827"/>
              <a:gd name="connsiteX142" fmla="*/ 508000 w 2627086"/>
              <a:gd name="connsiteY142" fmla="*/ 1090152 h 1716827"/>
              <a:gd name="connsiteX143" fmla="*/ 348343 w 2627086"/>
              <a:gd name="connsiteY143" fmla="*/ 1133694 h 1716827"/>
              <a:gd name="connsiteX144" fmla="*/ 290286 w 2627086"/>
              <a:gd name="connsiteY144" fmla="*/ 1148209 h 1716827"/>
              <a:gd name="connsiteX145" fmla="*/ 246743 w 2627086"/>
              <a:gd name="connsiteY145" fmla="*/ 1249809 h 1716827"/>
              <a:gd name="connsiteX146" fmla="*/ 232229 w 2627086"/>
              <a:gd name="connsiteY146" fmla="*/ 1293352 h 1716827"/>
              <a:gd name="connsiteX147" fmla="*/ 595086 w 2627086"/>
              <a:gd name="connsiteY147" fmla="*/ 1278837 h 1716827"/>
              <a:gd name="connsiteX148" fmla="*/ 667657 w 2627086"/>
              <a:gd name="connsiteY148" fmla="*/ 1249809 h 1716827"/>
              <a:gd name="connsiteX149" fmla="*/ 725714 w 2627086"/>
              <a:gd name="connsiteY149" fmla="*/ 1235294 h 1716827"/>
              <a:gd name="connsiteX150" fmla="*/ 986972 w 2627086"/>
              <a:gd name="connsiteY150" fmla="*/ 1177237 h 1716827"/>
              <a:gd name="connsiteX151" fmla="*/ 1103086 w 2627086"/>
              <a:gd name="connsiteY151" fmla="*/ 1133694 h 1716827"/>
              <a:gd name="connsiteX152" fmla="*/ 1175657 w 2627086"/>
              <a:gd name="connsiteY152" fmla="*/ 1090152 h 1716827"/>
              <a:gd name="connsiteX153" fmla="*/ 1262743 w 2627086"/>
              <a:gd name="connsiteY153" fmla="*/ 1075637 h 1716827"/>
              <a:gd name="connsiteX154" fmla="*/ 1364343 w 2627086"/>
              <a:gd name="connsiteY154" fmla="*/ 1046609 h 1716827"/>
              <a:gd name="connsiteX155" fmla="*/ 1611086 w 2627086"/>
              <a:gd name="connsiteY155" fmla="*/ 1003066 h 1716827"/>
              <a:gd name="connsiteX156" fmla="*/ 1654629 w 2627086"/>
              <a:gd name="connsiteY156" fmla="*/ 988552 h 1716827"/>
              <a:gd name="connsiteX157" fmla="*/ 1698172 w 2627086"/>
              <a:gd name="connsiteY157" fmla="*/ 959523 h 1716827"/>
              <a:gd name="connsiteX158" fmla="*/ 1814286 w 2627086"/>
              <a:gd name="connsiteY158" fmla="*/ 930494 h 1716827"/>
              <a:gd name="connsiteX159" fmla="*/ 1857829 w 2627086"/>
              <a:gd name="connsiteY159" fmla="*/ 901466 h 1716827"/>
              <a:gd name="connsiteX160" fmla="*/ 1973943 w 2627086"/>
              <a:gd name="connsiteY160" fmla="*/ 872437 h 1716827"/>
              <a:gd name="connsiteX161" fmla="*/ 2148114 w 2627086"/>
              <a:gd name="connsiteY161" fmla="*/ 828894 h 1716827"/>
              <a:gd name="connsiteX162" fmla="*/ 2438400 w 2627086"/>
              <a:gd name="connsiteY162" fmla="*/ 828894 h 1716827"/>
              <a:gd name="connsiteX163" fmla="*/ 2481943 w 2627086"/>
              <a:gd name="connsiteY163" fmla="*/ 872437 h 1716827"/>
              <a:gd name="connsiteX164" fmla="*/ 2467429 w 2627086"/>
              <a:gd name="connsiteY164" fmla="*/ 1032094 h 1716827"/>
              <a:gd name="connsiteX165" fmla="*/ 2351314 w 2627086"/>
              <a:gd name="connsiteY165" fmla="*/ 1061123 h 1716827"/>
              <a:gd name="connsiteX166" fmla="*/ 2307772 w 2627086"/>
              <a:gd name="connsiteY166" fmla="*/ 1090152 h 1716827"/>
              <a:gd name="connsiteX167" fmla="*/ 2177143 w 2627086"/>
              <a:gd name="connsiteY167" fmla="*/ 1119180 h 1716827"/>
              <a:gd name="connsiteX168" fmla="*/ 1886857 w 2627086"/>
              <a:gd name="connsiteY168" fmla="*/ 1148209 h 1716827"/>
              <a:gd name="connsiteX169" fmla="*/ 1727200 w 2627086"/>
              <a:gd name="connsiteY169" fmla="*/ 1162723 h 1716827"/>
              <a:gd name="connsiteX170" fmla="*/ 1088572 w 2627086"/>
              <a:gd name="connsiteY170" fmla="*/ 1177237 h 1716827"/>
              <a:gd name="connsiteX171" fmla="*/ 609600 w 2627086"/>
              <a:gd name="connsiteY171" fmla="*/ 1206266 h 1716827"/>
              <a:gd name="connsiteX172" fmla="*/ 566057 w 2627086"/>
              <a:gd name="connsiteY172" fmla="*/ 1220780 h 1716827"/>
              <a:gd name="connsiteX173" fmla="*/ 478972 w 2627086"/>
              <a:gd name="connsiteY173" fmla="*/ 1235294 h 1716827"/>
              <a:gd name="connsiteX174" fmla="*/ 435429 w 2627086"/>
              <a:gd name="connsiteY174" fmla="*/ 1249809 h 1716827"/>
              <a:gd name="connsiteX175" fmla="*/ 319314 w 2627086"/>
              <a:gd name="connsiteY175" fmla="*/ 1278837 h 1716827"/>
              <a:gd name="connsiteX176" fmla="*/ 275772 w 2627086"/>
              <a:gd name="connsiteY176" fmla="*/ 1293352 h 1716827"/>
              <a:gd name="connsiteX177" fmla="*/ 188686 w 2627086"/>
              <a:gd name="connsiteY177" fmla="*/ 1365923 h 1716827"/>
              <a:gd name="connsiteX178" fmla="*/ 188686 w 2627086"/>
              <a:gd name="connsiteY178" fmla="*/ 1482037 h 1716827"/>
              <a:gd name="connsiteX179" fmla="*/ 232229 w 2627086"/>
              <a:gd name="connsiteY179" fmla="*/ 1511066 h 1716827"/>
              <a:gd name="connsiteX180" fmla="*/ 537029 w 2627086"/>
              <a:gd name="connsiteY180" fmla="*/ 1482037 h 1716827"/>
              <a:gd name="connsiteX181" fmla="*/ 624114 w 2627086"/>
              <a:gd name="connsiteY181" fmla="*/ 1453009 h 1716827"/>
              <a:gd name="connsiteX182" fmla="*/ 769257 w 2627086"/>
              <a:gd name="connsiteY182" fmla="*/ 1423980 h 1716827"/>
              <a:gd name="connsiteX183" fmla="*/ 827314 w 2627086"/>
              <a:gd name="connsiteY183" fmla="*/ 1409466 h 1716827"/>
              <a:gd name="connsiteX184" fmla="*/ 870857 w 2627086"/>
              <a:gd name="connsiteY184" fmla="*/ 1394952 h 1716827"/>
              <a:gd name="connsiteX185" fmla="*/ 928914 w 2627086"/>
              <a:gd name="connsiteY185" fmla="*/ 1380437 h 1716827"/>
              <a:gd name="connsiteX186" fmla="*/ 972457 w 2627086"/>
              <a:gd name="connsiteY186" fmla="*/ 1365923 h 1716827"/>
              <a:gd name="connsiteX187" fmla="*/ 1161143 w 2627086"/>
              <a:gd name="connsiteY187" fmla="*/ 1336894 h 1716827"/>
              <a:gd name="connsiteX188" fmla="*/ 1204686 w 2627086"/>
              <a:gd name="connsiteY188" fmla="*/ 1322380 h 1716827"/>
              <a:gd name="connsiteX189" fmla="*/ 1335314 w 2627086"/>
              <a:gd name="connsiteY189" fmla="*/ 1293352 h 1716827"/>
              <a:gd name="connsiteX190" fmla="*/ 1422400 w 2627086"/>
              <a:gd name="connsiteY190" fmla="*/ 1264323 h 1716827"/>
              <a:gd name="connsiteX191" fmla="*/ 1509486 w 2627086"/>
              <a:gd name="connsiteY191" fmla="*/ 1235294 h 1716827"/>
              <a:gd name="connsiteX192" fmla="*/ 1553029 w 2627086"/>
              <a:gd name="connsiteY192" fmla="*/ 1220780 h 1716827"/>
              <a:gd name="connsiteX193" fmla="*/ 1596572 w 2627086"/>
              <a:gd name="connsiteY193" fmla="*/ 1206266 h 1716827"/>
              <a:gd name="connsiteX194" fmla="*/ 1770743 w 2627086"/>
              <a:gd name="connsiteY194" fmla="*/ 1162723 h 1716827"/>
              <a:gd name="connsiteX195" fmla="*/ 1828800 w 2627086"/>
              <a:gd name="connsiteY195" fmla="*/ 1148209 h 1716827"/>
              <a:gd name="connsiteX196" fmla="*/ 2002972 w 2627086"/>
              <a:gd name="connsiteY196" fmla="*/ 1104666 h 1716827"/>
              <a:gd name="connsiteX197" fmla="*/ 2104572 w 2627086"/>
              <a:gd name="connsiteY197" fmla="*/ 1075637 h 1716827"/>
              <a:gd name="connsiteX198" fmla="*/ 2278743 w 2627086"/>
              <a:gd name="connsiteY198" fmla="*/ 1046609 h 1716827"/>
              <a:gd name="connsiteX199" fmla="*/ 2540000 w 2627086"/>
              <a:gd name="connsiteY199" fmla="*/ 1061123 h 1716827"/>
              <a:gd name="connsiteX200" fmla="*/ 2569029 w 2627086"/>
              <a:gd name="connsiteY200" fmla="*/ 1191752 h 1716827"/>
              <a:gd name="connsiteX201" fmla="*/ 2467429 w 2627086"/>
              <a:gd name="connsiteY201" fmla="*/ 1235294 h 1716827"/>
              <a:gd name="connsiteX202" fmla="*/ 2104572 w 2627086"/>
              <a:gd name="connsiteY202" fmla="*/ 1249809 h 1716827"/>
              <a:gd name="connsiteX203" fmla="*/ 1001486 w 2627086"/>
              <a:gd name="connsiteY203" fmla="*/ 1278837 h 1716827"/>
              <a:gd name="connsiteX204" fmla="*/ 783772 w 2627086"/>
              <a:gd name="connsiteY204" fmla="*/ 1293352 h 1716827"/>
              <a:gd name="connsiteX205" fmla="*/ 682172 w 2627086"/>
              <a:gd name="connsiteY205" fmla="*/ 1307866 h 1716827"/>
              <a:gd name="connsiteX206" fmla="*/ 624114 w 2627086"/>
              <a:gd name="connsiteY206" fmla="*/ 1322380 h 1716827"/>
              <a:gd name="connsiteX207" fmla="*/ 464457 w 2627086"/>
              <a:gd name="connsiteY207" fmla="*/ 1336894 h 1716827"/>
              <a:gd name="connsiteX208" fmla="*/ 333829 w 2627086"/>
              <a:gd name="connsiteY208" fmla="*/ 1365923 h 1716827"/>
              <a:gd name="connsiteX209" fmla="*/ 246743 w 2627086"/>
              <a:gd name="connsiteY209" fmla="*/ 1380437 h 1716827"/>
              <a:gd name="connsiteX210" fmla="*/ 188686 w 2627086"/>
              <a:gd name="connsiteY210" fmla="*/ 1394952 h 1716827"/>
              <a:gd name="connsiteX211" fmla="*/ 145143 w 2627086"/>
              <a:gd name="connsiteY211" fmla="*/ 1423980 h 1716827"/>
              <a:gd name="connsiteX212" fmla="*/ 87086 w 2627086"/>
              <a:gd name="connsiteY212" fmla="*/ 1438494 h 1716827"/>
              <a:gd name="connsiteX213" fmla="*/ 58057 w 2627086"/>
              <a:gd name="connsiteY213" fmla="*/ 1482037 h 1716827"/>
              <a:gd name="connsiteX214" fmla="*/ 87086 w 2627086"/>
              <a:gd name="connsiteY214" fmla="*/ 1525580 h 1716827"/>
              <a:gd name="connsiteX215" fmla="*/ 174172 w 2627086"/>
              <a:gd name="connsiteY215" fmla="*/ 1598152 h 1716827"/>
              <a:gd name="connsiteX216" fmla="*/ 348343 w 2627086"/>
              <a:gd name="connsiteY216" fmla="*/ 1627180 h 1716827"/>
              <a:gd name="connsiteX217" fmla="*/ 798286 w 2627086"/>
              <a:gd name="connsiteY217" fmla="*/ 1598152 h 1716827"/>
              <a:gd name="connsiteX218" fmla="*/ 957943 w 2627086"/>
              <a:gd name="connsiteY218" fmla="*/ 1569123 h 1716827"/>
              <a:gd name="connsiteX219" fmla="*/ 1074057 w 2627086"/>
              <a:gd name="connsiteY219" fmla="*/ 1496552 h 1716827"/>
              <a:gd name="connsiteX220" fmla="*/ 1233714 w 2627086"/>
              <a:gd name="connsiteY220" fmla="*/ 1453009 h 1716827"/>
              <a:gd name="connsiteX221" fmla="*/ 1320800 w 2627086"/>
              <a:gd name="connsiteY221" fmla="*/ 1409466 h 1716827"/>
              <a:gd name="connsiteX222" fmla="*/ 1451429 w 2627086"/>
              <a:gd name="connsiteY222" fmla="*/ 1380437 h 1716827"/>
              <a:gd name="connsiteX223" fmla="*/ 1494972 w 2627086"/>
              <a:gd name="connsiteY223" fmla="*/ 1365923 h 1716827"/>
              <a:gd name="connsiteX224" fmla="*/ 1727200 w 2627086"/>
              <a:gd name="connsiteY224" fmla="*/ 1351409 h 1716827"/>
              <a:gd name="connsiteX225" fmla="*/ 1843314 w 2627086"/>
              <a:gd name="connsiteY225" fmla="*/ 1336894 h 1716827"/>
              <a:gd name="connsiteX226" fmla="*/ 1901372 w 2627086"/>
              <a:gd name="connsiteY226" fmla="*/ 1322380 h 1716827"/>
              <a:gd name="connsiteX227" fmla="*/ 2627086 w 2627086"/>
              <a:gd name="connsiteY227" fmla="*/ 1351409 h 1716827"/>
              <a:gd name="connsiteX228" fmla="*/ 2612572 w 2627086"/>
              <a:gd name="connsiteY228" fmla="*/ 1394952 h 1716827"/>
              <a:gd name="connsiteX229" fmla="*/ 2336800 w 2627086"/>
              <a:gd name="connsiteY229" fmla="*/ 1438494 h 1716827"/>
              <a:gd name="connsiteX230" fmla="*/ 1770743 w 2627086"/>
              <a:gd name="connsiteY230" fmla="*/ 1423980 h 1716827"/>
              <a:gd name="connsiteX231" fmla="*/ 1524000 w 2627086"/>
              <a:gd name="connsiteY231" fmla="*/ 1394952 h 1716827"/>
              <a:gd name="connsiteX232" fmla="*/ 653143 w 2627086"/>
              <a:gd name="connsiteY232" fmla="*/ 1423980 h 1716827"/>
              <a:gd name="connsiteX233" fmla="*/ 580572 w 2627086"/>
              <a:gd name="connsiteY233" fmla="*/ 1438494 h 1716827"/>
              <a:gd name="connsiteX234" fmla="*/ 377372 w 2627086"/>
              <a:gd name="connsiteY234" fmla="*/ 1453009 h 1716827"/>
              <a:gd name="connsiteX235" fmla="*/ 304800 w 2627086"/>
              <a:gd name="connsiteY235" fmla="*/ 1467523 h 1716827"/>
              <a:gd name="connsiteX236" fmla="*/ 275772 w 2627086"/>
              <a:gd name="connsiteY236" fmla="*/ 1627180 h 1716827"/>
              <a:gd name="connsiteX237" fmla="*/ 406400 w 2627086"/>
              <a:gd name="connsiteY237" fmla="*/ 1670723 h 1716827"/>
              <a:gd name="connsiteX238" fmla="*/ 1117600 w 2627086"/>
              <a:gd name="connsiteY238" fmla="*/ 1656209 h 1716827"/>
              <a:gd name="connsiteX239" fmla="*/ 1219200 w 2627086"/>
              <a:gd name="connsiteY239" fmla="*/ 1612666 h 1716827"/>
              <a:gd name="connsiteX240" fmla="*/ 1306286 w 2627086"/>
              <a:gd name="connsiteY240" fmla="*/ 1583637 h 1716827"/>
              <a:gd name="connsiteX241" fmla="*/ 1349829 w 2627086"/>
              <a:gd name="connsiteY241" fmla="*/ 1569123 h 1716827"/>
              <a:gd name="connsiteX242" fmla="*/ 1524000 w 2627086"/>
              <a:gd name="connsiteY242" fmla="*/ 1540094 h 1716827"/>
              <a:gd name="connsiteX243" fmla="*/ 1625600 w 2627086"/>
              <a:gd name="connsiteY243" fmla="*/ 1525580 h 1716827"/>
              <a:gd name="connsiteX244" fmla="*/ 1712686 w 2627086"/>
              <a:gd name="connsiteY244" fmla="*/ 1511066 h 1716827"/>
              <a:gd name="connsiteX245" fmla="*/ 1915886 w 2627086"/>
              <a:gd name="connsiteY245" fmla="*/ 1482037 h 1716827"/>
              <a:gd name="connsiteX246" fmla="*/ 2307772 w 2627086"/>
              <a:gd name="connsiteY246" fmla="*/ 1496552 h 1716827"/>
              <a:gd name="connsiteX247" fmla="*/ 2351314 w 2627086"/>
              <a:gd name="connsiteY247" fmla="*/ 1511066 h 1716827"/>
              <a:gd name="connsiteX248" fmla="*/ 2380343 w 2627086"/>
              <a:gd name="connsiteY248" fmla="*/ 1554609 h 1716827"/>
              <a:gd name="connsiteX249" fmla="*/ 2322286 w 2627086"/>
              <a:gd name="connsiteY249" fmla="*/ 1699752 h 1716827"/>
              <a:gd name="connsiteX250" fmla="*/ 2264229 w 2627086"/>
              <a:gd name="connsiteY250" fmla="*/ 1714266 h 1716827"/>
              <a:gd name="connsiteX251" fmla="*/ 1915886 w 2627086"/>
              <a:gd name="connsiteY251" fmla="*/ 1685237 h 1716827"/>
              <a:gd name="connsiteX252" fmla="*/ 1770743 w 2627086"/>
              <a:gd name="connsiteY252" fmla="*/ 1641694 h 1716827"/>
              <a:gd name="connsiteX253" fmla="*/ 1712686 w 2627086"/>
              <a:gd name="connsiteY253" fmla="*/ 1627180 h 1716827"/>
              <a:gd name="connsiteX254" fmla="*/ 1567543 w 2627086"/>
              <a:gd name="connsiteY254" fmla="*/ 1612666 h 1716827"/>
              <a:gd name="connsiteX255" fmla="*/ 1524000 w 2627086"/>
              <a:gd name="connsiteY255" fmla="*/ 1598152 h 1716827"/>
              <a:gd name="connsiteX256" fmla="*/ 1190172 w 2627086"/>
              <a:gd name="connsiteY256" fmla="*/ 1569123 h 1716827"/>
              <a:gd name="connsiteX257" fmla="*/ 841829 w 2627086"/>
              <a:gd name="connsiteY257" fmla="*/ 1554609 h 1716827"/>
              <a:gd name="connsiteX258" fmla="*/ 638629 w 2627086"/>
              <a:gd name="connsiteY258" fmla="*/ 1525580 h 1716827"/>
              <a:gd name="connsiteX259" fmla="*/ 290286 w 2627086"/>
              <a:gd name="connsiteY259" fmla="*/ 1540094 h 1716827"/>
              <a:gd name="connsiteX260" fmla="*/ 304800 w 2627086"/>
              <a:gd name="connsiteY260" fmla="*/ 1583637 h 1716827"/>
              <a:gd name="connsiteX261" fmla="*/ 348343 w 2627086"/>
              <a:gd name="connsiteY261" fmla="*/ 1612666 h 1716827"/>
              <a:gd name="connsiteX262" fmla="*/ 522514 w 2627086"/>
              <a:gd name="connsiteY262" fmla="*/ 1656209 h 1716827"/>
              <a:gd name="connsiteX263" fmla="*/ 1988457 w 2627086"/>
              <a:gd name="connsiteY263" fmla="*/ 1670723 h 1716827"/>
              <a:gd name="connsiteX264" fmla="*/ 2496457 w 2627086"/>
              <a:gd name="connsiteY264" fmla="*/ 1670723 h 1716827"/>
              <a:gd name="connsiteX265" fmla="*/ 2481943 w 2627086"/>
              <a:gd name="connsiteY265" fmla="*/ 1598152 h 1716827"/>
              <a:gd name="connsiteX266" fmla="*/ 2438400 w 2627086"/>
              <a:gd name="connsiteY266" fmla="*/ 1554609 h 1716827"/>
              <a:gd name="connsiteX267" fmla="*/ 2133600 w 2627086"/>
              <a:gd name="connsiteY267" fmla="*/ 1525580 h 1716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</a:cxnLst>
            <a:rect l="l" t="t" r="r" b="b"/>
            <a:pathLst>
              <a:path w="2627086" h="1716827">
                <a:moveTo>
                  <a:pt x="0" y="886952"/>
                </a:moveTo>
                <a:cubicBezTo>
                  <a:pt x="24191" y="882114"/>
                  <a:pt x="48771" y="878928"/>
                  <a:pt x="72572" y="872437"/>
                </a:cubicBezTo>
                <a:cubicBezTo>
                  <a:pt x="102092" y="864386"/>
                  <a:pt x="129295" y="847204"/>
                  <a:pt x="159657" y="843409"/>
                </a:cubicBezTo>
                <a:lnTo>
                  <a:pt x="275772" y="828894"/>
                </a:lnTo>
                <a:cubicBezTo>
                  <a:pt x="321220" y="813745"/>
                  <a:pt x="372654" y="794127"/>
                  <a:pt x="420914" y="785352"/>
                </a:cubicBezTo>
                <a:cubicBezTo>
                  <a:pt x="454573" y="779232"/>
                  <a:pt x="488647" y="775675"/>
                  <a:pt x="522514" y="770837"/>
                </a:cubicBezTo>
                <a:lnTo>
                  <a:pt x="609600" y="741809"/>
                </a:lnTo>
                <a:cubicBezTo>
                  <a:pt x="638525" y="732167"/>
                  <a:pt x="682033" y="716426"/>
                  <a:pt x="711200" y="712780"/>
                </a:cubicBezTo>
                <a:cubicBezTo>
                  <a:pt x="769009" y="705554"/>
                  <a:pt x="827315" y="703104"/>
                  <a:pt x="885372" y="698266"/>
                </a:cubicBezTo>
                <a:cubicBezTo>
                  <a:pt x="983390" y="665593"/>
                  <a:pt x="862738" y="703296"/>
                  <a:pt x="1016000" y="669237"/>
                </a:cubicBezTo>
                <a:cubicBezTo>
                  <a:pt x="1030935" y="665918"/>
                  <a:pt x="1044700" y="658434"/>
                  <a:pt x="1059543" y="654723"/>
                </a:cubicBezTo>
                <a:cubicBezTo>
                  <a:pt x="1083476" y="648740"/>
                  <a:pt x="1108314" y="646700"/>
                  <a:pt x="1132114" y="640209"/>
                </a:cubicBezTo>
                <a:cubicBezTo>
                  <a:pt x="1161635" y="632158"/>
                  <a:pt x="1189515" y="618601"/>
                  <a:pt x="1219200" y="611180"/>
                </a:cubicBezTo>
                <a:cubicBezTo>
                  <a:pt x="1306946" y="589244"/>
                  <a:pt x="1258328" y="602975"/>
                  <a:pt x="1364343" y="567637"/>
                </a:cubicBezTo>
                <a:lnTo>
                  <a:pt x="1407886" y="553123"/>
                </a:lnTo>
                <a:cubicBezTo>
                  <a:pt x="1422400" y="543447"/>
                  <a:pt x="1435827" y="531895"/>
                  <a:pt x="1451429" y="524094"/>
                </a:cubicBezTo>
                <a:cubicBezTo>
                  <a:pt x="1472250" y="513683"/>
                  <a:pt x="1534429" y="499716"/>
                  <a:pt x="1553029" y="495066"/>
                </a:cubicBezTo>
                <a:cubicBezTo>
                  <a:pt x="1684777" y="396255"/>
                  <a:pt x="1532342" y="497535"/>
                  <a:pt x="1683657" y="437009"/>
                </a:cubicBezTo>
                <a:cubicBezTo>
                  <a:pt x="1784735" y="396578"/>
                  <a:pt x="1721121" y="396430"/>
                  <a:pt x="1799772" y="378952"/>
                </a:cubicBezTo>
                <a:cubicBezTo>
                  <a:pt x="1828500" y="372568"/>
                  <a:pt x="1858307" y="371575"/>
                  <a:pt x="1886857" y="364437"/>
                </a:cubicBezTo>
                <a:cubicBezTo>
                  <a:pt x="1886891" y="364429"/>
                  <a:pt x="1995698" y="328157"/>
                  <a:pt x="2017486" y="320894"/>
                </a:cubicBezTo>
                <a:cubicBezTo>
                  <a:pt x="2032000" y="316056"/>
                  <a:pt x="2047345" y="313222"/>
                  <a:pt x="2061029" y="306380"/>
                </a:cubicBezTo>
                <a:cubicBezTo>
                  <a:pt x="2106845" y="283473"/>
                  <a:pt x="2171140" y="254326"/>
                  <a:pt x="2206172" y="219294"/>
                </a:cubicBezTo>
                <a:cubicBezTo>
                  <a:pt x="2220686" y="204780"/>
                  <a:pt x="2233512" y="188354"/>
                  <a:pt x="2249714" y="175752"/>
                </a:cubicBezTo>
                <a:cubicBezTo>
                  <a:pt x="2277253" y="154333"/>
                  <a:pt x="2312130" y="142363"/>
                  <a:pt x="2336800" y="117694"/>
                </a:cubicBezTo>
                <a:cubicBezTo>
                  <a:pt x="2391162" y="63334"/>
                  <a:pt x="2360870" y="80643"/>
                  <a:pt x="2423886" y="59637"/>
                </a:cubicBezTo>
                <a:cubicBezTo>
                  <a:pt x="2433962" y="49561"/>
                  <a:pt x="2480964" y="-10423"/>
                  <a:pt x="2510972" y="1580"/>
                </a:cubicBezTo>
                <a:cubicBezTo>
                  <a:pt x="2527168" y="8059"/>
                  <a:pt x="2530324" y="30609"/>
                  <a:pt x="2540000" y="45123"/>
                </a:cubicBezTo>
                <a:cubicBezTo>
                  <a:pt x="2535162" y="64475"/>
                  <a:pt x="2535383" y="85860"/>
                  <a:pt x="2525486" y="103180"/>
                </a:cubicBezTo>
                <a:cubicBezTo>
                  <a:pt x="2513866" y="123514"/>
                  <a:pt x="2440584" y="181917"/>
                  <a:pt x="2423886" y="190266"/>
                </a:cubicBezTo>
                <a:cubicBezTo>
                  <a:pt x="2406044" y="199187"/>
                  <a:pt x="2384753" y="198472"/>
                  <a:pt x="2365829" y="204780"/>
                </a:cubicBezTo>
                <a:cubicBezTo>
                  <a:pt x="2341112" y="213019"/>
                  <a:pt x="2317652" y="224661"/>
                  <a:pt x="2293257" y="233809"/>
                </a:cubicBezTo>
                <a:cubicBezTo>
                  <a:pt x="2251615" y="249425"/>
                  <a:pt x="2237404" y="251400"/>
                  <a:pt x="2191657" y="262837"/>
                </a:cubicBezTo>
                <a:cubicBezTo>
                  <a:pt x="2172305" y="272513"/>
                  <a:pt x="2154126" y="285024"/>
                  <a:pt x="2133600" y="291866"/>
                </a:cubicBezTo>
                <a:cubicBezTo>
                  <a:pt x="2110197" y="299667"/>
                  <a:pt x="2084962" y="300397"/>
                  <a:pt x="2061029" y="306380"/>
                </a:cubicBezTo>
                <a:cubicBezTo>
                  <a:pt x="2046186" y="310091"/>
                  <a:pt x="2032329" y="317183"/>
                  <a:pt x="2017486" y="320894"/>
                </a:cubicBezTo>
                <a:cubicBezTo>
                  <a:pt x="1993553" y="326877"/>
                  <a:pt x="1968543" y="328320"/>
                  <a:pt x="1944914" y="335409"/>
                </a:cubicBezTo>
                <a:cubicBezTo>
                  <a:pt x="1919959" y="342896"/>
                  <a:pt x="1897298" y="356950"/>
                  <a:pt x="1872343" y="364437"/>
                </a:cubicBezTo>
                <a:cubicBezTo>
                  <a:pt x="1848714" y="371526"/>
                  <a:pt x="1823572" y="372461"/>
                  <a:pt x="1799772" y="378952"/>
                </a:cubicBezTo>
                <a:cubicBezTo>
                  <a:pt x="1770251" y="387003"/>
                  <a:pt x="1741715" y="398304"/>
                  <a:pt x="1712686" y="407980"/>
                </a:cubicBezTo>
                <a:cubicBezTo>
                  <a:pt x="1698172" y="412818"/>
                  <a:pt x="1682827" y="415652"/>
                  <a:pt x="1669143" y="422494"/>
                </a:cubicBezTo>
                <a:cubicBezTo>
                  <a:pt x="1649791" y="432170"/>
                  <a:pt x="1631612" y="444681"/>
                  <a:pt x="1611086" y="451523"/>
                </a:cubicBezTo>
                <a:cubicBezTo>
                  <a:pt x="1587682" y="459324"/>
                  <a:pt x="1562314" y="459546"/>
                  <a:pt x="1538514" y="466037"/>
                </a:cubicBezTo>
                <a:cubicBezTo>
                  <a:pt x="1354802" y="516141"/>
                  <a:pt x="1562118" y="485004"/>
                  <a:pt x="1291772" y="509580"/>
                </a:cubicBezTo>
                <a:cubicBezTo>
                  <a:pt x="1272419" y="514418"/>
                  <a:pt x="1253187" y="519767"/>
                  <a:pt x="1233714" y="524094"/>
                </a:cubicBezTo>
                <a:cubicBezTo>
                  <a:pt x="1180460" y="535928"/>
                  <a:pt x="1153639" y="537957"/>
                  <a:pt x="1103086" y="553123"/>
                </a:cubicBezTo>
                <a:cubicBezTo>
                  <a:pt x="1073778" y="561916"/>
                  <a:pt x="1045029" y="572476"/>
                  <a:pt x="1016000" y="582152"/>
                </a:cubicBezTo>
                <a:cubicBezTo>
                  <a:pt x="1001486" y="586990"/>
                  <a:pt x="987300" y="592955"/>
                  <a:pt x="972457" y="596666"/>
                </a:cubicBezTo>
                <a:cubicBezTo>
                  <a:pt x="940001" y="604780"/>
                  <a:pt x="848518" y="626073"/>
                  <a:pt x="827314" y="640209"/>
                </a:cubicBezTo>
                <a:cubicBezTo>
                  <a:pt x="743641" y="695991"/>
                  <a:pt x="824354" y="647698"/>
                  <a:pt x="740229" y="683752"/>
                </a:cubicBezTo>
                <a:cubicBezTo>
                  <a:pt x="662817" y="716929"/>
                  <a:pt x="706708" y="707843"/>
                  <a:pt x="638629" y="727294"/>
                </a:cubicBezTo>
                <a:cubicBezTo>
                  <a:pt x="619449" y="732774"/>
                  <a:pt x="599679" y="736077"/>
                  <a:pt x="580572" y="741809"/>
                </a:cubicBezTo>
                <a:cubicBezTo>
                  <a:pt x="551264" y="750602"/>
                  <a:pt x="522515" y="761161"/>
                  <a:pt x="493486" y="770837"/>
                </a:cubicBezTo>
                <a:cubicBezTo>
                  <a:pt x="458968" y="782343"/>
                  <a:pt x="428345" y="793790"/>
                  <a:pt x="391886" y="799866"/>
                </a:cubicBezTo>
                <a:cubicBezTo>
                  <a:pt x="353411" y="806278"/>
                  <a:pt x="314247" y="807968"/>
                  <a:pt x="275772" y="814380"/>
                </a:cubicBezTo>
                <a:cubicBezTo>
                  <a:pt x="239314" y="820456"/>
                  <a:pt x="208689" y="831902"/>
                  <a:pt x="174172" y="843409"/>
                </a:cubicBezTo>
                <a:cubicBezTo>
                  <a:pt x="164496" y="857923"/>
                  <a:pt x="152228" y="871011"/>
                  <a:pt x="145143" y="886952"/>
                </a:cubicBezTo>
                <a:cubicBezTo>
                  <a:pt x="132716" y="914913"/>
                  <a:pt x="116114" y="974037"/>
                  <a:pt x="116114" y="974037"/>
                </a:cubicBezTo>
                <a:cubicBezTo>
                  <a:pt x="130628" y="978875"/>
                  <a:pt x="144357" y="988552"/>
                  <a:pt x="159657" y="988552"/>
                </a:cubicBezTo>
                <a:cubicBezTo>
                  <a:pt x="189086" y="988552"/>
                  <a:pt x="217656" y="978512"/>
                  <a:pt x="246743" y="974037"/>
                </a:cubicBezTo>
                <a:cubicBezTo>
                  <a:pt x="280556" y="968835"/>
                  <a:pt x="314476" y="964361"/>
                  <a:pt x="348343" y="959523"/>
                </a:cubicBezTo>
                <a:cubicBezTo>
                  <a:pt x="367695" y="949847"/>
                  <a:pt x="385874" y="937336"/>
                  <a:pt x="406400" y="930494"/>
                </a:cubicBezTo>
                <a:cubicBezTo>
                  <a:pt x="429804" y="922693"/>
                  <a:pt x="454890" y="921331"/>
                  <a:pt x="478972" y="915980"/>
                </a:cubicBezTo>
                <a:cubicBezTo>
                  <a:pt x="498445" y="911653"/>
                  <a:pt x="517556" y="905793"/>
                  <a:pt x="537029" y="901466"/>
                </a:cubicBezTo>
                <a:cubicBezTo>
                  <a:pt x="561111" y="896115"/>
                  <a:pt x="585800" y="893443"/>
                  <a:pt x="609600" y="886952"/>
                </a:cubicBezTo>
                <a:cubicBezTo>
                  <a:pt x="639121" y="878901"/>
                  <a:pt x="667001" y="865344"/>
                  <a:pt x="696686" y="857923"/>
                </a:cubicBezTo>
                <a:cubicBezTo>
                  <a:pt x="726155" y="850556"/>
                  <a:pt x="769129" y="841390"/>
                  <a:pt x="798286" y="828894"/>
                </a:cubicBezTo>
                <a:cubicBezTo>
                  <a:pt x="826006" y="817014"/>
                  <a:pt x="866945" y="789744"/>
                  <a:pt x="899886" y="785352"/>
                </a:cubicBezTo>
                <a:cubicBezTo>
                  <a:pt x="957633" y="777652"/>
                  <a:pt x="1016000" y="775675"/>
                  <a:pt x="1074057" y="770837"/>
                </a:cubicBezTo>
                <a:cubicBezTo>
                  <a:pt x="1098248" y="765999"/>
                  <a:pt x="1122696" y="762306"/>
                  <a:pt x="1146629" y="756323"/>
                </a:cubicBezTo>
                <a:cubicBezTo>
                  <a:pt x="1161472" y="752612"/>
                  <a:pt x="1175170" y="744810"/>
                  <a:pt x="1190172" y="741809"/>
                </a:cubicBezTo>
                <a:cubicBezTo>
                  <a:pt x="1223718" y="735100"/>
                  <a:pt x="1257905" y="732132"/>
                  <a:pt x="1291772" y="727294"/>
                </a:cubicBezTo>
                <a:cubicBezTo>
                  <a:pt x="1402261" y="690465"/>
                  <a:pt x="1348853" y="704267"/>
                  <a:pt x="1451429" y="683752"/>
                </a:cubicBezTo>
                <a:cubicBezTo>
                  <a:pt x="1551902" y="633515"/>
                  <a:pt x="1579089" y="614899"/>
                  <a:pt x="1669143" y="582152"/>
                </a:cubicBezTo>
                <a:cubicBezTo>
                  <a:pt x="1669204" y="582130"/>
                  <a:pt x="1777970" y="545877"/>
                  <a:pt x="1799772" y="538609"/>
                </a:cubicBezTo>
                <a:cubicBezTo>
                  <a:pt x="1814286" y="533771"/>
                  <a:pt x="1830584" y="532580"/>
                  <a:pt x="1843314" y="524094"/>
                </a:cubicBezTo>
                <a:cubicBezTo>
                  <a:pt x="1857828" y="514418"/>
                  <a:pt x="1870917" y="502151"/>
                  <a:pt x="1886857" y="495066"/>
                </a:cubicBezTo>
                <a:cubicBezTo>
                  <a:pt x="1914819" y="482639"/>
                  <a:pt x="1948483" y="483010"/>
                  <a:pt x="1973943" y="466037"/>
                </a:cubicBezTo>
                <a:cubicBezTo>
                  <a:pt x="1988457" y="456361"/>
                  <a:pt x="2001092" y="442970"/>
                  <a:pt x="2017486" y="437009"/>
                </a:cubicBezTo>
                <a:cubicBezTo>
                  <a:pt x="2118908" y="400128"/>
                  <a:pt x="2169295" y="407147"/>
                  <a:pt x="2278743" y="393466"/>
                </a:cubicBezTo>
                <a:cubicBezTo>
                  <a:pt x="2329443" y="387129"/>
                  <a:pt x="2375280" y="378325"/>
                  <a:pt x="2423886" y="364437"/>
                </a:cubicBezTo>
                <a:cubicBezTo>
                  <a:pt x="2438597" y="360234"/>
                  <a:pt x="2452915" y="354761"/>
                  <a:pt x="2467429" y="349923"/>
                </a:cubicBezTo>
                <a:cubicBezTo>
                  <a:pt x="2499683" y="356374"/>
                  <a:pt x="2609347" y="353148"/>
                  <a:pt x="2525486" y="437009"/>
                </a:cubicBezTo>
                <a:cubicBezTo>
                  <a:pt x="2508042" y="454453"/>
                  <a:pt x="2476952" y="445976"/>
                  <a:pt x="2452914" y="451523"/>
                </a:cubicBezTo>
                <a:cubicBezTo>
                  <a:pt x="2414040" y="460494"/>
                  <a:pt x="2375921" y="472728"/>
                  <a:pt x="2336800" y="480552"/>
                </a:cubicBezTo>
                <a:cubicBezTo>
                  <a:pt x="2288419" y="490228"/>
                  <a:pt x="2238464" y="493977"/>
                  <a:pt x="2191657" y="509580"/>
                </a:cubicBezTo>
                <a:cubicBezTo>
                  <a:pt x="2072117" y="549428"/>
                  <a:pt x="2134863" y="534282"/>
                  <a:pt x="2002972" y="553123"/>
                </a:cubicBezTo>
                <a:cubicBezTo>
                  <a:pt x="1855747" y="612013"/>
                  <a:pt x="2007698" y="559253"/>
                  <a:pt x="1770743" y="596666"/>
                </a:cubicBezTo>
                <a:cubicBezTo>
                  <a:pt x="1731335" y="602888"/>
                  <a:pt x="1691671" y="610877"/>
                  <a:pt x="1654629" y="625694"/>
                </a:cubicBezTo>
                <a:cubicBezTo>
                  <a:pt x="1652608" y="626502"/>
                  <a:pt x="1557004" y="666392"/>
                  <a:pt x="1538514" y="669237"/>
                </a:cubicBezTo>
                <a:cubicBezTo>
                  <a:pt x="1490457" y="676630"/>
                  <a:pt x="1441753" y="678914"/>
                  <a:pt x="1393372" y="683752"/>
                </a:cubicBezTo>
                <a:cubicBezTo>
                  <a:pt x="1311706" y="716418"/>
                  <a:pt x="1233320" y="753499"/>
                  <a:pt x="1146629" y="770837"/>
                </a:cubicBezTo>
                <a:cubicBezTo>
                  <a:pt x="1108380" y="778487"/>
                  <a:pt x="1069219" y="780514"/>
                  <a:pt x="1030514" y="785352"/>
                </a:cubicBezTo>
                <a:cubicBezTo>
                  <a:pt x="1016000" y="790190"/>
                  <a:pt x="1001034" y="793839"/>
                  <a:pt x="986972" y="799866"/>
                </a:cubicBezTo>
                <a:cubicBezTo>
                  <a:pt x="967085" y="808389"/>
                  <a:pt x="949173" y="821297"/>
                  <a:pt x="928914" y="828894"/>
                </a:cubicBezTo>
                <a:cubicBezTo>
                  <a:pt x="899105" y="840072"/>
                  <a:pt x="825887" y="851023"/>
                  <a:pt x="798286" y="857923"/>
                </a:cubicBezTo>
                <a:cubicBezTo>
                  <a:pt x="783443" y="861634"/>
                  <a:pt x="769865" y="870111"/>
                  <a:pt x="754743" y="872437"/>
                </a:cubicBezTo>
                <a:cubicBezTo>
                  <a:pt x="706686" y="879830"/>
                  <a:pt x="657981" y="882114"/>
                  <a:pt x="609600" y="886952"/>
                </a:cubicBezTo>
                <a:cubicBezTo>
                  <a:pt x="572293" y="899387"/>
                  <a:pt x="548094" y="908690"/>
                  <a:pt x="508000" y="915980"/>
                </a:cubicBezTo>
                <a:cubicBezTo>
                  <a:pt x="474341" y="922100"/>
                  <a:pt x="440059" y="924374"/>
                  <a:pt x="406400" y="930494"/>
                </a:cubicBezTo>
                <a:cubicBezTo>
                  <a:pt x="386774" y="934062"/>
                  <a:pt x="367450" y="939277"/>
                  <a:pt x="348343" y="945009"/>
                </a:cubicBezTo>
                <a:cubicBezTo>
                  <a:pt x="319035" y="953802"/>
                  <a:pt x="261257" y="974037"/>
                  <a:pt x="261257" y="974037"/>
                </a:cubicBezTo>
                <a:cubicBezTo>
                  <a:pt x="246743" y="983713"/>
                  <a:pt x="234047" y="996941"/>
                  <a:pt x="217714" y="1003066"/>
                </a:cubicBezTo>
                <a:cubicBezTo>
                  <a:pt x="194615" y="1011728"/>
                  <a:pt x="169225" y="1012229"/>
                  <a:pt x="145143" y="1017580"/>
                </a:cubicBezTo>
                <a:cubicBezTo>
                  <a:pt x="125670" y="1021907"/>
                  <a:pt x="106438" y="1027256"/>
                  <a:pt x="87086" y="1032094"/>
                </a:cubicBezTo>
                <a:cubicBezTo>
                  <a:pt x="67734" y="1046608"/>
                  <a:pt x="34277" y="1052023"/>
                  <a:pt x="29029" y="1075637"/>
                </a:cubicBezTo>
                <a:cubicBezTo>
                  <a:pt x="13428" y="1145841"/>
                  <a:pt x="61185" y="1164808"/>
                  <a:pt x="101600" y="1191752"/>
                </a:cubicBezTo>
                <a:cubicBezTo>
                  <a:pt x="208038" y="1186914"/>
                  <a:pt x="314705" y="1185734"/>
                  <a:pt x="420914" y="1177237"/>
                </a:cubicBezTo>
                <a:cubicBezTo>
                  <a:pt x="436165" y="1176017"/>
                  <a:pt x="450132" y="1168095"/>
                  <a:pt x="464457" y="1162723"/>
                </a:cubicBezTo>
                <a:cubicBezTo>
                  <a:pt x="488852" y="1153575"/>
                  <a:pt x="513220" y="1144276"/>
                  <a:pt x="537029" y="1133694"/>
                </a:cubicBezTo>
                <a:cubicBezTo>
                  <a:pt x="556801" y="1124907"/>
                  <a:pt x="574362" y="1110883"/>
                  <a:pt x="595086" y="1104666"/>
                </a:cubicBezTo>
                <a:cubicBezTo>
                  <a:pt x="623274" y="1096210"/>
                  <a:pt x="653143" y="1094990"/>
                  <a:pt x="682172" y="1090152"/>
                </a:cubicBezTo>
                <a:cubicBezTo>
                  <a:pt x="696686" y="1085314"/>
                  <a:pt x="711003" y="1079840"/>
                  <a:pt x="725714" y="1075637"/>
                </a:cubicBezTo>
                <a:cubicBezTo>
                  <a:pt x="744895" y="1070157"/>
                  <a:pt x="765437" y="1068981"/>
                  <a:pt x="783772" y="1061123"/>
                </a:cubicBezTo>
                <a:cubicBezTo>
                  <a:pt x="799805" y="1054252"/>
                  <a:pt x="811712" y="1039895"/>
                  <a:pt x="827314" y="1032094"/>
                </a:cubicBezTo>
                <a:cubicBezTo>
                  <a:pt x="840998" y="1025252"/>
                  <a:pt x="856795" y="1023607"/>
                  <a:pt x="870857" y="1017580"/>
                </a:cubicBezTo>
                <a:cubicBezTo>
                  <a:pt x="890744" y="1009057"/>
                  <a:pt x="908825" y="996588"/>
                  <a:pt x="928914" y="988552"/>
                </a:cubicBezTo>
                <a:cubicBezTo>
                  <a:pt x="957324" y="977188"/>
                  <a:pt x="988038" y="971951"/>
                  <a:pt x="1016000" y="959523"/>
                </a:cubicBezTo>
                <a:cubicBezTo>
                  <a:pt x="1031941" y="952438"/>
                  <a:pt x="1043941" y="938295"/>
                  <a:pt x="1059543" y="930494"/>
                </a:cubicBezTo>
                <a:cubicBezTo>
                  <a:pt x="1099930" y="910300"/>
                  <a:pt x="1178563" y="885983"/>
                  <a:pt x="1219200" y="872437"/>
                </a:cubicBezTo>
                <a:lnTo>
                  <a:pt x="1262743" y="857923"/>
                </a:lnTo>
                <a:cubicBezTo>
                  <a:pt x="1277257" y="848247"/>
                  <a:pt x="1290684" y="836695"/>
                  <a:pt x="1306286" y="828894"/>
                </a:cubicBezTo>
                <a:cubicBezTo>
                  <a:pt x="1336039" y="814018"/>
                  <a:pt x="1394800" y="805386"/>
                  <a:pt x="1422400" y="799866"/>
                </a:cubicBezTo>
                <a:cubicBezTo>
                  <a:pt x="1436914" y="790190"/>
                  <a:pt x="1450002" y="777922"/>
                  <a:pt x="1465943" y="770837"/>
                </a:cubicBezTo>
                <a:cubicBezTo>
                  <a:pt x="1644576" y="691445"/>
                  <a:pt x="1476000" y="777952"/>
                  <a:pt x="1611086" y="727294"/>
                </a:cubicBezTo>
                <a:cubicBezTo>
                  <a:pt x="1631345" y="719697"/>
                  <a:pt x="1648419" y="704483"/>
                  <a:pt x="1669143" y="698266"/>
                </a:cubicBezTo>
                <a:cubicBezTo>
                  <a:pt x="1697331" y="689810"/>
                  <a:pt x="1727371" y="689524"/>
                  <a:pt x="1756229" y="683752"/>
                </a:cubicBezTo>
                <a:cubicBezTo>
                  <a:pt x="1775790" y="679840"/>
                  <a:pt x="1794492" y="671711"/>
                  <a:pt x="1814286" y="669237"/>
                </a:cubicBezTo>
                <a:cubicBezTo>
                  <a:pt x="1918716" y="656183"/>
                  <a:pt x="2164828" y="644925"/>
                  <a:pt x="2249714" y="640209"/>
                </a:cubicBezTo>
                <a:cubicBezTo>
                  <a:pt x="2302933" y="645047"/>
                  <a:pt x="2358296" y="639007"/>
                  <a:pt x="2409372" y="654723"/>
                </a:cubicBezTo>
                <a:cubicBezTo>
                  <a:pt x="2426045" y="659853"/>
                  <a:pt x="2436821" y="680894"/>
                  <a:pt x="2438400" y="698266"/>
                </a:cubicBezTo>
                <a:cubicBezTo>
                  <a:pt x="2446694" y="789497"/>
                  <a:pt x="2439085" y="821295"/>
                  <a:pt x="2365829" y="857923"/>
                </a:cubicBezTo>
                <a:cubicBezTo>
                  <a:pt x="2347987" y="866844"/>
                  <a:pt x="2326952" y="866957"/>
                  <a:pt x="2307772" y="872437"/>
                </a:cubicBezTo>
                <a:cubicBezTo>
                  <a:pt x="2203887" y="902119"/>
                  <a:pt x="2333211" y="881505"/>
                  <a:pt x="2133600" y="901466"/>
                </a:cubicBezTo>
                <a:cubicBezTo>
                  <a:pt x="1819291" y="932896"/>
                  <a:pt x="1867872" y="918567"/>
                  <a:pt x="1378857" y="930494"/>
                </a:cubicBezTo>
                <a:cubicBezTo>
                  <a:pt x="1279001" y="963781"/>
                  <a:pt x="1399724" y="926701"/>
                  <a:pt x="1219200" y="959523"/>
                </a:cubicBezTo>
                <a:cubicBezTo>
                  <a:pt x="1204147" y="962260"/>
                  <a:pt x="1190500" y="970326"/>
                  <a:pt x="1175657" y="974037"/>
                </a:cubicBezTo>
                <a:cubicBezTo>
                  <a:pt x="1151724" y="980020"/>
                  <a:pt x="1127276" y="983714"/>
                  <a:pt x="1103086" y="988552"/>
                </a:cubicBezTo>
                <a:cubicBezTo>
                  <a:pt x="1083734" y="998228"/>
                  <a:pt x="1065555" y="1010738"/>
                  <a:pt x="1045029" y="1017580"/>
                </a:cubicBezTo>
                <a:cubicBezTo>
                  <a:pt x="1021625" y="1025381"/>
                  <a:pt x="996390" y="1026111"/>
                  <a:pt x="972457" y="1032094"/>
                </a:cubicBezTo>
                <a:cubicBezTo>
                  <a:pt x="957614" y="1035805"/>
                  <a:pt x="944109" y="1044821"/>
                  <a:pt x="928914" y="1046609"/>
                </a:cubicBezTo>
                <a:cubicBezTo>
                  <a:pt x="861473" y="1054543"/>
                  <a:pt x="793447" y="1056285"/>
                  <a:pt x="725714" y="1061123"/>
                </a:cubicBezTo>
                <a:cubicBezTo>
                  <a:pt x="567077" y="1100782"/>
                  <a:pt x="818085" y="1041191"/>
                  <a:pt x="508000" y="1090152"/>
                </a:cubicBezTo>
                <a:cubicBezTo>
                  <a:pt x="392353" y="1108412"/>
                  <a:pt x="423864" y="1112116"/>
                  <a:pt x="348343" y="1133694"/>
                </a:cubicBezTo>
                <a:cubicBezTo>
                  <a:pt x="329163" y="1139174"/>
                  <a:pt x="309638" y="1143371"/>
                  <a:pt x="290286" y="1148209"/>
                </a:cubicBezTo>
                <a:cubicBezTo>
                  <a:pt x="260079" y="1269039"/>
                  <a:pt x="296861" y="1149574"/>
                  <a:pt x="246743" y="1249809"/>
                </a:cubicBezTo>
                <a:cubicBezTo>
                  <a:pt x="239901" y="1263493"/>
                  <a:pt x="216982" y="1292081"/>
                  <a:pt x="232229" y="1293352"/>
                </a:cubicBezTo>
                <a:cubicBezTo>
                  <a:pt x="352860" y="1303404"/>
                  <a:pt x="474134" y="1283675"/>
                  <a:pt x="595086" y="1278837"/>
                </a:cubicBezTo>
                <a:cubicBezTo>
                  <a:pt x="619276" y="1269161"/>
                  <a:pt x="642940" y="1258048"/>
                  <a:pt x="667657" y="1249809"/>
                </a:cubicBezTo>
                <a:cubicBezTo>
                  <a:pt x="686581" y="1243501"/>
                  <a:pt x="706209" y="1239474"/>
                  <a:pt x="725714" y="1235294"/>
                </a:cubicBezTo>
                <a:cubicBezTo>
                  <a:pt x="790146" y="1221487"/>
                  <a:pt x="919889" y="1199598"/>
                  <a:pt x="986972" y="1177237"/>
                </a:cubicBezTo>
                <a:cubicBezTo>
                  <a:pt x="1024659" y="1164675"/>
                  <a:pt x="1068373" y="1151050"/>
                  <a:pt x="1103086" y="1133694"/>
                </a:cubicBezTo>
                <a:cubicBezTo>
                  <a:pt x="1128318" y="1121078"/>
                  <a:pt x="1149145" y="1099793"/>
                  <a:pt x="1175657" y="1090152"/>
                </a:cubicBezTo>
                <a:cubicBezTo>
                  <a:pt x="1203314" y="1080095"/>
                  <a:pt x="1233885" y="1081409"/>
                  <a:pt x="1262743" y="1075637"/>
                </a:cubicBezTo>
                <a:cubicBezTo>
                  <a:pt x="1398489" y="1048487"/>
                  <a:pt x="1253674" y="1074276"/>
                  <a:pt x="1364343" y="1046609"/>
                </a:cubicBezTo>
                <a:cubicBezTo>
                  <a:pt x="1495563" y="1013804"/>
                  <a:pt x="1483492" y="1019015"/>
                  <a:pt x="1611086" y="1003066"/>
                </a:cubicBezTo>
                <a:cubicBezTo>
                  <a:pt x="1625600" y="998228"/>
                  <a:pt x="1640945" y="995394"/>
                  <a:pt x="1654629" y="988552"/>
                </a:cubicBezTo>
                <a:cubicBezTo>
                  <a:pt x="1670231" y="980751"/>
                  <a:pt x="1681778" y="965484"/>
                  <a:pt x="1698172" y="959523"/>
                </a:cubicBezTo>
                <a:cubicBezTo>
                  <a:pt x="1735666" y="945889"/>
                  <a:pt x="1814286" y="930494"/>
                  <a:pt x="1814286" y="930494"/>
                </a:cubicBezTo>
                <a:cubicBezTo>
                  <a:pt x="1828800" y="920818"/>
                  <a:pt x="1841435" y="907427"/>
                  <a:pt x="1857829" y="901466"/>
                </a:cubicBezTo>
                <a:cubicBezTo>
                  <a:pt x="1895323" y="887832"/>
                  <a:pt x="1938259" y="890279"/>
                  <a:pt x="1973943" y="872437"/>
                </a:cubicBezTo>
                <a:cubicBezTo>
                  <a:pt x="2066888" y="825965"/>
                  <a:pt x="2010531" y="846093"/>
                  <a:pt x="2148114" y="828894"/>
                </a:cubicBezTo>
                <a:cubicBezTo>
                  <a:pt x="2256939" y="792620"/>
                  <a:pt x="2245742" y="790363"/>
                  <a:pt x="2438400" y="828894"/>
                </a:cubicBezTo>
                <a:cubicBezTo>
                  <a:pt x="2458528" y="832920"/>
                  <a:pt x="2467429" y="857923"/>
                  <a:pt x="2481943" y="872437"/>
                </a:cubicBezTo>
                <a:cubicBezTo>
                  <a:pt x="2477105" y="925656"/>
                  <a:pt x="2497847" y="988157"/>
                  <a:pt x="2467429" y="1032094"/>
                </a:cubicBezTo>
                <a:cubicBezTo>
                  <a:pt x="2444720" y="1064896"/>
                  <a:pt x="2351314" y="1061123"/>
                  <a:pt x="2351314" y="1061123"/>
                </a:cubicBezTo>
                <a:cubicBezTo>
                  <a:pt x="2336800" y="1070799"/>
                  <a:pt x="2323374" y="1082351"/>
                  <a:pt x="2307772" y="1090152"/>
                </a:cubicBezTo>
                <a:cubicBezTo>
                  <a:pt x="2274361" y="1106858"/>
                  <a:pt x="2206128" y="1115836"/>
                  <a:pt x="2177143" y="1119180"/>
                </a:cubicBezTo>
                <a:cubicBezTo>
                  <a:pt x="2080539" y="1130327"/>
                  <a:pt x="1983649" y="1138842"/>
                  <a:pt x="1886857" y="1148209"/>
                </a:cubicBezTo>
                <a:cubicBezTo>
                  <a:pt x="1833667" y="1153356"/>
                  <a:pt x="1780625" y="1161509"/>
                  <a:pt x="1727200" y="1162723"/>
                </a:cubicBezTo>
                <a:lnTo>
                  <a:pt x="1088572" y="1177237"/>
                </a:lnTo>
                <a:cubicBezTo>
                  <a:pt x="844447" y="1217926"/>
                  <a:pt x="1155709" y="1169859"/>
                  <a:pt x="609600" y="1206266"/>
                </a:cubicBezTo>
                <a:cubicBezTo>
                  <a:pt x="594334" y="1207284"/>
                  <a:pt x="580992" y="1217461"/>
                  <a:pt x="566057" y="1220780"/>
                </a:cubicBezTo>
                <a:cubicBezTo>
                  <a:pt x="537329" y="1227164"/>
                  <a:pt x="508000" y="1230456"/>
                  <a:pt x="478972" y="1235294"/>
                </a:cubicBezTo>
                <a:cubicBezTo>
                  <a:pt x="464458" y="1240132"/>
                  <a:pt x="450189" y="1245783"/>
                  <a:pt x="435429" y="1249809"/>
                </a:cubicBezTo>
                <a:cubicBezTo>
                  <a:pt x="396939" y="1260306"/>
                  <a:pt x="357163" y="1266220"/>
                  <a:pt x="319314" y="1278837"/>
                </a:cubicBezTo>
                <a:cubicBezTo>
                  <a:pt x="304800" y="1283675"/>
                  <a:pt x="289456" y="1286510"/>
                  <a:pt x="275772" y="1293352"/>
                </a:cubicBezTo>
                <a:cubicBezTo>
                  <a:pt x="235355" y="1313561"/>
                  <a:pt x="220788" y="1333821"/>
                  <a:pt x="188686" y="1365923"/>
                </a:cubicBezTo>
                <a:cubicBezTo>
                  <a:pt x="173803" y="1410573"/>
                  <a:pt x="159188" y="1430415"/>
                  <a:pt x="188686" y="1482037"/>
                </a:cubicBezTo>
                <a:cubicBezTo>
                  <a:pt x="197341" y="1497183"/>
                  <a:pt x="217715" y="1501390"/>
                  <a:pt x="232229" y="1511066"/>
                </a:cubicBezTo>
                <a:cubicBezTo>
                  <a:pt x="333829" y="1501390"/>
                  <a:pt x="436071" y="1496994"/>
                  <a:pt x="537029" y="1482037"/>
                </a:cubicBezTo>
                <a:cubicBezTo>
                  <a:pt x="567297" y="1477553"/>
                  <a:pt x="594806" y="1461801"/>
                  <a:pt x="624114" y="1453009"/>
                </a:cubicBezTo>
                <a:cubicBezTo>
                  <a:pt x="691548" y="1432779"/>
                  <a:pt x="690782" y="1439675"/>
                  <a:pt x="769257" y="1423980"/>
                </a:cubicBezTo>
                <a:cubicBezTo>
                  <a:pt x="788818" y="1420068"/>
                  <a:pt x="808134" y="1414946"/>
                  <a:pt x="827314" y="1409466"/>
                </a:cubicBezTo>
                <a:cubicBezTo>
                  <a:pt x="842025" y="1405263"/>
                  <a:pt x="856146" y="1399155"/>
                  <a:pt x="870857" y="1394952"/>
                </a:cubicBezTo>
                <a:cubicBezTo>
                  <a:pt x="890037" y="1389472"/>
                  <a:pt x="909734" y="1385917"/>
                  <a:pt x="928914" y="1380437"/>
                </a:cubicBezTo>
                <a:cubicBezTo>
                  <a:pt x="943625" y="1376234"/>
                  <a:pt x="957455" y="1368923"/>
                  <a:pt x="972457" y="1365923"/>
                </a:cubicBezTo>
                <a:cubicBezTo>
                  <a:pt x="1088235" y="1342768"/>
                  <a:pt x="1053177" y="1360887"/>
                  <a:pt x="1161143" y="1336894"/>
                </a:cubicBezTo>
                <a:cubicBezTo>
                  <a:pt x="1176078" y="1333575"/>
                  <a:pt x="1189843" y="1326091"/>
                  <a:pt x="1204686" y="1322380"/>
                </a:cubicBezTo>
                <a:cubicBezTo>
                  <a:pt x="1287541" y="1301667"/>
                  <a:pt x="1260825" y="1315699"/>
                  <a:pt x="1335314" y="1293352"/>
                </a:cubicBezTo>
                <a:cubicBezTo>
                  <a:pt x="1364622" y="1284559"/>
                  <a:pt x="1393371" y="1273999"/>
                  <a:pt x="1422400" y="1264323"/>
                </a:cubicBezTo>
                <a:lnTo>
                  <a:pt x="1509486" y="1235294"/>
                </a:lnTo>
                <a:lnTo>
                  <a:pt x="1553029" y="1220780"/>
                </a:lnTo>
                <a:cubicBezTo>
                  <a:pt x="1567543" y="1215942"/>
                  <a:pt x="1581729" y="1209977"/>
                  <a:pt x="1596572" y="1206266"/>
                </a:cubicBezTo>
                <a:lnTo>
                  <a:pt x="1770743" y="1162723"/>
                </a:lnTo>
                <a:cubicBezTo>
                  <a:pt x="1790095" y="1157885"/>
                  <a:pt x="1809876" y="1154517"/>
                  <a:pt x="1828800" y="1148209"/>
                </a:cubicBezTo>
                <a:cubicBezTo>
                  <a:pt x="1943805" y="1109874"/>
                  <a:pt x="1885703" y="1124210"/>
                  <a:pt x="2002972" y="1104666"/>
                </a:cubicBezTo>
                <a:cubicBezTo>
                  <a:pt x="2037481" y="1093163"/>
                  <a:pt x="2068125" y="1081712"/>
                  <a:pt x="2104572" y="1075637"/>
                </a:cubicBezTo>
                <a:cubicBezTo>
                  <a:pt x="2308446" y="1041658"/>
                  <a:pt x="2148087" y="1079273"/>
                  <a:pt x="2278743" y="1046609"/>
                </a:cubicBezTo>
                <a:cubicBezTo>
                  <a:pt x="2365829" y="1051447"/>
                  <a:pt x="2453657" y="1048788"/>
                  <a:pt x="2540000" y="1061123"/>
                </a:cubicBezTo>
                <a:cubicBezTo>
                  <a:pt x="2608247" y="1070873"/>
                  <a:pt x="2593386" y="1147909"/>
                  <a:pt x="2569029" y="1191752"/>
                </a:cubicBezTo>
                <a:cubicBezTo>
                  <a:pt x="2564970" y="1199058"/>
                  <a:pt x="2483639" y="1234136"/>
                  <a:pt x="2467429" y="1235294"/>
                </a:cubicBezTo>
                <a:cubicBezTo>
                  <a:pt x="2346688" y="1243919"/>
                  <a:pt x="2225524" y="1244971"/>
                  <a:pt x="2104572" y="1249809"/>
                </a:cubicBezTo>
                <a:cubicBezTo>
                  <a:pt x="1724586" y="1376468"/>
                  <a:pt x="2107573" y="1253698"/>
                  <a:pt x="1001486" y="1278837"/>
                </a:cubicBezTo>
                <a:cubicBezTo>
                  <a:pt x="928772" y="1280490"/>
                  <a:pt x="856343" y="1288514"/>
                  <a:pt x="783772" y="1293352"/>
                </a:cubicBezTo>
                <a:cubicBezTo>
                  <a:pt x="749905" y="1298190"/>
                  <a:pt x="715831" y="1301746"/>
                  <a:pt x="682172" y="1307866"/>
                </a:cubicBezTo>
                <a:cubicBezTo>
                  <a:pt x="662546" y="1311434"/>
                  <a:pt x="643887" y="1319744"/>
                  <a:pt x="624114" y="1322380"/>
                </a:cubicBezTo>
                <a:cubicBezTo>
                  <a:pt x="571144" y="1329442"/>
                  <a:pt x="517529" y="1330650"/>
                  <a:pt x="464457" y="1336894"/>
                </a:cubicBezTo>
                <a:cubicBezTo>
                  <a:pt x="264130" y="1360462"/>
                  <a:pt x="456317" y="1338704"/>
                  <a:pt x="333829" y="1365923"/>
                </a:cubicBezTo>
                <a:cubicBezTo>
                  <a:pt x="305101" y="1372307"/>
                  <a:pt x="275601" y="1374665"/>
                  <a:pt x="246743" y="1380437"/>
                </a:cubicBezTo>
                <a:cubicBezTo>
                  <a:pt x="227182" y="1384349"/>
                  <a:pt x="208038" y="1390114"/>
                  <a:pt x="188686" y="1394952"/>
                </a:cubicBezTo>
                <a:cubicBezTo>
                  <a:pt x="174172" y="1404628"/>
                  <a:pt x="161177" y="1417109"/>
                  <a:pt x="145143" y="1423980"/>
                </a:cubicBezTo>
                <a:cubicBezTo>
                  <a:pt x="126808" y="1431838"/>
                  <a:pt x="103684" y="1427429"/>
                  <a:pt x="87086" y="1438494"/>
                </a:cubicBezTo>
                <a:cubicBezTo>
                  <a:pt x="72572" y="1448170"/>
                  <a:pt x="67733" y="1467523"/>
                  <a:pt x="58057" y="1482037"/>
                </a:cubicBezTo>
                <a:cubicBezTo>
                  <a:pt x="67733" y="1496551"/>
                  <a:pt x="75919" y="1512179"/>
                  <a:pt x="87086" y="1525580"/>
                </a:cubicBezTo>
                <a:cubicBezTo>
                  <a:pt x="106460" y="1548829"/>
                  <a:pt x="144572" y="1585466"/>
                  <a:pt x="174172" y="1598152"/>
                </a:cubicBezTo>
                <a:cubicBezTo>
                  <a:pt x="213658" y="1615075"/>
                  <a:pt x="322742" y="1623980"/>
                  <a:pt x="348343" y="1627180"/>
                </a:cubicBezTo>
                <a:lnTo>
                  <a:pt x="798286" y="1598152"/>
                </a:lnTo>
                <a:cubicBezTo>
                  <a:pt x="829508" y="1595620"/>
                  <a:pt x="923741" y="1575963"/>
                  <a:pt x="957943" y="1569123"/>
                </a:cubicBezTo>
                <a:cubicBezTo>
                  <a:pt x="1013512" y="1527446"/>
                  <a:pt x="1012070" y="1523118"/>
                  <a:pt x="1074057" y="1496552"/>
                </a:cubicBezTo>
                <a:cubicBezTo>
                  <a:pt x="1118016" y="1477712"/>
                  <a:pt x="1200367" y="1464125"/>
                  <a:pt x="1233714" y="1453009"/>
                </a:cubicBezTo>
                <a:cubicBezTo>
                  <a:pt x="1417221" y="1391837"/>
                  <a:pt x="1123813" y="1493887"/>
                  <a:pt x="1320800" y="1409466"/>
                </a:cubicBezTo>
                <a:cubicBezTo>
                  <a:pt x="1341655" y="1400528"/>
                  <a:pt x="1434903" y="1384569"/>
                  <a:pt x="1451429" y="1380437"/>
                </a:cubicBezTo>
                <a:cubicBezTo>
                  <a:pt x="1466272" y="1376726"/>
                  <a:pt x="1479757" y="1367525"/>
                  <a:pt x="1494972" y="1365923"/>
                </a:cubicBezTo>
                <a:cubicBezTo>
                  <a:pt x="1572106" y="1357804"/>
                  <a:pt x="1649791" y="1356247"/>
                  <a:pt x="1727200" y="1351409"/>
                </a:cubicBezTo>
                <a:cubicBezTo>
                  <a:pt x="1765905" y="1346571"/>
                  <a:pt x="1804839" y="1343307"/>
                  <a:pt x="1843314" y="1336894"/>
                </a:cubicBezTo>
                <a:cubicBezTo>
                  <a:pt x="1862991" y="1333614"/>
                  <a:pt x="1881427" y="1322011"/>
                  <a:pt x="1901372" y="1322380"/>
                </a:cubicBezTo>
                <a:cubicBezTo>
                  <a:pt x="2143429" y="1326863"/>
                  <a:pt x="2385181" y="1341733"/>
                  <a:pt x="2627086" y="1351409"/>
                </a:cubicBezTo>
                <a:cubicBezTo>
                  <a:pt x="2622248" y="1365923"/>
                  <a:pt x="2624325" y="1385158"/>
                  <a:pt x="2612572" y="1394952"/>
                </a:cubicBezTo>
                <a:cubicBezTo>
                  <a:pt x="2554087" y="1443689"/>
                  <a:pt x="2364945" y="1436484"/>
                  <a:pt x="2336800" y="1438494"/>
                </a:cubicBezTo>
                <a:lnTo>
                  <a:pt x="1770743" y="1423980"/>
                </a:lnTo>
                <a:cubicBezTo>
                  <a:pt x="1600090" y="1417417"/>
                  <a:pt x="1631263" y="1421767"/>
                  <a:pt x="1524000" y="1394952"/>
                </a:cubicBezTo>
                <a:lnTo>
                  <a:pt x="653143" y="1423980"/>
                </a:lnTo>
                <a:cubicBezTo>
                  <a:pt x="628522" y="1425519"/>
                  <a:pt x="605106" y="1435911"/>
                  <a:pt x="580572" y="1438494"/>
                </a:cubicBezTo>
                <a:cubicBezTo>
                  <a:pt x="513039" y="1445603"/>
                  <a:pt x="445105" y="1448171"/>
                  <a:pt x="377372" y="1453009"/>
                </a:cubicBezTo>
                <a:cubicBezTo>
                  <a:pt x="353181" y="1457847"/>
                  <a:pt x="327899" y="1458861"/>
                  <a:pt x="304800" y="1467523"/>
                </a:cubicBezTo>
                <a:cubicBezTo>
                  <a:pt x="233030" y="1494437"/>
                  <a:pt x="238672" y="1545561"/>
                  <a:pt x="275772" y="1627180"/>
                </a:cubicBezTo>
                <a:cubicBezTo>
                  <a:pt x="287791" y="1653621"/>
                  <a:pt x="390261" y="1667495"/>
                  <a:pt x="406400" y="1670723"/>
                </a:cubicBezTo>
                <a:lnTo>
                  <a:pt x="1117600" y="1656209"/>
                </a:lnTo>
                <a:cubicBezTo>
                  <a:pt x="1143442" y="1655215"/>
                  <a:pt x="1201519" y="1619738"/>
                  <a:pt x="1219200" y="1612666"/>
                </a:cubicBezTo>
                <a:cubicBezTo>
                  <a:pt x="1247610" y="1601302"/>
                  <a:pt x="1277257" y="1593313"/>
                  <a:pt x="1306286" y="1583637"/>
                </a:cubicBezTo>
                <a:cubicBezTo>
                  <a:pt x="1320800" y="1578799"/>
                  <a:pt x="1334683" y="1571287"/>
                  <a:pt x="1349829" y="1569123"/>
                </a:cubicBezTo>
                <a:cubicBezTo>
                  <a:pt x="1681873" y="1521689"/>
                  <a:pt x="1269318" y="1582542"/>
                  <a:pt x="1524000" y="1540094"/>
                </a:cubicBezTo>
                <a:cubicBezTo>
                  <a:pt x="1557745" y="1534470"/>
                  <a:pt x="1591787" y="1530782"/>
                  <a:pt x="1625600" y="1525580"/>
                </a:cubicBezTo>
                <a:cubicBezTo>
                  <a:pt x="1654687" y="1521105"/>
                  <a:pt x="1683515" y="1514955"/>
                  <a:pt x="1712686" y="1511066"/>
                </a:cubicBezTo>
                <a:cubicBezTo>
                  <a:pt x="1919538" y="1483486"/>
                  <a:pt x="1771239" y="1510968"/>
                  <a:pt x="1915886" y="1482037"/>
                </a:cubicBezTo>
                <a:cubicBezTo>
                  <a:pt x="2046515" y="1486875"/>
                  <a:pt x="2177343" y="1487857"/>
                  <a:pt x="2307772" y="1496552"/>
                </a:cubicBezTo>
                <a:cubicBezTo>
                  <a:pt x="2323037" y="1497570"/>
                  <a:pt x="2339367" y="1501509"/>
                  <a:pt x="2351314" y="1511066"/>
                </a:cubicBezTo>
                <a:cubicBezTo>
                  <a:pt x="2364936" y="1521963"/>
                  <a:pt x="2370667" y="1540095"/>
                  <a:pt x="2380343" y="1554609"/>
                </a:cubicBezTo>
                <a:cubicBezTo>
                  <a:pt x="2370452" y="1623848"/>
                  <a:pt x="2385504" y="1663628"/>
                  <a:pt x="2322286" y="1699752"/>
                </a:cubicBezTo>
                <a:cubicBezTo>
                  <a:pt x="2304966" y="1709649"/>
                  <a:pt x="2283581" y="1709428"/>
                  <a:pt x="2264229" y="1714266"/>
                </a:cubicBezTo>
                <a:cubicBezTo>
                  <a:pt x="2091970" y="1704696"/>
                  <a:pt x="2049061" y="1711872"/>
                  <a:pt x="1915886" y="1685237"/>
                </a:cubicBezTo>
                <a:cubicBezTo>
                  <a:pt x="1800676" y="1662195"/>
                  <a:pt x="1918887" y="1678729"/>
                  <a:pt x="1770743" y="1641694"/>
                </a:cubicBezTo>
                <a:cubicBezTo>
                  <a:pt x="1751391" y="1636856"/>
                  <a:pt x="1732433" y="1630001"/>
                  <a:pt x="1712686" y="1627180"/>
                </a:cubicBezTo>
                <a:cubicBezTo>
                  <a:pt x="1664552" y="1620304"/>
                  <a:pt x="1615924" y="1617504"/>
                  <a:pt x="1567543" y="1612666"/>
                </a:cubicBezTo>
                <a:cubicBezTo>
                  <a:pt x="1553029" y="1607828"/>
                  <a:pt x="1538843" y="1601863"/>
                  <a:pt x="1524000" y="1598152"/>
                </a:cubicBezTo>
                <a:cubicBezTo>
                  <a:pt x="1408127" y="1569183"/>
                  <a:pt x="1326776" y="1575628"/>
                  <a:pt x="1190172" y="1569123"/>
                </a:cubicBezTo>
                <a:lnTo>
                  <a:pt x="841829" y="1554609"/>
                </a:lnTo>
                <a:cubicBezTo>
                  <a:pt x="774830" y="1541209"/>
                  <a:pt x="707588" y="1525580"/>
                  <a:pt x="638629" y="1525580"/>
                </a:cubicBezTo>
                <a:cubicBezTo>
                  <a:pt x="522414" y="1525580"/>
                  <a:pt x="406400" y="1535256"/>
                  <a:pt x="290286" y="1540094"/>
                </a:cubicBezTo>
                <a:cubicBezTo>
                  <a:pt x="295124" y="1554608"/>
                  <a:pt x="295243" y="1571690"/>
                  <a:pt x="304800" y="1583637"/>
                </a:cubicBezTo>
                <a:cubicBezTo>
                  <a:pt x="315697" y="1597259"/>
                  <a:pt x="332402" y="1605581"/>
                  <a:pt x="348343" y="1612666"/>
                </a:cubicBezTo>
                <a:cubicBezTo>
                  <a:pt x="390952" y="1631603"/>
                  <a:pt x="474874" y="1655319"/>
                  <a:pt x="522514" y="1656209"/>
                </a:cubicBezTo>
                <a:lnTo>
                  <a:pt x="1988457" y="1670723"/>
                </a:lnTo>
                <a:cubicBezTo>
                  <a:pt x="2164349" y="1729352"/>
                  <a:pt x="2164490" y="1734974"/>
                  <a:pt x="2496457" y="1670723"/>
                </a:cubicBezTo>
                <a:cubicBezTo>
                  <a:pt x="2520677" y="1666035"/>
                  <a:pt x="2492975" y="1620217"/>
                  <a:pt x="2481943" y="1598152"/>
                </a:cubicBezTo>
                <a:cubicBezTo>
                  <a:pt x="2472763" y="1579793"/>
                  <a:pt x="2457086" y="1563103"/>
                  <a:pt x="2438400" y="1554609"/>
                </a:cubicBezTo>
                <a:cubicBezTo>
                  <a:pt x="2340977" y="1510325"/>
                  <a:pt x="2236523" y="1525580"/>
                  <a:pt x="2133600" y="15255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4-Point Star 21"/>
          <p:cNvSpPr/>
          <p:nvPr/>
        </p:nvSpPr>
        <p:spPr>
          <a:xfrm>
            <a:off x="7294580" y="2853684"/>
            <a:ext cx="217225" cy="310148"/>
          </a:xfrm>
          <a:prstGeom prst="star4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>
            <a:off x="4558882" y="4311870"/>
            <a:ext cx="217225" cy="310148"/>
          </a:xfrm>
          <a:prstGeom prst="star4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1770" y="2674261"/>
            <a:ext cx="3267047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76386" y="4286324"/>
                <a:ext cx="2527102" cy="520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P(0) = 5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(2)</m:t>
                                </m:r>
                              </m:e>
                            </m:func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386" y="4286324"/>
                <a:ext cx="2527102" cy="520655"/>
              </a:xfrm>
              <a:prstGeom prst="rect">
                <a:avLst/>
              </a:prstGeom>
              <a:blipFill rotWithShape="1">
                <a:blip r:embed="rId7"/>
                <a:stretch>
                  <a:fillRect l="-1928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474688" y="4728030"/>
                <a:ext cx="1703159" cy="520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(2)</m:t>
                                </m:r>
                              </m:e>
                            </m:func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688" y="4728030"/>
                <a:ext cx="1703159" cy="520655"/>
              </a:xfrm>
              <a:prstGeom prst="rect">
                <a:avLst/>
              </a:prstGeom>
              <a:blipFill rotWithShape="1">
                <a:blip r:embed="rId8"/>
                <a:stretch>
                  <a:fillRect l="-3226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0290" y="5866782"/>
                <a:ext cx="3385607" cy="520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P(1)-P(0)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(2)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1.44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0" y="5866782"/>
                <a:ext cx="3385607" cy="520655"/>
              </a:xfrm>
              <a:prstGeom prst="rect">
                <a:avLst/>
              </a:prstGeom>
              <a:blipFill rotWithShape="1">
                <a:blip r:embed="rId9"/>
                <a:stretch>
                  <a:fillRect l="-1622" r="-721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95948" y="5294720"/>
                <a:ext cx="4520533" cy="599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P(1)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(2)</m:t>
                                </m:r>
                              </m:e>
                            </m:func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5  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(2)</m:t>
                                </m:r>
                              </m:e>
                            </m:func>
                          </m:den>
                        </m:f>
                      </m:e>
                      <m:sup/>
                    </m:sSup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6.44million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8" y="5294720"/>
                <a:ext cx="4520533" cy="599844"/>
              </a:xfrm>
              <a:prstGeom prst="rect">
                <a:avLst/>
              </a:prstGeom>
              <a:blipFill rotWithShape="1">
                <a:blip r:embed="rId10"/>
                <a:stretch>
                  <a:fillRect l="-1078" r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4350" y="1244604"/>
                <a:ext cx="8077200" cy="1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 bacteria population starts at five million.  After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800" dirty="0" smtClean="0"/>
                  <a:t> hours the population is growing at a rate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box>
                      <m:boxPr>
                        <m:ctrlPr>
                          <a:rPr lang="en-US" sz="280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𝑚𝑖𝑙𝑙𝑖𝑜𝑛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h𝑜𝑢𝑟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800" dirty="0" smtClean="0"/>
                  <a:t>.  What is the bacteria population after one hour?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" y="1244604"/>
                <a:ext cx="8077200" cy="1447127"/>
              </a:xfrm>
              <a:prstGeom prst="rect">
                <a:avLst/>
              </a:prstGeom>
              <a:blipFill rotWithShape="1">
                <a:blip r:embed="rId11"/>
                <a:stretch>
                  <a:fillRect l="-1509" t="-3782" r="-755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419600" y="313003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P(t)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50384" y="587906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                        t                         1   </a:t>
            </a:r>
          </a:p>
        </p:txBody>
      </p:sp>
      <p:sp>
        <p:nvSpPr>
          <p:cNvPr id="13" name="Dodecagon 12"/>
          <p:cNvSpPr/>
          <p:nvPr/>
        </p:nvSpPr>
        <p:spPr>
          <a:xfrm>
            <a:off x="4320726" y="5782746"/>
            <a:ext cx="319088" cy="280988"/>
          </a:xfrm>
          <a:prstGeom prst="dodec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556142" y="5948126"/>
            <a:ext cx="125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437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3" grpId="0"/>
      <p:bldP spid="21" grpId="0" animBg="1"/>
      <p:bldP spid="22" grpId="0" animBg="1"/>
      <p:bldP spid="24" grpId="0" animBg="1"/>
      <p:bldP spid="10" grpId="0" animBg="1"/>
      <p:bldP spid="25" grpId="0"/>
      <p:bldP spid="26" grpId="0"/>
      <p:bldP spid="27" grpId="0"/>
      <p:bldP spid="28" grpId="0"/>
      <p:bldP spid="12" grpId="0"/>
      <p:bldP spid="29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WNAA5TKYMJS6-322-12</_dlc_DocId>
    <_dlc_DocIdUrl xmlns="e1f6cb1f-7c95-4a72-8369-b6b5464bd620">
      <Url>https://eis.usafa.edu/academics/math/DFMS_Course_Sites/Fall_2014_Courses/Math_152/_layouts/DocIdRedir.aspx?ID=WNAA5TKYMJS6-322-12</Url>
      <Description>WNAA5TKYMJS6-322-12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062D97E-C9E4-489E-8A5B-E53CBB543224}">
  <ds:schemaRefs>
    <ds:schemaRef ds:uri="http://schemas.microsoft.com/office/2006/metadata/properties"/>
    <ds:schemaRef ds:uri="http://schemas.microsoft.com/office/infopath/2007/PartnerControls"/>
    <ds:schemaRef ds:uri="e1f6cb1f-7c95-4a72-8369-b6b5464bd620"/>
  </ds:schemaRefs>
</ds:datastoreItem>
</file>

<file path=customXml/itemProps2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47FAA6-6928-4B46-8D6C-77C9D6CB1A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6683F08-41C4-469C-96B4-700CC02150C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8667</TotalTime>
  <Words>1158</Words>
  <Application>Microsoft Office PowerPoint</Application>
  <PresentationFormat>On-screen Show (4:3)</PresentationFormat>
  <Paragraphs>148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Math 152 – Lesson 6 </vt:lpstr>
      <vt:lpstr>Definite v. Indefinite Integrals</vt:lpstr>
      <vt:lpstr>Indefinite Integrals</vt:lpstr>
      <vt:lpstr>NET CHANGE THEOREM</vt:lpstr>
      <vt:lpstr>Net Change Examples</vt:lpstr>
      <vt:lpstr>Applications</vt:lpstr>
      <vt:lpstr>Board Work</vt:lpstr>
      <vt:lpstr>   The Definite Integral of a Rate of Change</vt:lpstr>
      <vt:lpstr>PowerPoint Presentation</vt:lpstr>
      <vt:lpstr>GR Practice</vt:lpstr>
      <vt:lpstr>PowerPoint Presentation</vt:lpstr>
      <vt:lpstr>NET CHANGE THEOREM</vt:lpstr>
      <vt:lpstr>Review</vt:lpstr>
      <vt:lpstr>PowerPoint Presentation</vt:lpstr>
      <vt:lpstr>Particle Motion</vt:lpstr>
      <vt:lpstr>Particle Motion: Solution</vt:lpstr>
      <vt:lpstr>Particle Motion: Solution Cont’d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5.3 - Fundamental Theorem of Calculus</dc:title>
  <dc:subject>Spring 2013 - M142 - Section 5.3</dc:subject>
  <dc:creator>Thomas.Fulton@usafa.edu</dc:creator>
  <cp:lastModifiedBy>Walchko Kevin J MAJ USAF USAFA CW/CWT</cp:lastModifiedBy>
  <cp:revision>183</cp:revision>
  <dcterms:created xsi:type="dcterms:W3CDTF">2012-07-23T15:58:59Z</dcterms:created>
  <dcterms:modified xsi:type="dcterms:W3CDTF">2015-01-14T18:02:16Z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90428175-1438-447b-95c2-afee82be143b</vt:lpwstr>
  </property>
</Properties>
</file>