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sldIdLst>
    <p:sldId id="340" r:id="rId6"/>
    <p:sldId id="327" r:id="rId7"/>
    <p:sldId id="339" r:id="rId8"/>
    <p:sldId id="324" r:id="rId9"/>
    <p:sldId id="328" r:id="rId10"/>
    <p:sldId id="322" r:id="rId11"/>
    <p:sldId id="332" r:id="rId12"/>
    <p:sldId id="334" r:id="rId13"/>
    <p:sldId id="33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8" autoAdjust="0"/>
    <p:restoredTop sz="76768" autoAdjust="0"/>
  </p:normalViewPr>
  <p:slideViewPr>
    <p:cSldViewPr snapToGrid="0">
      <p:cViewPr varScale="1">
        <p:scale>
          <a:sx n="101" d="100"/>
          <a:sy n="101" d="100"/>
        </p:scale>
        <p:origin x="-10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it looks like</a:t>
            </a:r>
            <a:r>
              <a:rPr lang="en-US" baseline="0" dirty="0" smtClean="0"/>
              <a:t> a product of the chain rule….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2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important? If you know odd/even, you automatically know something about the derivative.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Suggested steps…except for #7—you MUST re-substitute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for “u”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It’s called “u-substitution”, but if the original variable</a:t>
                </a:r>
                <a:r>
                  <a:rPr lang="en-US" baseline="0" dirty="0" smtClean="0"/>
                  <a:t> is “u”, then pick something else…like “x”</a:t>
                </a:r>
                <a:endParaRPr lang="en-US" dirty="0" smtClean="0"/>
              </a:p>
              <a:p>
                <a:r>
                  <a:rPr lang="en-US" dirty="0" smtClean="0"/>
                  <a:t>What would happen if you picked the “wrong” “u” value?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Ie</a:t>
                </a:r>
                <a:r>
                  <a:rPr lang="en-US" dirty="0" smtClean="0"/>
                  <a:t>, u = e^(5x^2)?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Suggested steps…except for #7—you MUST re-substitute the </a:t>
                </a:r>
                <a:r>
                  <a:rPr lang="en-US" b="0" i="0" smtClean="0">
                    <a:latin typeface="Cambria Math"/>
                  </a:rPr>
                  <a:t>5</a:t>
                </a:r>
                <a:r>
                  <a:rPr lang="en-US" b="0" i="0" smtClean="0">
                    <a:latin typeface="Cambria Math"/>
                  </a:rPr>
                  <a:t>𝑥^2</a:t>
                </a:r>
                <a:r>
                  <a:rPr lang="en-US" dirty="0" smtClean="0"/>
                  <a:t> for “u”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It’s called “u-substitution”, but if the original variable</a:t>
                </a:r>
                <a:r>
                  <a:rPr lang="en-US" baseline="0" dirty="0" smtClean="0"/>
                  <a:t> is “u”, then pick something else…like “x”</a:t>
                </a:r>
                <a:endParaRPr lang="en-US" dirty="0" smtClean="0"/>
              </a:p>
              <a:p>
                <a:r>
                  <a:rPr lang="en-US" dirty="0" smtClean="0"/>
                  <a:t>What would happen if you picked the “wrong” “u” value?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Ie</a:t>
                </a:r>
                <a:r>
                  <a:rPr lang="en-US" dirty="0" smtClean="0"/>
                  <a:t>, u = e^(5x^2)?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9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#7—you MUST re-substitute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for “u”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BL:</a:t>
                </a:r>
                <a:r>
                  <a:rPr lang="en-US" baseline="0" dirty="0" smtClean="0"/>
                  <a:t> there is more than one way to skin a cat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#7—you MUST re-substitute the </a:t>
                </a:r>
                <a:r>
                  <a:rPr lang="en-US" sz="1200" b="0" i="0" smtClean="0">
                    <a:latin typeface="Cambria Math"/>
                  </a:rPr>
                  <a:t>𝑒</a:t>
                </a:r>
                <a:r>
                  <a:rPr lang="en-US" sz="1200" b="0" i="0" smtClean="0">
                    <a:latin typeface="Cambria Math"/>
                  </a:rPr>
                  <a:t>^(〖</a:t>
                </a:r>
                <a:r>
                  <a:rPr lang="en-US" sz="1200" b="0" i="0" smtClean="0">
                    <a:latin typeface="Cambria Math"/>
                  </a:rPr>
                  <a:t>5𝑥〗^2 </a:t>
                </a:r>
                <a:r>
                  <a:rPr lang="en-US" sz="1200" b="0" i="0" smtClean="0">
                    <a:latin typeface="Cambria Math"/>
                  </a:rPr>
                  <a:t>)</a:t>
                </a:r>
                <a:r>
                  <a:rPr lang="en-US" dirty="0" smtClean="0"/>
                  <a:t> for “u”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BL:</a:t>
                </a:r>
                <a:r>
                  <a:rPr lang="en-US" baseline="0" dirty="0" smtClean="0"/>
                  <a:t> there is more than one way to skin a cat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9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Questions:</a:t>
                </a:r>
              </a:p>
              <a:p>
                <a:r>
                  <a:rPr lang="en-US" dirty="0" smtClean="0"/>
                  <a:t>What about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?     Factor out the </a:t>
                </a:r>
                <a:r>
                  <a:rPr lang="en-US" dirty="0" err="1" smtClean="0"/>
                  <a:t>counstant</a:t>
                </a:r>
                <a:r>
                  <a:rPr lang="en-US" dirty="0" smtClean="0"/>
                  <a:t>, (-1)</a:t>
                </a:r>
              </a:p>
              <a:p>
                <a:r>
                  <a:rPr lang="en-US" dirty="0" smtClean="0"/>
                  <a:t>What about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b="0" i="0" smtClean="0">
                        <a:latin typeface="Cambria Math"/>
                      </a:rPr>
                      <m:t>?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Illegal</m:t>
                    </m:r>
                    <m:r>
                      <a:rPr lang="en-US" b="0" i="0" smtClean="0">
                        <a:latin typeface="Cambria Math"/>
                      </a:rPr>
                      <m:t>.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Ref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section</m:t>
                    </m:r>
                    <m:r>
                      <a:rPr lang="en-US" b="0" i="0" smtClean="0">
                        <a:latin typeface="Cambria Math"/>
                      </a:rPr>
                      <m:t> 1.5…."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where</m:t>
                    </m:r>
                    <m:r>
                      <a:rPr lang="en-US" b="0" i="0" smtClean="0">
                        <a:latin typeface="Cambria Math"/>
                      </a:rPr>
                      <m:t> ′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′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positive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constant</m:t>
                    </m:r>
                    <m:r>
                      <a:rPr lang="en-US" b="0" i="0" smtClean="0">
                        <a:latin typeface="Cambria Math"/>
                      </a:rPr>
                      <m:t>…′</m:t>
                    </m:r>
                  </m:oMath>
                </a14:m>
                <a:r>
                  <a:rPr lang="en-US" dirty="0" smtClean="0"/>
                  <a:t> different than “non-negative”</a:t>
                </a:r>
              </a:p>
              <a:p>
                <a:r>
                  <a:rPr lang="en-US" dirty="0" smtClean="0"/>
                  <a:t>		</a:t>
                </a:r>
                <a:r>
                  <a:rPr lang="en-US" baseline="0" dirty="0" smtClean="0"/>
                  <a:t>          p 53, laws of exponents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Questions:</a:t>
                </a:r>
              </a:p>
              <a:p>
                <a:r>
                  <a:rPr lang="en-US" dirty="0" smtClean="0"/>
                  <a:t>What about </a:t>
                </a:r>
                <a:r>
                  <a:rPr lang="en-US" i="0" smtClean="0">
                    <a:latin typeface="Cambria Math"/>
                  </a:rPr>
                  <a:t>∫1</a:t>
                </a:r>
                <a:r>
                  <a:rPr lang="en-US" i="0">
                    <a:latin typeface="Cambria Math"/>
                  </a:rPr>
                  <a:t>▒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(−</a:t>
                </a:r>
                <a:r>
                  <a:rPr lang="en-US" b="0" i="0" smtClean="0">
                    <a:latin typeface="Cambria Math"/>
                  </a:rPr>
                  <a:t>𝑎</a:t>
                </a:r>
                <a:r>
                  <a:rPr lang="en-US" b="0" i="0">
                    <a:latin typeface="Cambria Math"/>
                  </a:rPr>
                  <a:t>〗^</a:t>
                </a:r>
                <a:r>
                  <a:rPr lang="en-US" i="0">
                    <a:latin typeface="Cambria Math"/>
                  </a:rPr>
                  <a:t>𝑥</a:t>
                </a:r>
                <a:r>
                  <a:rPr lang="en-US" b="0" i="0" smtClean="0">
                    <a:latin typeface="Cambria Math"/>
                  </a:rPr>
                  <a:t>)〗</a:t>
                </a:r>
                <a:r>
                  <a:rPr lang="en-US" b="0" i="0">
                    <a:latin typeface="Cambria Math"/>
                  </a:rPr>
                  <a:t> </a:t>
                </a:r>
                <a:r>
                  <a:rPr lang="en-US" i="0">
                    <a:latin typeface="Cambria Math"/>
                  </a:rPr>
                  <a:t>𝑑𝑥</a:t>
                </a:r>
                <a:r>
                  <a:rPr lang="en-US" dirty="0" smtClean="0"/>
                  <a:t>?     Factor out the </a:t>
                </a:r>
                <a:r>
                  <a:rPr lang="en-US" dirty="0" err="1" smtClean="0"/>
                  <a:t>counstant</a:t>
                </a:r>
                <a:r>
                  <a:rPr lang="en-US" dirty="0" smtClean="0"/>
                  <a:t>, (-1)</a:t>
                </a:r>
              </a:p>
              <a:p>
                <a:r>
                  <a:rPr lang="en-US" dirty="0" smtClean="0"/>
                  <a:t>What about </a:t>
                </a:r>
                <a:r>
                  <a:rPr lang="en-US" i="0" smtClean="0">
                    <a:latin typeface="Cambria Math"/>
                  </a:rPr>
                  <a:t>∫1</a:t>
                </a:r>
                <a:r>
                  <a:rPr lang="en-US" i="0">
                    <a:latin typeface="Cambria Math"/>
                  </a:rPr>
                  <a:t>▒〖</a:t>
                </a:r>
                <a:r>
                  <a:rPr lang="en-US" b="0" i="0" smtClean="0">
                    <a:latin typeface="Cambria Math"/>
                  </a:rPr>
                  <a:t>(−</a:t>
                </a:r>
                <a:r>
                  <a:rPr lang="en-US" b="0" i="0" smtClean="0">
                    <a:latin typeface="Cambria Math"/>
                  </a:rPr>
                  <a:t>𝑎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>
                    <a:latin typeface="Cambria Math"/>
                  </a:rPr>
                  <a:t>〗^</a:t>
                </a:r>
                <a:r>
                  <a:rPr lang="en-US" i="0">
                    <a:latin typeface="Cambria Math"/>
                  </a:rPr>
                  <a:t>𝑥  𝑑𝑥</a:t>
                </a:r>
                <a:r>
                  <a:rPr lang="en-US" b="0" i="0" smtClean="0">
                    <a:latin typeface="Cambria Math"/>
                  </a:rPr>
                  <a:t>?       Illegal.  Ref section 1.5…."where ′a′ is a positive constant…′</a:t>
                </a:r>
                <a:r>
                  <a:rPr lang="en-US" dirty="0" smtClean="0"/>
                  <a:t> different than “non-negative”</a:t>
                </a:r>
              </a:p>
              <a:p>
                <a:r>
                  <a:rPr lang="en-US" dirty="0" smtClean="0"/>
                  <a:t>		</a:t>
                </a:r>
                <a:r>
                  <a:rPr lang="en-US" baseline="0" dirty="0" smtClean="0"/>
                  <a:t>          p 53, laws of exponents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10" Type="http://schemas.openxmlformats.org/officeDocument/2006/relationships/image" Target="../media/image11.png"/><Relationship Id="rId4" Type="http://schemas.openxmlformats.org/officeDocument/2006/relationships/image" Target="../media/image211.png"/><Relationship Id="rId9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have we learned so far?</a:t>
            </a:r>
          </a:p>
          <a:p>
            <a:pPr lvl="1"/>
            <a:r>
              <a:rPr lang="en-US" dirty="0" smtClean="0"/>
              <a:t>Area under curve, </a:t>
            </a:r>
            <a:r>
              <a:rPr lang="en-US" dirty="0" err="1" smtClean="0"/>
              <a:t>Rieman</a:t>
            </a:r>
            <a:r>
              <a:rPr lang="en-US" dirty="0" smtClean="0"/>
              <a:t> sums (LHS,RHS,…)</a:t>
            </a:r>
          </a:p>
          <a:p>
            <a:pPr lvl="1"/>
            <a:r>
              <a:rPr lang="en-US" dirty="0" smtClean="0"/>
              <a:t>Approx. integration (Simpson’s Rule)</a:t>
            </a:r>
            <a:endParaRPr lang="en-US" dirty="0"/>
          </a:p>
          <a:p>
            <a:pPr lvl="1"/>
            <a:r>
              <a:rPr lang="en-US" dirty="0" smtClean="0"/>
              <a:t>FTC (derivative/integral)</a:t>
            </a:r>
          </a:p>
          <a:p>
            <a:pPr lvl="1"/>
            <a:r>
              <a:rPr lang="en-US" dirty="0" smtClean="0"/>
              <a:t>Indefinite / Definite integrals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How were the </a:t>
            </a:r>
            <a:r>
              <a:rPr lang="en-US" dirty="0"/>
              <a:t>q</a:t>
            </a:r>
            <a:r>
              <a:rPr lang="en-US" dirty="0" smtClean="0"/>
              <a:t>uiz averages?</a:t>
            </a:r>
          </a:p>
          <a:p>
            <a:pPr lvl="1"/>
            <a:r>
              <a:rPr lang="en-US" dirty="0" smtClean="0"/>
              <a:t>HWQ1 = 89% </a:t>
            </a:r>
          </a:p>
          <a:p>
            <a:pPr lvl="1"/>
            <a:r>
              <a:rPr lang="en-US" dirty="0" smtClean="0"/>
              <a:t>FSQ1 = 84% </a:t>
            </a:r>
            <a:r>
              <a:rPr lang="en-US" sz="2400" dirty="0" smtClean="0"/>
              <a:t>(however, some 0’s brought things down)</a:t>
            </a:r>
          </a:p>
          <a:p>
            <a:pPr lvl="1"/>
            <a:r>
              <a:rPr lang="en-US" dirty="0" smtClean="0"/>
              <a:t>DR= 82% </a:t>
            </a:r>
            <a:r>
              <a:rPr lang="en-US" sz="2400" dirty="0"/>
              <a:t>(however, some 0’s brought things down)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2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7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41486"/>
            <a:ext cx="8229600" cy="258467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Objectives:</a:t>
            </a:r>
            <a:endParaRPr lang="en-US" sz="2000" dirty="0"/>
          </a:p>
          <a:p>
            <a:r>
              <a:rPr lang="en-US" sz="2000" dirty="0" smtClean="0"/>
              <a:t>Show </a:t>
            </a:r>
            <a:r>
              <a:rPr lang="en-US" sz="2000" dirty="0"/>
              <a:t>how the SUBSTITUTION RULE for integration is related to the CHAIN RULE	</a:t>
            </a:r>
          </a:p>
          <a:p>
            <a:r>
              <a:rPr lang="en-US" sz="2000" dirty="0"/>
              <a:t>Recognize when to use the substitution rule	</a:t>
            </a:r>
          </a:p>
          <a:p>
            <a:r>
              <a:rPr lang="en-US" sz="2000" dirty="0"/>
              <a:t>Evaluate integrals using the substitution rule	</a:t>
            </a:r>
          </a:p>
          <a:p>
            <a:r>
              <a:rPr lang="en-US" sz="2000" dirty="0"/>
              <a:t>Recognize &amp; apply properties of symmetric functions	</a:t>
            </a:r>
          </a:p>
          <a:p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90301"/>
              </p:ext>
            </p:extLst>
          </p:nvPr>
        </p:nvGraphicFramePr>
        <p:xfrm>
          <a:off x="1256908" y="1645382"/>
          <a:ext cx="6324600" cy="1738449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81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Indefinite Integrals &amp; NCT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5.4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Substitution Rule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Areas Between Curves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6.1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180255" y="2491209"/>
            <a:ext cx="6436604" cy="518879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5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Substitution Rule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Why? FTC doesn’t always help us: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Simplify by letting: </a:t>
            </a:r>
            <a:r>
              <a:rPr lang="en-US" i="1" dirty="0"/>
              <a:t>u </a:t>
            </a:r>
            <a:r>
              <a:rPr lang="en-US" dirty="0"/>
              <a:t>= 1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and </a:t>
            </a:r>
            <a:r>
              <a:rPr lang="en-US" i="1" dirty="0" smtClean="0"/>
              <a:t>du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i="1" dirty="0" smtClean="0"/>
              <a:t>xdx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37" y="3927004"/>
            <a:ext cx="6608763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2070599"/>
            <a:ext cx="236696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62953" y="3927004"/>
            <a:ext cx="1300899" cy="7127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63852" y="4044103"/>
            <a:ext cx="782424" cy="52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2" idx="0"/>
          </p:cNvCxnSpPr>
          <p:nvPr/>
        </p:nvCxnSpPr>
        <p:spPr>
          <a:xfrm flipH="1">
            <a:off x="4713403" y="3561347"/>
            <a:ext cx="301657" cy="365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" idx="0"/>
          </p:cNvCxnSpPr>
          <p:nvPr/>
        </p:nvCxnSpPr>
        <p:spPr>
          <a:xfrm flipH="1">
            <a:off x="5755064" y="3561347"/>
            <a:ext cx="1673258" cy="48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0" y="5642654"/>
            <a:ext cx="77978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Elbow Connector 11"/>
          <p:cNvCxnSpPr>
            <a:endCxn id="8" idx="3"/>
          </p:cNvCxnSpPr>
          <p:nvPr/>
        </p:nvCxnSpPr>
        <p:spPr>
          <a:xfrm rot="16200000" flipV="1">
            <a:off x="5364862" y="2655368"/>
            <a:ext cx="3179942" cy="2794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88297" y="5352579"/>
            <a:ext cx="3007150" cy="426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36709" y="4883085"/>
            <a:ext cx="4317477" cy="46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7565" y="529596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answer: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“Undoing” The Chain Rule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4000"/>
            <a:ext cx="62865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3821678"/>
                <a:ext cx="5720605" cy="978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400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sin</m:t>
                    </m:r>
                    <m:r>
                      <a:rPr lang="en-US" sz="4000" b="0" i="1" smtClean="0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4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4000" smtClean="0"/>
                  <a:t> = cos(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4000" b="0" i="1" smtClean="0">
                        <a:latin typeface="Cambria Math"/>
                      </a:rPr>
                      <m:t>)</m:t>
                    </m:r>
                    <m:r>
                      <a:rPr lang="en-US" sz="40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4000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821678"/>
                <a:ext cx="5720605" cy="978922"/>
              </a:xfrm>
              <a:prstGeom prst="rect">
                <a:avLst/>
              </a:prstGeom>
              <a:blipFill rotWithShape="1"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0" y="3581400"/>
            <a:ext cx="31242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7" y="4419600"/>
            <a:ext cx="8781687" cy="112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94" y="1295400"/>
            <a:ext cx="3212796" cy="228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8510"/>
            <a:ext cx="3219632" cy="212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05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Integration by Substitution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4648200" cy="4830763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Identify “u”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smtClean="0"/>
                  <a:t>Differentiate “u</a:t>
                </a:r>
                <a:r>
                  <a:rPr lang="en-US" sz="2600" dirty="0" smtClean="0"/>
                  <a:t>” </a:t>
                </a:r>
                <a:r>
                  <a:rPr lang="en-US" sz="2600" dirty="0"/>
                  <a:t>to find “</a:t>
                </a:r>
                <a:r>
                  <a:rPr lang="en-US" sz="2600" dirty="0" smtClean="0"/>
                  <a:t>du”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Solve </a:t>
                </a:r>
                <a:r>
                  <a:rPr lang="en-US" sz="2600" dirty="0"/>
                  <a:t>for “dx”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Substitute </a:t>
                </a:r>
                <a:r>
                  <a:rPr lang="en-US" sz="2600" dirty="0"/>
                  <a:t>“u” and “</a:t>
                </a:r>
                <a:r>
                  <a:rPr lang="en-US" sz="2600" dirty="0" smtClean="0"/>
                  <a:t>dx” into the original integral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Simplify and factor </a:t>
                </a:r>
                <a:r>
                  <a:rPr lang="en-US" sz="2600" dirty="0"/>
                  <a:t>out </a:t>
                </a:r>
                <a:r>
                  <a:rPr lang="en-US" sz="2600" dirty="0" smtClean="0"/>
                  <a:t>constants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Integrate </a:t>
                </a:r>
                <a:r>
                  <a:rPr lang="en-US" sz="2600"/>
                  <a:t>using </a:t>
                </a:r>
                <a:r>
                  <a:rPr lang="en-US" sz="2600" smtClean="0"/>
                  <a:t>common antiderivatives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Substitute </a:t>
                </a:r>
                <a:r>
                  <a:rPr lang="en-US" sz="2600" dirty="0"/>
                  <a:t>back in for </a:t>
                </a:r>
                <a:r>
                  <a:rPr lang="en-US" sz="2600" dirty="0" smtClean="0"/>
                  <a:t>“u”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4648200" cy="4830763"/>
              </a:xfrm>
              <a:blipFill rotWithShape="1">
                <a:blip r:embed="rId3"/>
                <a:stretch>
                  <a:fillRect l="-2359" r="-131" b="-8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88470" y="1828800"/>
                <a:ext cx="1049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1828800"/>
                <a:ext cx="104945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88470" y="2297668"/>
                <a:ext cx="1512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𝑑𝑢</m:t>
                      </m:r>
                      <m:r>
                        <a:rPr lang="en-US" b="0" i="1" smtClean="0">
                          <a:latin typeface="Cambria Math"/>
                        </a:rPr>
                        <m:t>=10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297668"/>
                <a:ext cx="151253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88470" y="2658354"/>
                <a:ext cx="118930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658354"/>
                <a:ext cx="1189300" cy="618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88470" y="3247345"/>
                <a:ext cx="1265667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3247345"/>
                <a:ext cx="126566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88470" y="4112169"/>
                <a:ext cx="1328056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4112169"/>
                <a:ext cx="1328056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88470" y="4976993"/>
                <a:ext cx="120385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4976993"/>
                <a:ext cx="1203856" cy="6127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88470" y="5635668"/>
                <a:ext cx="13856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5635668"/>
                <a:ext cx="1385636" cy="6127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Integration by Substitution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4648200" cy="4830763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Identify “u”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Differentiate “u” </a:t>
                </a:r>
                <a:r>
                  <a:rPr lang="en-US" sz="2600" dirty="0"/>
                  <a:t>to find “</a:t>
                </a:r>
                <a:r>
                  <a:rPr lang="en-US" sz="2600" dirty="0" smtClean="0"/>
                  <a:t>du”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Solve </a:t>
                </a:r>
                <a:r>
                  <a:rPr lang="en-US" sz="2600" dirty="0"/>
                  <a:t>for “dx”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Substitute </a:t>
                </a:r>
                <a:r>
                  <a:rPr lang="en-US" sz="2600" dirty="0"/>
                  <a:t>“u” and “</a:t>
                </a:r>
                <a:r>
                  <a:rPr lang="en-US" sz="2600" dirty="0" smtClean="0"/>
                  <a:t>dx” into the original integral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Simplify and factor </a:t>
                </a:r>
                <a:r>
                  <a:rPr lang="en-US" sz="2600" dirty="0"/>
                  <a:t>out </a:t>
                </a:r>
                <a:r>
                  <a:rPr lang="en-US" sz="2600" dirty="0" smtClean="0"/>
                  <a:t>constants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Integrate </a:t>
                </a:r>
                <a:r>
                  <a:rPr lang="en-US" sz="2600" dirty="0"/>
                  <a:t>using </a:t>
                </a:r>
                <a:r>
                  <a:rPr lang="en-US" sz="2600" dirty="0" smtClean="0"/>
                  <a:t>common </a:t>
                </a:r>
                <a:r>
                  <a:rPr lang="en-US" sz="2600" dirty="0" err="1" smtClean="0"/>
                  <a:t>antiderivatives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Substitute </a:t>
                </a:r>
                <a:r>
                  <a:rPr lang="en-US" sz="2600" dirty="0"/>
                  <a:t>back in for </a:t>
                </a:r>
                <a:r>
                  <a:rPr lang="en-US" sz="2600" dirty="0" smtClean="0"/>
                  <a:t>“u”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4648200" cy="4830763"/>
              </a:xfrm>
              <a:blipFill rotWithShape="1">
                <a:blip r:embed="rId3"/>
                <a:stretch>
                  <a:fillRect l="-2359" r="-131" b="-8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88470" y="1828800"/>
                <a:ext cx="1107226" cy="407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1828800"/>
                <a:ext cx="1107226" cy="4071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88470" y="2297668"/>
                <a:ext cx="2134302" cy="407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𝑑𝑢</m:t>
                      </m:r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)10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297668"/>
                <a:ext cx="2134302" cy="407163"/>
              </a:xfrm>
              <a:prstGeom prst="rect">
                <a:avLst/>
              </a:prstGeom>
              <a:blipFill rotWithShape="1"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88470" y="2658354"/>
                <a:ext cx="1811073" cy="687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658354"/>
                <a:ext cx="1811073" cy="6874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88470" y="3247345"/>
                <a:ext cx="1481175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/>
                            </a:rPr>
                            <m:t>𝑢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)10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3247345"/>
                <a:ext cx="1481175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88470" y="4112169"/>
                <a:ext cx="136255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(1)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4112169"/>
                <a:ext cx="1362552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88470" y="4976993"/>
                <a:ext cx="109510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4976993"/>
                <a:ext cx="1095108" cy="6127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88470" y="5635668"/>
                <a:ext cx="13856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5635668"/>
                <a:ext cx="1385636" cy="6127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7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Antiderivatives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557020" y="2886291"/>
                <a:ext cx="225222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20" y="2886291"/>
                <a:ext cx="2252220" cy="8188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557020" y="4253109"/>
                <a:ext cx="1898404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20" y="4253109"/>
                <a:ext cx="1898404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57020" y="4936518"/>
                <a:ext cx="2716128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20" y="4936518"/>
                <a:ext cx="2716128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557020" y="5619929"/>
                <a:ext cx="2927725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20" y="5619929"/>
                <a:ext cx="2927725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557020" y="2200574"/>
                <a:ext cx="3487814" cy="821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20" y="2200574"/>
                <a:ext cx="3487814" cy="8211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57020" y="1517165"/>
                <a:ext cx="375109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𝑘𝑥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20" y="1517165"/>
                <a:ext cx="3751090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557020" y="3569700"/>
                <a:ext cx="254999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20" y="3569700"/>
                <a:ext cx="2549992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WNAA5TKYMJS6-322-13</_dlc_DocId>
    <_dlc_DocIdUrl xmlns="e1f6cb1f-7c95-4a72-8369-b6b5464bd620">
      <Url>https://eis.usafa.edu/academics/math/DFMS_Course_Sites/Fall_2014_Courses/Math_152/_layouts/DocIdRedir.aspx?ID=WNAA5TKYMJS6-322-13</Url>
      <Description>WNAA5TKYMJS6-322-13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A02D4D-6ED7-4688-8879-2E8CEA2E5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4.xml><?xml version="1.0" encoding="utf-8"?>
<ds:datastoreItem xmlns:ds="http://schemas.openxmlformats.org/officeDocument/2006/customXml" ds:itemID="{260D36FE-FA1D-46C3-82C9-82787DD1ECF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10693</TotalTime>
  <Words>716</Words>
  <Application>Microsoft Office PowerPoint</Application>
  <PresentationFormat>On-screen Show (4:3)</PresentationFormat>
  <Paragraphs>102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Review</vt:lpstr>
      <vt:lpstr>Math 152 – Lesson 7 </vt:lpstr>
      <vt:lpstr>The Substitution Rule</vt:lpstr>
      <vt:lpstr>“Undoing” The Chain Rule</vt:lpstr>
      <vt:lpstr>Symmetry</vt:lpstr>
      <vt:lpstr>Steps to Integration by Substitution</vt:lpstr>
      <vt:lpstr>Steps to Integration by Substitution</vt:lpstr>
      <vt:lpstr>Common Antiderivatives</vt:lpstr>
      <vt:lpstr>PowerPoint Presentation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202</cp:revision>
  <cp:lastPrinted>2014-01-23T20:57:37Z</cp:lastPrinted>
  <dcterms:created xsi:type="dcterms:W3CDTF">2012-07-23T15:58:59Z</dcterms:created>
  <dcterms:modified xsi:type="dcterms:W3CDTF">2015-01-23T20:27:15Z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33a8fe49-a05a-4cfe-91b9-590a239368f9</vt:lpwstr>
  </property>
</Properties>
</file>